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6F246-8602-4FFB-8DE4-9B73FD590E18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C7FC0-8112-48B2-8B04-168F11AECC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040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C7FC0-8112-48B2-8B04-168F11AECC5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630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7FD3-0BC3-45EC-8C75-6CD086D6A064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8342-9477-4DD6-AB26-9A476ECE1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810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7FD3-0BC3-45EC-8C75-6CD086D6A064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8342-9477-4DD6-AB26-9A476ECE1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583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7FD3-0BC3-45EC-8C75-6CD086D6A064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8342-9477-4DD6-AB26-9A476ECE1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76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7FD3-0BC3-45EC-8C75-6CD086D6A064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8342-9477-4DD6-AB26-9A476ECE1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95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7FD3-0BC3-45EC-8C75-6CD086D6A064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8342-9477-4DD6-AB26-9A476ECE1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124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7FD3-0BC3-45EC-8C75-6CD086D6A064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8342-9477-4DD6-AB26-9A476ECE1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722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7FD3-0BC3-45EC-8C75-6CD086D6A064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8342-9477-4DD6-AB26-9A476ECE1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356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7FD3-0BC3-45EC-8C75-6CD086D6A064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8342-9477-4DD6-AB26-9A476ECE1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41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7FD3-0BC3-45EC-8C75-6CD086D6A064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8342-9477-4DD6-AB26-9A476ECE1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578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7FD3-0BC3-45EC-8C75-6CD086D6A064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8342-9477-4DD6-AB26-9A476ECE1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954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7FD3-0BC3-45EC-8C75-6CD086D6A064}" type="datetimeFigureOut">
              <a:rPr lang="en-GB" smtClean="0"/>
              <a:pPr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8342-9477-4DD6-AB26-9A476ECE1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666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5FB47FD3-0BC3-45EC-8C75-6CD086D6A064}" type="datetimeFigureOut">
              <a:rPr lang="en-GB" smtClean="0"/>
              <a:pPr/>
              <a:t>14/03/2025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6C448342-9477-4DD6-AB26-9A476ECE14F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 cstate="print"/>
          <a:srcRect b="19009"/>
          <a:stretch/>
        </p:blipFill>
        <p:spPr>
          <a:xfrm>
            <a:off x="255526" y="6106059"/>
            <a:ext cx="11680948" cy="70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84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51460" y="195943"/>
            <a:ext cx="5125212" cy="6453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</a:rPr>
              <a:t>Graduated Approach</a:t>
            </a:r>
          </a:p>
          <a:p>
            <a:pPr algn="ctr"/>
            <a:r>
              <a:rPr lang="en-GB" sz="1600" b="1" smtClean="0">
                <a:solidFill>
                  <a:schemeClr val="tx1"/>
                </a:solidFill>
              </a:rPr>
              <a:t>Pendragon</a:t>
            </a:r>
            <a:r>
              <a:rPr lang="en-GB" sz="1600" b="1" smtClean="0">
                <a:solidFill>
                  <a:schemeClr val="tx1"/>
                </a:solidFill>
              </a:rPr>
              <a:t> </a:t>
            </a:r>
            <a:r>
              <a:rPr lang="en-GB" sz="1600" b="1" dirty="0" smtClean="0">
                <a:solidFill>
                  <a:schemeClr val="tx1"/>
                </a:solidFill>
              </a:rPr>
              <a:t>Primary School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89327" y="1014380"/>
            <a:ext cx="11873758" cy="2577170"/>
            <a:chOff x="173736" y="1519342"/>
            <a:chExt cx="11878056" cy="2577170"/>
          </a:xfrm>
        </p:grpSpPr>
        <p:grpSp>
          <p:nvGrpSpPr>
            <p:cNvPr id="6" name="Group 5"/>
            <p:cNvGrpSpPr/>
            <p:nvPr/>
          </p:nvGrpSpPr>
          <p:grpSpPr>
            <a:xfrm>
              <a:off x="173736" y="2651760"/>
              <a:ext cx="11878056" cy="1444752"/>
              <a:chOff x="315468" y="2098546"/>
              <a:chExt cx="12806174" cy="2770634"/>
            </a:xfrm>
          </p:grpSpPr>
          <p:sp>
            <p:nvSpPr>
              <p:cNvPr id="2" name="Wave 1"/>
              <p:cNvSpPr/>
              <p:nvPr/>
            </p:nvSpPr>
            <p:spPr>
              <a:xfrm rot="16200000">
                <a:off x="740664" y="1673352"/>
                <a:ext cx="2770632" cy="3621024"/>
              </a:xfrm>
              <a:prstGeom prst="wave">
                <a:avLst>
                  <a:gd name="adj1" fmla="val 10732"/>
                  <a:gd name="adj2" fmla="val 330"/>
                </a:avLst>
              </a:prstGeom>
              <a:solidFill>
                <a:schemeClr val="accent5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vert" rtlCol="0" anchor="ctr"/>
              <a:lstStyle/>
              <a:p>
                <a:pPr lvl="0" algn="ctr"/>
                <a:endParaRPr lang="en-GB" dirty="0" smtClean="0"/>
              </a:p>
              <a:p>
                <a:pPr lvl="0" algn="ctr"/>
                <a:r>
                  <a:rPr lang="en-GB" dirty="0" smtClean="0"/>
                  <a:t>Stage1 </a:t>
                </a:r>
                <a:endParaRPr lang="en-GB" dirty="0"/>
              </a:p>
              <a:p>
                <a:pPr lvl="0" algn="ctr"/>
                <a:r>
                  <a:rPr lang="en-GB" sz="1200" dirty="0"/>
                  <a:t>Quality First Teaching/Learning (1)</a:t>
                </a:r>
                <a:endParaRPr lang="en-US" sz="1200" dirty="0"/>
              </a:p>
              <a:p>
                <a:pPr algn="r"/>
                <a:endParaRPr lang="en-GB" dirty="0"/>
              </a:p>
            </p:txBody>
          </p:sp>
          <p:sp>
            <p:nvSpPr>
              <p:cNvPr id="3" name="Wave 2"/>
              <p:cNvSpPr/>
              <p:nvPr/>
            </p:nvSpPr>
            <p:spPr>
              <a:xfrm rot="16200000">
                <a:off x="3800856" y="1673351"/>
                <a:ext cx="2770632" cy="3621024"/>
              </a:xfrm>
              <a:prstGeom prst="wave">
                <a:avLst>
                  <a:gd name="adj1" fmla="val 10732"/>
                  <a:gd name="adj2" fmla="val 330"/>
                </a:avLst>
              </a:prstGeom>
              <a:solidFill>
                <a:schemeClr val="accent6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vert" rtlCol="0" anchor="ctr"/>
              <a:lstStyle/>
              <a:p>
                <a:pPr lvl="0" algn="ctr"/>
                <a:r>
                  <a:rPr lang="en-GB" sz="2000" dirty="0" smtClean="0"/>
                  <a:t>Stage2 </a:t>
                </a:r>
                <a:endParaRPr lang="en-GB" sz="2000" dirty="0"/>
              </a:p>
              <a:p>
                <a:pPr lvl="0" algn="ctr"/>
                <a:r>
                  <a:rPr lang="en-GB" sz="1200" dirty="0"/>
                  <a:t> Short term intervention (2) </a:t>
                </a:r>
                <a:endParaRPr lang="en-US" sz="1200" dirty="0"/>
              </a:p>
            </p:txBody>
          </p:sp>
          <p:sp>
            <p:nvSpPr>
              <p:cNvPr id="4" name="Wave 3"/>
              <p:cNvSpPr/>
              <p:nvPr/>
            </p:nvSpPr>
            <p:spPr>
              <a:xfrm rot="16200000">
                <a:off x="6861049" y="1673351"/>
                <a:ext cx="2770632" cy="3621024"/>
              </a:xfrm>
              <a:prstGeom prst="wave">
                <a:avLst>
                  <a:gd name="adj1" fmla="val 10732"/>
                  <a:gd name="adj2" fmla="val 330"/>
                </a:avLst>
              </a:prstGeom>
              <a:solidFill>
                <a:schemeClr val="accent4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vert" rtlCol="0" anchor="ctr"/>
              <a:lstStyle/>
              <a:p>
                <a:pPr lvl="0" algn="ctr"/>
                <a:r>
                  <a:rPr lang="en-GB" sz="2000" dirty="0" smtClean="0"/>
                  <a:t>Stage3 </a:t>
                </a:r>
                <a:endParaRPr lang="en-GB" sz="2000" dirty="0"/>
              </a:p>
              <a:p>
                <a:pPr lvl="0" algn="ctr"/>
                <a:r>
                  <a:rPr lang="en-GB" sz="1200" dirty="0"/>
                  <a:t>SEND register (K</a:t>
                </a:r>
                <a:r>
                  <a:rPr lang="en-GB" sz="1200" dirty="0" smtClean="0"/>
                  <a:t>)</a:t>
                </a:r>
              </a:p>
              <a:p>
                <a:pPr algn="ctr"/>
                <a:r>
                  <a:rPr lang="en-GB" sz="1200" dirty="0"/>
                  <a:t> Long term intervention</a:t>
                </a:r>
                <a:endParaRPr lang="en-US" sz="1200" dirty="0"/>
              </a:p>
              <a:p>
                <a:pPr lvl="0" algn="ctr"/>
                <a:r>
                  <a:rPr lang="en-GB" sz="1200" dirty="0" smtClean="0"/>
                  <a:t>Involvement </a:t>
                </a:r>
                <a:r>
                  <a:rPr lang="en-GB" sz="1200" dirty="0"/>
                  <a:t>of </a:t>
                </a:r>
                <a:r>
                  <a:rPr lang="en-GB" sz="1200" dirty="0" smtClean="0"/>
                  <a:t>SENCO</a:t>
                </a:r>
                <a:endParaRPr lang="en-US" sz="1200" dirty="0"/>
              </a:p>
            </p:txBody>
          </p:sp>
          <p:sp>
            <p:nvSpPr>
              <p:cNvPr id="5" name="Wave 4"/>
              <p:cNvSpPr/>
              <p:nvPr/>
            </p:nvSpPr>
            <p:spPr>
              <a:xfrm rot="16200000">
                <a:off x="9925814" y="1673350"/>
                <a:ext cx="2770632" cy="3621024"/>
              </a:xfrm>
              <a:prstGeom prst="wave">
                <a:avLst>
                  <a:gd name="adj1" fmla="val 10732"/>
                  <a:gd name="adj2" fmla="val 330"/>
                </a:avLst>
              </a:prstGeom>
              <a:solidFill>
                <a:schemeClr val="accent2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vert" rtlCol="0" anchor="ctr"/>
              <a:lstStyle/>
              <a:p>
                <a:pPr lvl="0" algn="ctr"/>
                <a:r>
                  <a:rPr lang="en-GB" sz="2000" dirty="0" smtClean="0"/>
                  <a:t>Stage4 </a:t>
                </a:r>
                <a:endParaRPr lang="en-GB" sz="2000" dirty="0"/>
              </a:p>
              <a:p>
                <a:pPr lvl="0" algn="ctr"/>
                <a:r>
                  <a:rPr lang="en-GB" dirty="0"/>
                  <a:t>EHCP </a:t>
                </a:r>
                <a:r>
                  <a:rPr lang="en-GB" dirty="0" smtClean="0"/>
                  <a:t> </a:t>
                </a:r>
                <a:endParaRPr lang="en-US" dirty="0"/>
              </a:p>
            </p:txBody>
          </p:sp>
        </p:grpSp>
        <p:sp>
          <p:nvSpPr>
            <p:cNvPr id="12" name="Pentagon 11"/>
            <p:cNvSpPr/>
            <p:nvPr/>
          </p:nvSpPr>
          <p:spPr>
            <a:xfrm rot="5400000">
              <a:off x="8435735" y="1035089"/>
              <a:ext cx="1132421" cy="2100929"/>
            </a:xfrm>
            <a:prstGeom prst="homePlat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en-GB" sz="1400" dirty="0" smtClean="0"/>
                <a:t>SENCO makes a request for EHCP if applicable</a:t>
              </a:r>
              <a:endParaRPr lang="en-US" sz="1400" dirty="0"/>
            </a:p>
          </p:txBody>
        </p:sp>
        <p:sp>
          <p:nvSpPr>
            <p:cNvPr id="13" name="Pentagon 12"/>
            <p:cNvSpPr/>
            <p:nvPr/>
          </p:nvSpPr>
          <p:spPr>
            <a:xfrm rot="5400000">
              <a:off x="5580135" y="1035086"/>
              <a:ext cx="1132418" cy="2100929"/>
            </a:xfrm>
            <a:prstGeom prst="homePlat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en-GB" sz="1100" dirty="0" smtClean="0"/>
                <a:t>SENCO discussion with parent when more specialist involvement is required.  </a:t>
              </a:r>
              <a:endParaRPr lang="en-US" sz="1100" dirty="0"/>
            </a:p>
          </p:txBody>
        </p:sp>
        <p:sp>
          <p:nvSpPr>
            <p:cNvPr id="14" name="Pentagon 13"/>
            <p:cNvSpPr/>
            <p:nvPr/>
          </p:nvSpPr>
          <p:spPr>
            <a:xfrm rot="5400000">
              <a:off x="2724535" y="1035087"/>
              <a:ext cx="1132417" cy="2100929"/>
            </a:xfrm>
            <a:prstGeom prst="homePlat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 smtClean="0"/>
                <a:t>Using teacher assessment, data, cycles of APDR, parent/ child involvement. Refer to SENCO</a:t>
              </a:r>
              <a:endParaRPr lang="en-US" sz="1200" dirty="0"/>
            </a:p>
          </p:txBody>
        </p:sp>
      </p:grpSp>
      <p:sp>
        <p:nvSpPr>
          <p:cNvPr id="19" name="Left-Right Arrow 18"/>
          <p:cNvSpPr/>
          <p:nvPr/>
        </p:nvSpPr>
        <p:spPr>
          <a:xfrm>
            <a:off x="521208" y="3634832"/>
            <a:ext cx="11018520" cy="502920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Student’s can move up and down based on the provision they are receiving </a:t>
            </a:r>
            <a:endParaRPr lang="en-GB" dirty="0"/>
          </a:p>
        </p:txBody>
      </p:sp>
      <p:sp>
        <p:nvSpPr>
          <p:cNvPr id="21" name="Rounded Rectangle 20"/>
          <p:cNvSpPr/>
          <p:nvPr/>
        </p:nvSpPr>
        <p:spPr>
          <a:xfrm>
            <a:off x="7173034" y="195943"/>
            <a:ext cx="4890052" cy="3498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 APDR cycle (IEPs) = 6 weeks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368300" y="5778500"/>
            <a:ext cx="115951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" name="Group 19"/>
          <p:cNvGrpSpPr/>
          <p:nvPr/>
        </p:nvGrpSpPr>
        <p:grpSpPr>
          <a:xfrm>
            <a:off x="304800" y="4114799"/>
            <a:ext cx="11632157" cy="2743201"/>
            <a:chOff x="251460" y="4215385"/>
            <a:chExt cx="11431497" cy="2395870"/>
          </a:xfrm>
        </p:grpSpPr>
        <p:sp>
          <p:nvSpPr>
            <p:cNvPr id="8" name="Rounded Rectangle 7"/>
            <p:cNvSpPr/>
            <p:nvPr/>
          </p:nvSpPr>
          <p:spPr>
            <a:xfrm>
              <a:off x="9012909" y="4215385"/>
              <a:ext cx="2670048" cy="2395869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Support over and above, additional and different.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Highly personalised and closely monitored specialist provision.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Specialist support form external services.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200" dirty="0"/>
                <a:t>Student recorded as </a:t>
              </a:r>
              <a:r>
                <a:rPr lang="en-GB" sz="1200" dirty="0" smtClean="0"/>
                <a:t>EHCP (</a:t>
              </a:r>
              <a:r>
                <a:rPr lang="en-GB" sz="1200" smtClean="0"/>
                <a:t>E)</a:t>
              </a:r>
              <a:endParaRPr lang="en-GB" sz="12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126206" y="4215385"/>
              <a:ext cx="2699777" cy="2395870"/>
            </a:xfrm>
            <a:prstGeom prst="round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 dirty="0" smtClean="0"/>
                <a:t>In-depth assessment to establish area of need.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 dirty="0" smtClean="0"/>
                <a:t>Ongoing, specific support to address child’s SEND.  Evidenced based intervention monitored by SENCO.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 dirty="0" smtClean="0"/>
                <a:t>Young person will have individual learning  plan, measurable targets, provision outlined.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 dirty="0" smtClean="0"/>
                <a:t>Specialist support from outside agency.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 dirty="0" smtClean="0"/>
                <a:t>SENCO involved in coordinating provision, assessment, measuring impact and liaising with outside agency.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 dirty="0" smtClean="0"/>
                <a:t>Student recorded as SEND support (K)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219961" y="4215385"/>
              <a:ext cx="2719320" cy="239587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Not making expected progress despite reasonable adjustment at Stage 1.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QFT and Short Term specific intervention required. (specialist, class or curriculum)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Baseline assessments to be completed with recommendations. 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51460" y="4215385"/>
              <a:ext cx="2719320" cy="2395869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What every child receives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All staff responsible for ensuring Stage 1 provision is delivered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Teacher standards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Class teacher has implemented QFT classroom  strategies and followed 2 cycles of. Assess/Plan/Do/Review.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Reasonable adjustments are in place (included on provision map)</a:t>
              </a:r>
              <a:endParaRPr lang="en-GB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0233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13215</TotalTime>
  <Words>269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Partington</dc:creator>
  <cp:lastModifiedBy>Emily Samuels</cp:lastModifiedBy>
  <cp:revision>24</cp:revision>
  <dcterms:created xsi:type="dcterms:W3CDTF">2016-06-01T11:46:23Z</dcterms:created>
  <dcterms:modified xsi:type="dcterms:W3CDTF">2025-03-14T04:35:07Z</dcterms:modified>
</cp:coreProperties>
</file>