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2" d="100"/>
          <a:sy n="62" d="100"/>
        </p:scale>
        <p:origin x="2496" y="29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64536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406379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3806110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Key</a:t>
            </a:r>
            <a:r>
              <a:rPr lang="en-US" baseline="0" dirty="0" smtClean="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pic>
        <p:nvPicPr>
          <p:cNvPr id="16" name="Picture 4"/>
          <p:cNvPicPr>
            <a:picLocks noChangeAspect="1" noChangeArrowheads="1"/>
          </p:cNvPicPr>
          <p:nvPr userDrawn="1"/>
        </p:nvPicPr>
        <p:blipFill>
          <a:blip r:embed="rId2" cstate="print"/>
          <a:srcRect/>
          <a:stretch>
            <a:fillRect/>
          </a:stretch>
        </p:blipFill>
        <p:spPr bwMode="auto">
          <a:xfrm>
            <a:off x="114350" y="135203"/>
            <a:ext cx="1505296" cy="1469700"/>
          </a:xfrm>
          <a:prstGeom prst="rect">
            <a:avLst/>
          </a:prstGeom>
          <a:noFill/>
          <a:ln w="9525">
            <a:noFill/>
            <a:miter lim="800000"/>
            <a:headEnd/>
            <a:tailEnd/>
          </a:ln>
        </p:spPr>
      </p:pic>
    </p:spTree>
    <p:extLst>
      <p:ext uri="{BB962C8B-B14F-4D97-AF65-F5344CB8AC3E}">
        <p14:creationId xmlns:p14="http://schemas.microsoft.com/office/powerpoint/2010/main" val="23985888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C49EF9-D897-49D4-9344-84546793B213}"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1040605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49EF9-D897-49D4-9344-84546793B213}"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64655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C49EF9-D897-49D4-9344-84546793B213}" type="datetimeFigureOut">
              <a:rPr lang="en-GB" smtClean="0"/>
              <a:t>23/02/2022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349144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C49EF9-D897-49D4-9344-84546793B213}" type="datetimeFigureOut">
              <a:rPr lang="en-GB" smtClean="0"/>
              <a:t>23/02/2022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412181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C49EF9-D897-49D4-9344-84546793B213}" type="datetimeFigureOut">
              <a:rPr lang="en-GB" smtClean="0"/>
              <a:t>23/02/2022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415162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49EF9-D897-49D4-9344-84546793B213}" type="datetimeFigureOut">
              <a:rPr lang="en-GB" smtClean="0"/>
              <a:t>23/02/2022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153782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49EF9-D897-49D4-9344-84546793B213}" type="datetimeFigureOut">
              <a:rPr lang="en-GB" smtClean="0"/>
              <a:t>23/02/2022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150220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49EF9-D897-49D4-9344-84546793B213}" type="datetimeFigureOut">
              <a:rPr lang="en-GB" smtClean="0"/>
              <a:t>23/02/2022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B8508-7090-49DF-A471-8281630725C6}" type="slidenum">
              <a:rPr lang="en-GB" smtClean="0"/>
              <a:t>‹#›</a:t>
            </a:fld>
            <a:endParaRPr lang="en-GB"/>
          </a:p>
        </p:txBody>
      </p:sp>
    </p:spTree>
    <p:extLst>
      <p:ext uri="{BB962C8B-B14F-4D97-AF65-F5344CB8AC3E}">
        <p14:creationId xmlns:p14="http://schemas.microsoft.com/office/powerpoint/2010/main" val="2962321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CC49EF9-D897-49D4-9344-84546793B213}" type="datetimeFigureOut">
              <a:rPr lang="en-GB" smtClean="0"/>
              <a:t>23/02/2022</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DEB8508-7090-49DF-A471-8281630725C6}" type="slidenum">
              <a:rPr lang="en-GB" smtClean="0"/>
              <a:t>‹#›</a:t>
            </a:fld>
            <a:endParaRPr lang="en-GB"/>
          </a:p>
        </p:txBody>
      </p:sp>
    </p:spTree>
    <p:extLst>
      <p:ext uri="{BB962C8B-B14F-4D97-AF65-F5344CB8AC3E}">
        <p14:creationId xmlns:p14="http://schemas.microsoft.com/office/powerpoint/2010/main" val="152989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Foundation Stage – </a:t>
            </a:r>
            <a:r>
              <a:rPr lang="en-GB" dirty="0" smtClean="0"/>
              <a:t>Spring 2 </a:t>
            </a:r>
            <a:endParaRPr lang="en-GB" dirty="0"/>
          </a:p>
        </p:txBody>
      </p:sp>
      <p:sp>
        <p:nvSpPr>
          <p:cNvPr id="3" name="Text Placeholder 2"/>
          <p:cNvSpPr>
            <a:spLocks noGrp="1"/>
          </p:cNvSpPr>
          <p:nvPr>
            <p:ph type="body" sz="quarter" idx="11"/>
          </p:nvPr>
        </p:nvSpPr>
        <p:spPr/>
        <p:txBody>
          <a:bodyPr/>
          <a:lstStyle/>
          <a:p>
            <a:r>
              <a:rPr lang="en-GB" dirty="0" smtClean="0"/>
              <a:t>I know number bonds for </a:t>
            </a:r>
            <a:r>
              <a:rPr lang="en-GB" dirty="0" smtClean="0"/>
              <a:t>each number to 6</a:t>
            </a:r>
            <a:r>
              <a:rPr lang="en-GB" dirty="0" smtClean="0"/>
              <a:t>.</a:t>
            </a:r>
            <a:endParaRPr lang="en-GB" dirty="0"/>
          </a:p>
        </p:txBody>
      </p:sp>
      <p:sp>
        <p:nvSpPr>
          <p:cNvPr id="4" name="Text Placeholder 3"/>
          <p:cNvSpPr>
            <a:spLocks noGrp="1"/>
          </p:cNvSpPr>
          <p:nvPr>
            <p:ph type="body" sz="quarter" idx="12"/>
          </p:nvPr>
        </p:nvSpPr>
        <p:spPr/>
        <p:txBody>
          <a:bodyPr>
            <a:normAutofit fontScale="92500" lnSpcReduction="2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algn="just" eaLnBrk="0" fontAlgn="base" hangingPunct="0">
              <a:spcBef>
                <a:spcPct val="0"/>
              </a:spcBef>
              <a:spcAft>
                <a:spcPct val="0"/>
              </a:spcAft>
              <a:buClrTx/>
              <a:buSzTx/>
            </a:pPr>
            <a:r>
              <a:rPr lang="en-GB" altLang="en-US" dirty="0">
                <a:latin typeface="Arial" panose="020B0604020202020204" pitchFamily="34" charset="0"/>
                <a:ea typeface="Calibri" pitchFamily="34" charset="0"/>
                <a:cs typeface="Arial" panose="020B0604020202020204" pitchFamily="34" charset="0"/>
              </a:rPr>
              <a:t>The secret to success is practising </a:t>
            </a:r>
            <a:r>
              <a:rPr lang="en-GB" altLang="en-US" b="1" dirty="0">
                <a:latin typeface="Arial" panose="020B0604020202020204" pitchFamily="34" charset="0"/>
                <a:ea typeface="Calibri" pitchFamily="34" charset="0"/>
                <a:cs typeface="Arial" panose="020B0604020202020204" pitchFamily="34" charset="0"/>
              </a:rPr>
              <a:t>little</a:t>
            </a:r>
            <a:r>
              <a:rPr lang="en-GB" altLang="en-US" dirty="0">
                <a:latin typeface="Arial" panose="020B0604020202020204" pitchFamily="34" charset="0"/>
                <a:ea typeface="Calibri" pitchFamily="34" charset="0"/>
                <a:cs typeface="Arial" panose="020B0604020202020204" pitchFamily="34" charset="0"/>
              </a:rPr>
              <a:t> and </a:t>
            </a:r>
            <a:r>
              <a:rPr lang="en-GB" altLang="en-US" b="1" dirty="0">
                <a:latin typeface="Arial" panose="020B0604020202020204" pitchFamily="34" charset="0"/>
                <a:ea typeface="Calibri" pitchFamily="34" charset="0"/>
                <a:cs typeface="Arial" panose="020B0604020202020204" pitchFamily="34" charset="0"/>
              </a:rPr>
              <a:t>often</a:t>
            </a:r>
            <a:r>
              <a:rPr lang="en-GB" altLang="en-US" dirty="0">
                <a:latin typeface="Arial" panose="020B0604020202020204" pitchFamily="34" charset="0"/>
                <a:ea typeface="Calibri" pitchFamily="34" charset="0"/>
                <a:cs typeface="Arial" panose="020B0604020202020204" pitchFamily="34"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algn="just" eaLnBrk="0" fontAlgn="base" hangingPunct="0">
              <a:spcBef>
                <a:spcPct val="0"/>
              </a:spcBef>
              <a:spcAft>
                <a:spcPct val="0"/>
              </a:spcAft>
              <a:buClrTx/>
              <a:buSzTx/>
            </a:pPr>
            <a:endParaRPr lang="en-GB" altLang="en-US" dirty="0">
              <a:latin typeface="Arial" panose="020B0604020202020204" pitchFamily="34" charset="0"/>
              <a:cs typeface="Arial" panose="020B0604020202020204" pitchFamily="34" charset="0"/>
            </a:endParaRPr>
          </a:p>
          <a:p>
            <a:pPr lvl="0" algn="just" eaLnBrk="0" fontAlgn="base" hangingPunct="0">
              <a:spcBef>
                <a:spcPct val="0"/>
              </a:spcBef>
              <a:spcAft>
                <a:spcPct val="0"/>
              </a:spcAft>
              <a:buClrTx/>
              <a:buSzTx/>
            </a:pPr>
            <a:r>
              <a:rPr lang="en-GB" altLang="en-US" u="sng" dirty="0" smtClean="0">
                <a:latin typeface="Arial" panose="020B0604020202020204" pitchFamily="34" charset="0"/>
                <a:cs typeface="Arial" panose="020B0604020202020204" pitchFamily="34" charset="0"/>
              </a:rPr>
              <a:t>Use practical resources</a:t>
            </a:r>
            <a:r>
              <a:rPr lang="en-GB" altLang="en-US" dirty="0" smtClean="0">
                <a:latin typeface="Arial" panose="020B0604020202020204" pitchFamily="34" charset="0"/>
                <a:cs typeface="Arial" panose="020B0604020202020204" pitchFamily="34" charset="0"/>
              </a:rPr>
              <a:t> – Your child has </a:t>
            </a:r>
            <a:r>
              <a:rPr lang="en-GB" altLang="en-US" dirty="0" smtClean="0">
                <a:latin typeface="Arial" panose="020B0604020202020204" pitchFamily="34" charset="0"/>
                <a:cs typeface="Arial" panose="020B0604020202020204" pitchFamily="34" charset="0"/>
              </a:rPr>
              <a:t>1,2,3,4</a:t>
            </a:r>
            <a:r>
              <a:rPr lang="en-GB" altLang="en-US" dirty="0" smtClean="0">
                <a:latin typeface="Arial" panose="020B0604020202020204" pitchFamily="34" charset="0"/>
                <a:cs typeface="Arial" panose="020B0604020202020204" pitchFamily="34" charset="0"/>
              </a:rPr>
              <a:t> of something, </a:t>
            </a:r>
            <a:r>
              <a:rPr lang="en-GB" altLang="en-US" dirty="0" smtClean="0">
                <a:latin typeface="Arial" panose="020B0604020202020204" pitchFamily="34" charset="0"/>
                <a:cs typeface="Arial" panose="020B0604020202020204" pitchFamily="34" charset="0"/>
              </a:rPr>
              <a:t>can they say how many more they need so they have </a:t>
            </a:r>
            <a:r>
              <a:rPr lang="en-GB" altLang="en-US" dirty="0" smtClean="0">
                <a:latin typeface="Arial" panose="020B0604020202020204" pitchFamily="34" charset="0"/>
                <a:cs typeface="Arial" panose="020B0604020202020204" pitchFamily="34" charset="0"/>
              </a:rPr>
              <a:t>3, 4, 5, 6? </a:t>
            </a:r>
            <a:r>
              <a:rPr lang="en-GB" altLang="en-US" dirty="0" smtClean="0">
                <a:latin typeface="Arial" panose="020B0604020202020204" pitchFamily="34" charset="0"/>
                <a:cs typeface="Arial" panose="020B0604020202020204" pitchFamily="34" charset="0"/>
              </a:rPr>
              <a:t>Give them </a:t>
            </a:r>
            <a:r>
              <a:rPr lang="en-GB" altLang="en-US" dirty="0" smtClean="0">
                <a:latin typeface="Arial" panose="020B0604020202020204" pitchFamily="34" charset="0"/>
                <a:cs typeface="Arial" panose="020B0604020202020204" pitchFamily="34" charset="0"/>
              </a:rPr>
              <a:t>one </a:t>
            </a:r>
            <a:r>
              <a:rPr lang="en-GB" altLang="en-US" dirty="0" smtClean="0">
                <a:latin typeface="Arial" panose="020B0604020202020204" pitchFamily="34" charset="0"/>
                <a:cs typeface="Arial" panose="020B0604020202020204" pitchFamily="34" charset="0"/>
              </a:rPr>
              <a:t>more, </a:t>
            </a:r>
            <a:r>
              <a:rPr lang="en-GB" altLang="en-US" dirty="0">
                <a:latin typeface="Arial" panose="020B0604020202020204" pitchFamily="34" charset="0"/>
                <a:cs typeface="Arial" panose="020B0604020202020204" pitchFamily="34" charset="0"/>
              </a:rPr>
              <a:t>c</a:t>
            </a:r>
            <a:r>
              <a:rPr lang="en-GB" altLang="en-US" dirty="0" smtClean="0">
                <a:latin typeface="Arial" panose="020B0604020202020204" pitchFamily="34" charset="0"/>
                <a:cs typeface="Arial" panose="020B0604020202020204" pitchFamily="34" charset="0"/>
              </a:rPr>
              <a:t>an they say how many they have now?</a:t>
            </a:r>
          </a:p>
          <a:p>
            <a:pPr lvl="0" algn="just" eaLnBrk="0" fontAlgn="base" hangingPunct="0">
              <a:spcBef>
                <a:spcPct val="0"/>
              </a:spcBef>
              <a:spcAft>
                <a:spcPct val="0"/>
              </a:spcAft>
              <a:buClrTx/>
              <a:buSzTx/>
            </a:pPr>
            <a:endParaRPr lang="en-GB" altLang="en-US" dirty="0">
              <a:latin typeface="Arial" panose="020B0604020202020204" pitchFamily="34" charset="0"/>
              <a:cs typeface="Arial" panose="020B0604020202020204" pitchFamily="34" charset="0"/>
            </a:endParaRPr>
          </a:p>
          <a:p>
            <a:pPr lvl="0" algn="just" eaLnBrk="0" fontAlgn="base" hangingPunct="0">
              <a:spcBef>
                <a:spcPct val="0"/>
              </a:spcBef>
              <a:spcAft>
                <a:spcPct val="0"/>
              </a:spcAft>
              <a:buClrTx/>
              <a:buSzTx/>
            </a:pPr>
            <a:r>
              <a:rPr lang="en-GB" altLang="en-US" u="sng" dirty="0" smtClean="0">
                <a:latin typeface="Arial" panose="020B0604020202020204" pitchFamily="34" charset="0"/>
                <a:cs typeface="Arial" panose="020B0604020202020204" pitchFamily="34" charset="0"/>
              </a:rPr>
              <a:t>Make a poster</a:t>
            </a:r>
            <a:r>
              <a:rPr lang="en-GB" altLang="en-US" dirty="0" smtClean="0">
                <a:latin typeface="Arial" panose="020B0604020202020204" pitchFamily="34" charset="0"/>
                <a:cs typeface="Arial" panose="020B0604020202020204" pitchFamily="34" charset="0"/>
              </a:rPr>
              <a:t> – We use </a:t>
            </a:r>
            <a:r>
              <a:rPr lang="en-GB" altLang="en-US" dirty="0" err="1" smtClean="0">
                <a:latin typeface="Arial" panose="020B0604020202020204" pitchFamily="34" charset="0"/>
                <a:cs typeface="Arial" panose="020B0604020202020204" pitchFamily="34" charset="0"/>
              </a:rPr>
              <a:t>Numicon</a:t>
            </a:r>
            <a:r>
              <a:rPr lang="en-GB" altLang="en-US" dirty="0" smtClean="0">
                <a:latin typeface="Arial" panose="020B0604020202020204" pitchFamily="34" charset="0"/>
                <a:cs typeface="Arial" panose="020B0604020202020204" pitchFamily="34" charset="0"/>
              </a:rPr>
              <a:t> at school. You can find pictures of the Numicon</a:t>
            </a:r>
            <a:r>
              <a:rPr lang="en-GB" altLang="en-US" dirty="0">
                <a:latin typeface="Arial" panose="020B0604020202020204" pitchFamily="34" charset="0"/>
                <a:cs typeface="Arial" panose="020B0604020202020204" pitchFamily="34" charset="0"/>
              </a:rPr>
              <a:t> shapes </a:t>
            </a:r>
            <a:r>
              <a:rPr lang="en-GB" altLang="en-US" dirty="0" smtClean="0">
                <a:latin typeface="Arial" panose="020B0604020202020204" pitchFamily="34" charset="0"/>
                <a:cs typeface="Arial" panose="020B0604020202020204" pitchFamily="34" charset="0"/>
              </a:rPr>
              <a:t>on the web – your child could make a poster showing the different ways of making numbers up to 6.</a:t>
            </a:r>
          </a:p>
          <a:p>
            <a:pPr lvl="0" algn="just" eaLnBrk="0" fontAlgn="base" hangingPunct="0">
              <a:spcBef>
                <a:spcPct val="0"/>
              </a:spcBef>
              <a:spcAft>
                <a:spcPct val="0"/>
              </a:spcAft>
              <a:buClrTx/>
              <a:buSzTx/>
            </a:pPr>
            <a:endParaRPr lang="en-GB" altLang="en-US" dirty="0">
              <a:latin typeface="Arial" panose="020B0604020202020204" pitchFamily="34" charset="0"/>
              <a:cs typeface="Arial" panose="020B0604020202020204" pitchFamily="34" charset="0"/>
            </a:endParaRPr>
          </a:p>
          <a:p>
            <a:pPr lvl="0" algn="just" eaLnBrk="0" fontAlgn="base" hangingPunct="0">
              <a:spcBef>
                <a:spcPct val="0"/>
              </a:spcBef>
              <a:spcAft>
                <a:spcPct val="0"/>
              </a:spcAft>
              <a:buClrTx/>
              <a:buSzTx/>
            </a:pPr>
            <a:r>
              <a:rPr lang="en-GB" altLang="en-US" u="sng" dirty="0" smtClean="0">
                <a:latin typeface="Arial" panose="020B0604020202020204" pitchFamily="34" charset="0"/>
                <a:cs typeface="Arial" panose="020B0604020202020204" pitchFamily="34" charset="0"/>
              </a:rPr>
              <a:t>Play games</a:t>
            </a:r>
            <a:r>
              <a:rPr lang="en-GB" altLang="en-US" dirty="0" smtClean="0">
                <a:latin typeface="Arial" panose="020B0604020202020204" pitchFamily="34" charset="0"/>
                <a:cs typeface="Arial" panose="020B0604020202020204" pitchFamily="34" charset="0"/>
              </a:rPr>
              <a:t> – You can play number bond matching pairs or snap. You could even place the facts around the house or the garden. When your child can recall these facts well, why not try and see how many questions they can answer in just one minute. </a:t>
            </a:r>
            <a:endParaRPr lang="en-GB" altLang="en-US" dirty="0" smtClean="0">
              <a:latin typeface="Arial" panose="020B0604020202020204" pitchFamily="34" charset="0"/>
              <a:cs typeface="Arial" panose="020B0604020202020204" pitchFamily="34" charset="0"/>
            </a:endParaRPr>
          </a:p>
          <a:p>
            <a:pPr lvl="0" algn="just" eaLnBrk="0" fontAlgn="base" hangingPunct="0">
              <a:spcBef>
                <a:spcPct val="0"/>
              </a:spcBef>
              <a:spcAft>
                <a:spcPct val="0"/>
              </a:spcAft>
              <a:buClrTx/>
              <a:buSzTx/>
            </a:pPr>
            <a:endParaRPr lang="en-GB" altLang="en-US" dirty="0" smtClean="0">
              <a:latin typeface="Arial" panose="020B0604020202020204" pitchFamily="34" charset="0"/>
              <a:cs typeface="Arial" panose="020B0604020202020204" pitchFamily="34" charset="0"/>
            </a:endParaRPr>
          </a:p>
          <a:p>
            <a:pPr lvl="0" algn="just" eaLnBrk="0" fontAlgn="base" hangingPunct="0">
              <a:spcBef>
                <a:spcPct val="0"/>
              </a:spcBef>
              <a:spcAft>
                <a:spcPct val="0"/>
              </a:spcAft>
              <a:buClrTx/>
              <a:buSzTx/>
            </a:pPr>
            <a:r>
              <a:rPr lang="en-GB" altLang="en-US" dirty="0" smtClean="0">
                <a:latin typeface="Arial" panose="020B0604020202020204" pitchFamily="34" charset="0"/>
                <a:cs typeface="Arial" panose="020B0604020202020204" pitchFamily="34" charset="0"/>
              </a:rPr>
              <a:t>Use dominoes to find those that total 2,3,4,5 and 6. say addition and subtraction facts for these using the language above.</a:t>
            </a:r>
            <a:endParaRPr lang="en-GB" altLang="en-US" dirty="0">
              <a:latin typeface="Arial" panose="020B0604020202020204" pitchFamily="34" charset="0"/>
              <a:cs typeface="Arial" panose="020B0604020202020204"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875872025"/>
              </p:ext>
            </p:extLst>
          </p:nvPr>
        </p:nvGraphicFramePr>
        <p:xfrm>
          <a:off x="681729" y="2339752"/>
          <a:ext cx="2781870" cy="2687701"/>
        </p:xfrm>
        <a:graphic>
          <a:graphicData uri="http://schemas.openxmlformats.org/drawingml/2006/table">
            <a:tbl>
              <a:tblPr firstRow="1" bandRow="1">
                <a:tableStyleId>{2D5ABB26-0587-4C30-8999-92F81FD0307C}</a:tableStyleId>
              </a:tblPr>
              <a:tblGrid>
                <a:gridCol w="927290">
                  <a:extLst>
                    <a:ext uri="{9D8B030D-6E8A-4147-A177-3AD203B41FA5}">
                      <a16:colId xmlns:a16="http://schemas.microsoft.com/office/drawing/2014/main" val="20000"/>
                    </a:ext>
                  </a:extLst>
                </a:gridCol>
                <a:gridCol w="927290">
                  <a:extLst>
                    <a:ext uri="{9D8B030D-6E8A-4147-A177-3AD203B41FA5}">
                      <a16:colId xmlns:a16="http://schemas.microsoft.com/office/drawing/2014/main" val="20001"/>
                    </a:ext>
                  </a:extLst>
                </a:gridCol>
                <a:gridCol w="927290">
                  <a:extLst>
                    <a:ext uri="{9D8B030D-6E8A-4147-A177-3AD203B41FA5}">
                      <a16:colId xmlns:a16="http://schemas.microsoft.com/office/drawing/2014/main" val="20002"/>
                    </a:ext>
                  </a:extLst>
                </a:gridCol>
              </a:tblGrid>
              <a:tr h="2253460">
                <a:tc>
                  <a:txBody>
                    <a:bodyPr/>
                    <a:lstStyle/>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mn-lt"/>
                          <a:ea typeface="Calibri"/>
                          <a:cs typeface="Times New Roman"/>
                        </a:rPr>
                        <a:t>0 + 3 = 3</a:t>
                      </a:r>
                    </a:p>
                    <a:p>
                      <a:pPr algn="ctr">
                        <a:lnSpc>
                          <a:spcPct val="115000"/>
                        </a:lnSpc>
                        <a:spcAft>
                          <a:spcPts val="0"/>
                        </a:spcAft>
                      </a:pPr>
                      <a:r>
                        <a:rPr lang="en-GB" sz="1100" baseline="0" dirty="0" smtClean="0">
                          <a:effectLst/>
                          <a:latin typeface="+mn-lt"/>
                          <a:ea typeface="Calibri"/>
                          <a:cs typeface="Times New Roman"/>
                        </a:rPr>
                        <a:t>1 + 2  = 3</a:t>
                      </a:r>
                    </a:p>
                    <a:p>
                      <a:pPr algn="ctr">
                        <a:lnSpc>
                          <a:spcPct val="115000"/>
                        </a:lnSpc>
                        <a:spcAft>
                          <a:spcPts val="0"/>
                        </a:spcAft>
                      </a:pPr>
                      <a:r>
                        <a:rPr lang="en-GB" sz="1100" baseline="0" dirty="0" smtClean="0">
                          <a:effectLst/>
                          <a:latin typeface="+mn-lt"/>
                          <a:ea typeface="Calibri"/>
                          <a:cs typeface="Times New Roman"/>
                        </a:rPr>
                        <a:t>2 + 1 = 3</a:t>
                      </a:r>
                    </a:p>
                    <a:p>
                      <a:pPr algn="ctr">
                        <a:lnSpc>
                          <a:spcPct val="115000"/>
                        </a:lnSpc>
                        <a:spcAft>
                          <a:spcPts val="0"/>
                        </a:spcAft>
                      </a:pPr>
                      <a:r>
                        <a:rPr lang="en-GB" sz="1100" baseline="0" dirty="0" smtClean="0">
                          <a:effectLst/>
                          <a:latin typeface="+mn-lt"/>
                          <a:ea typeface="Calibri"/>
                          <a:cs typeface="Times New Roman"/>
                        </a:rPr>
                        <a:t>3 + 0 = 3</a:t>
                      </a:r>
                      <a:endParaRPr lang="en-GB" sz="1100" dirty="0" smtClean="0">
                        <a:effectLst/>
                        <a:latin typeface="+mn-lt"/>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dirty="0" smtClean="0">
                          <a:effectLst/>
                          <a:latin typeface="+mn-lt"/>
                          <a:ea typeface="Calibri"/>
                          <a:cs typeface="Times New Roman"/>
                        </a:rPr>
                        <a:t>0 + 4 = 4</a:t>
                      </a:r>
                    </a:p>
                    <a:p>
                      <a:pPr algn="ctr">
                        <a:lnSpc>
                          <a:spcPct val="115000"/>
                        </a:lnSpc>
                        <a:spcAft>
                          <a:spcPts val="0"/>
                        </a:spcAft>
                      </a:pPr>
                      <a:r>
                        <a:rPr lang="en-GB" sz="1100" dirty="0" smtClean="0">
                          <a:effectLst/>
                          <a:latin typeface="+mn-lt"/>
                          <a:ea typeface="Calibri"/>
                          <a:cs typeface="Times New Roman"/>
                        </a:rPr>
                        <a:t>1</a:t>
                      </a:r>
                      <a:r>
                        <a:rPr lang="en-GB" sz="1100" baseline="0" dirty="0" smtClean="0">
                          <a:effectLst/>
                          <a:latin typeface="+mn-lt"/>
                          <a:ea typeface="Calibri"/>
                          <a:cs typeface="Times New Roman"/>
                        </a:rPr>
                        <a:t> + 3 = 4</a:t>
                      </a:r>
                    </a:p>
                    <a:p>
                      <a:pPr algn="ctr">
                        <a:lnSpc>
                          <a:spcPct val="115000"/>
                        </a:lnSpc>
                        <a:spcAft>
                          <a:spcPts val="0"/>
                        </a:spcAft>
                      </a:pPr>
                      <a:r>
                        <a:rPr lang="en-GB" sz="1100" baseline="0" dirty="0" smtClean="0">
                          <a:effectLst/>
                          <a:latin typeface="+mn-lt"/>
                          <a:ea typeface="Calibri"/>
                          <a:cs typeface="Times New Roman"/>
                        </a:rPr>
                        <a:t>2 + 2 = 4</a:t>
                      </a:r>
                    </a:p>
                    <a:p>
                      <a:pPr algn="ctr">
                        <a:lnSpc>
                          <a:spcPct val="115000"/>
                        </a:lnSpc>
                        <a:spcAft>
                          <a:spcPts val="0"/>
                        </a:spcAft>
                      </a:pPr>
                      <a:r>
                        <a:rPr lang="en-GB" sz="1100" baseline="0" dirty="0" smtClean="0">
                          <a:effectLst/>
                          <a:latin typeface="+mn-lt"/>
                          <a:ea typeface="Calibri"/>
                          <a:cs typeface="Times New Roman"/>
                        </a:rPr>
                        <a:t>3 + 1 = 4</a:t>
                      </a:r>
                    </a:p>
                    <a:p>
                      <a:pPr algn="ctr">
                        <a:lnSpc>
                          <a:spcPct val="115000"/>
                        </a:lnSpc>
                        <a:spcAft>
                          <a:spcPts val="0"/>
                        </a:spcAft>
                      </a:pPr>
                      <a:r>
                        <a:rPr lang="en-GB" sz="1100" baseline="0" dirty="0" smtClean="0">
                          <a:effectLst/>
                          <a:latin typeface="+mn-lt"/>
                          <a:ea typeface="Calibri"/>
                          <a:cs typeface="Times New Roman"/>
                        </a:rPr>
                        <a:t>4 + 0 = 4</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mn-lt"/>
                          <a:ea typeface="Calibri"/>
                          <a:cs typeface="Times New Roman"/>
                        </a:rPr>
                        <a:t>0 + 5 = 5</a:t>
                      </a:r>
                    </a:p>
                    <a:p>
                      <a:pPr algn="ctr">
                        <a:lnSpc>
                          <a:spcPct val="115000"/>
                        </a:lnSpc>
                        <a:spcAft>
                          <a:spcPts val="0"/>
                        </a:spcAft>
                      </a:pPr>
                      <a:r>
                        <a:rPr lang="en-GB" sz="1100" dirty="0" smtClean="0">
                          <a:effectLst/>
                          <a:latin typeface="+mn-lt"/>
                          <a:ea typeface="Calibri"/>
                          <a:cs typeface="Times New Roman"/>
                        </a:rPr>
                        <a:t>1</a:t>
                      </a:r>
                      <a:r>
                        <a:rPr lang="en-GB" sz="1100" baseline="0" dirty="0" smtClean="0">
                          <a:effectLst/>
                          <a:latin typeface="+mn-lt"/>
                          <a:ea typeface="Calibri"/>
                          <a:cs typeface="Times New Roman"/>
                        </a:rPr>
                        <a:t> + 4 = 5</a:t>
                      </a:r>
                    </a:p>
                    <a:p>
                      <a:pPr algn="ctr">
                        <a:lnSpc>
                          <a:spcPct val="115000"/>
                        </a:lnSpc>
                        <a:spcAft>
                          <a:spcPts val="0"/>
                        </a:spcAft>
                      </a:pPr>
                      <a:r>
                        <a:rPr lang="en-GB" sz="1100" baseline="0" dirty="0" smtClean="0">
                          <a:effectLst/>
                          <a:latin typeface="+mn-lt"/>
                          <a:ea typeface="Calibri"/>
                          <a:cs typeface="Times New Roman"/>
                        </a:rPr>
                        <a:t>2 + 3 = 5</a:t>
                      </a:r>
                    </a:p>
                    <a:p>
                      <a:pPr algn="ctr">
                        <a:lnSpc>
                          <a:spcPct val="115000"/>
                        </a:lnSpc>
                        <a:spcAft>
                          <a:spcPts val="0"/>
                        </a:spcAft>
                      </a:pPr>
                      <a:r>
                        <a:rPr lang="en-GB" sz="1100" baseline="0" dirty="0" smtClean="0">
                          <a:effectLst/>
                          <a:latin typeface="+mn-lt"/>
                          <a:ea typeface="Calibri"/>
                          <a:cs typeface="Times New Roman"/>
                        </a:rPr>
                        <a:t>3 + 2 = 5</a:t>
                      </a:r>
                    </a:p>
                    <a:p>
                      <a:pPr algn="ctr">
                        <a:lnSpc>
                          <a:spcPct val="115000"/>
                        </a:lnSpc>
                        <a:spcAft>
                          <a:spcPts val="0"/>
                        </a:spcAft>
                      </a:pPr>
                      <a:r>
                        <a:rPr lang="en-GB" sz="1100" baseline="0" dirty="0" smtClean="0">
                          <a:effectLst/>
                          <a:latin typeface="+mn-lt"/>
                          <a:ea typeface="Calibri"/>
                          <a:cs typeface="Times New Roman"/>
                        </a:rPr>
                        <a:t>4 + 1 = 5</a:t>
                      </a:r>
                    </a:p>
                    <a:p>
                      <a:pPr algn="ctr">
                        <a:lnSpc>
                          <a:spcPct val="115000"/>
                        </a:lnSpc>
                        <a:spcAft>
                          <a:spcPts val="0"/>
                        </a:spcAft>
                      </a:pPr>
                      <a:r>
                        <a:rPr lang="en-GB" sz="1100" dirty="0" smtClean="0">
                          <a:effectLst/>
                          <a:latin typeface="+mn-lt"/>
                          <a:ea typeface="Calibri"/>
                          <a:cs typeface="Times New Roman"/>
                        </a:rPr>
                        <a:t>5+ 0 = 5</a:t>
                      </a:r>
                      <a:endParaRPr lang="en-GB" sz="1100" baseline="0" dirty="0" smtClean="0">
                        <a:effectLst/>
                        <a:latin typeface="+mn-lt"/>
                        <a:ea typeface="Calibri"/>
                        <a:cs typeface="Times New Roman"/>
                      </a:endParaRPr>
                    </a:p>
                    <a:p>
                      <a:pPr algn="ctr">
                        <a:lnSpc>
                          <a:spcPct val="115000"/>
                        </a:lnSpc>
                        <a:spcAft>
                          <a:spcPts val="0"/>
                        </a:spcAft>
                      </a:pPr>
                      <a:endParaRPr lang="en-GB" sz="1100" baseline="0" dirty="0" smtClean="0">
                        <a:effectLst/>
                        <a:latin typeface="+mn-lt"/>
                        <a:ea typeface="Calibri"/>
                        <a:cs typeface="Times New Roman"/>
                      </a:endParaRPr>
                    </a:p>
                    <a:p>
                      <a:pPr algn="ctr">
                        <a:lnSpc>
                          <a:spcPct val="115000"/>
                        </a:lnSpc>
                        <a:spcAft>
                          <a:spcPts val="0"/>
                        </a:spcAft>
                      </a:pPr>
                      <a:endParaRPr lang="en-GB" sz="1100" baseline="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mn-lt"/>
                          <a:ea typeface="Calibri"/>
                          <a:cs typeface="Times New Roman"/>
                        </a:rPr>
                        <a:t>0 + 6  = 6</a:t>
                      </a:r>
                    </a:p>
                    <a:p>
                      <a:pPr algn="ctr">
                        <a:lnSpc>
                          <a:spcPct val="115000"/>
                        </a:lnSpc>
                        <a:spcAft>
                          <a:spcPts val="0"/>
                        </a:spcAft>
                      </a:pPr>
                      <a:r>
                        <a:rPr lang="en-GB" sz="1100" baseline="0" dirty="0" smtClean="0">
                          <a:effectLst/>
                          <a:latin typeface="+mn-lt"/>
                          <a:ea typeface="Calibri"/>
                          <a:cs typeface="Times New Roman"/>
                        </a:rPr>
                        <a:t>1 + 5 = 6</a:t>
                      </a:r>
                    </a:p>
                    <a:p>
                      <a:pPr algn="ctr">
                        <a:lnSpc>
                          <a:spcPct val="115000"/>
                        </a:lnSpc>
                        <a:spcAft>
                          <a:spcPts val="0"/>
                        </a:spcAft>
                      </a:pPr>
                      <a:r>
                        <a:rPr lang="en-GB" sz="1100" baseline="0" dirty="0" smtClean="0">
                          <a:effectLst/>
                          <a:latin typeface="+mn-lt"/>
                          <a:ea typeface="Calibri"/>
                          <a:cs typeface="Times New Roman"/>
                        </a:rPr>
                        <a:t>2 + 4 = 6</a:t>
                      </a:r>
                      <a:endParaRPr lang="en-GB" sz="1100" dirty="0" smtClean="0">
                        <a:effectLst/>
                        <a:latin typeface="+mn-lt"/>
                        <a:ea typeface="Calibri"/>
                        <a:cs typeface="Times New Roman"/>
                      </a:endParaRPr>
                    </a:p>
                    <a:p>
                      <a:pPr algn="ctr">
                        <a:lnSpc>
                          <a:spcPct val="115000"/>
                        </a:lnSpc>
                        <a:spcAft>
                          <a:spcPts val="0"/>
                        </a:spcAft>
                      </a:pPr>
                      <a:r>
                        <a:rPr lang="en-GB" sz="1100" dirty="0" smtClean="0">
                          <a:effectLst/>
                          <a:latin typeface="+mn-lt"/>
                          <a:ea typeface="Calibri"/>
                          <a:cs typeface="Times New Roman"/>
                        </a:rPr>
                        <a:t>3 + 3 = 6</a:t>
                      </a:r>
                    </a:p>
                    <a:p>
                      <a:pPr algn="ctr">
                        <a:lnSpc>
                          <a:spcPct val="115000"/>
                        </a:lnSpc>
                        <a:spcAft>
                          <a:spcPts val="0"/>
                        </a:spcAft>
                      </a:pPr>
                      <a:r>
                        <a:rPr lang="en-GB" sz="1100" baseline="0" dirty="0" smtClean="0">
                          <a:effectLst/>
                          <a:latin typeface="+mn-lt"/>
                          <a:ea typeface="Calibri"/>
                          <a:cs typeface="Times New Roman"/>
                        </a:rPr>
                        <a:t>4 + 2 = 6</a:t>
                      </a:r>
                    </a:p>
                    <a:p>
                      <a:pPr algn="ctr">
                        <a:lnSpc>
                          <a:spcPct val="115000"/>
                        </a:lnSpc>
                        <a:spcAft>
                          <a:spcPts val="0"/>
                        </a:spcAft>
                      </a:pPr>
                      <a:r>
                        <a:rPr lang="en-GB" sz="1100" baseline="0" dirty="0" smtClean="0">
                          <a:effectLst/>
                          <a:latin typeface="+mn-lt"/>
                          <a:ea typeface="Calibri"/>
                          <a:cs typeface="Times New Roman"/>
                        </a:rPr>
                        <a:t>5 + 1 = 6</a:t>
                      </a:r>
                    </a:p>
                    <a:p>
                      <a:pPr algn="ctr">
                        <a:lnSpc>
                          <a:spcPct val="115000"/>
                        </a:lnSpc>
                        <a:spcAft>
                          <a:spcPts val="0"/>
                        </a:spcAft>
                      </a:pPr>
                      <a:r>
                        <a:rPr lang="en-GB" sz="1100" baseline="0" dirty="0" smtClean="0">
                          <a:effectLst/>
                          <a:latin typeface="+mn-lt"/>
                          <a:ea typeface="Calibri"/>
                          <a:cs typeface="Times New Roman"/>
                        </a:rPr>
                        <a:t>6 + 0 = 6</a:t>
                      </a:r>
                    </a:p>
                    <a:p>
                      <a:pPr algn="ctr">
                        <a:lnSpc>
                          <a:spcPct val="115000"/>
                        </a:lnSpc>
                        <a:spcAft>
                          <a:spcPts val="0"/>
                        </a:spcAft>
                      </a:pPr>
                      <a:endParaRPr lang="en-GB" sz="1100" baseline="0" dirty="0" smtClean="0">
                        <a:effectLst/>
                        <a:latin typeface="+mn-lt"/>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6" name="Text Placeholder 5"/>
          <p:cNvSpPr>
            <a:spLocks noGrp="1"/>
          </p:cNvSpPr>
          <p:nvPr>
            <p:ph type="body" sz="quarter" idx="14"/>
          </p:nvPr>
        </p:nvSpPr>
        <p:spPr>
          <a:xfrm>
            <a:off x="3645024" y="2771800"/>
            <a:ext cx="2664297" cy="1688699"/>
          </a:xfrm>
        </p:spPr>
        <p:txBody>
          <a:bodyPr>
            <a:normAutofit/>
          </a:bodyPr>
          <a:lstStyle/>
          <a:p>
            <a:r>
              <a:rPr lang="en-GB" dirty="0" smtClean="0"/>
              <a:t>Key Vocabulary</a:t>
            </a:r>
          </a:p>
          <a:p>
            <a:pPr algn="l"/>
            <a:r>
              <a:rPr lang="en-GB" b="0" u="none" dirty="0" smtClean="0"/>
              <a:t>What is </a:t>
            </a:r>
            <a:r>
              <a:rPr lang="en-GB" b="0" u="none" dirty="0"/>
              <a:t>3</a:t>
            </a:r>
            <a:r>
              <a:rPr lang="en-GB" b="0" u="none" dirty="0" smtClean="0"/>
              <a:t> </a:t>
            </a:r>
            <a:r>
              <a:rPr lang="en-GB" u="none" dirty="0" smtClean="0"/>
              <a:t>add</a:t>
            </a:r>
            <a:r>
              <a:rPr lang="en-GB" b="0" u="none" dirty="0" smtClean="0"/>
              <a:t> 2?</a:t>
            </a:r>
          </a:p>
          <a:p>
            <a:pPr algn="l"/>
            <a:r>
              <a:rPr lang="en-GB" b="0" u="none" dirty="0" smtClean="0"/>
              <a:t>What is double 3?</a:t>
            </a:r>
          </a:p>
          <a:p>
            <a:pPr algn="l"/>
            <a:r>
              <a:rPr lang="en-GB" b="0" u="none" dirty="0" smtClean="0"/>
              <a:t>What is 2 plus 4?</a:t>
            </a:r>
          </a:p>
          <a:p>
            <a:pPr algn="l"/>
            <a:r>
              <a:rPr lang="en-GB" b="0" u="none" dirty="0" smtClean="0"/>
              <a:t>What is 1 </a:t>
            </a:r>
            <a:r>
              <a:rPr lang="en-GB" u="none" dirty="0" smtClean="0"/>
              <a:t>less than </a:t>
            </a:r>
            <a:r>
              <a:rPr lang="en-GB" b="0" u="none" dirty="0"/>
              <a:t>6</a:t>
            </a:r>
            <a:r>
              <a:rPr lang="en-GB" b="0" u="none" dirty="0" smtClean="0"/>
              <a:t>?</a:t>
            </a:r>
          </a:p>
          <a:p>
            <a:pPr algn="l"/>
            <a:r>
              <a:rPr lang="en-GB" b="0" u="none" dirty="0" smtClean="0"/>
              <a:t>What is 1 more than 4?</a:t>
            </a:r>
          </a:p>
          <a:p>
            <a:pPr algn="l"/>
            <a:endParaRPr lang="en-GB" b="0" u="none" dirty="0" smtClean="0"/>
          </a:p>
        </p:txBody>
      </p:sp>
      <p:sp>
        <p:nvSpPr>
          <p:cNvPr id="13" name="Text Placeholder 12"/>
          <p:cNvSpPr>
            <a:spLocks noGrp="1"/>
          </p:cNvSpPr>
          <p:nvPr>
            <p:ph type="body" sz="quarter" idx="15"/>
          </p:nvPr>
        </p:nvSpPr>
        <p:spPr/>
        <p:txBody>
          <a:bodyPr/>
          <a:lstStyle/>
          <a:p>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6, ⃝ + 1 </a:t>
            </a:r>
            <a:r>
              <a:rPr lang="en-GB" altLang="en-US" dirty="0">
                <a:ea typeface="Calibri" pitchFamily="34" charset="0"/>
                <a:cs typeface="Times New Roman" pitchFamily="18" charset="0"/>
              </a:rPr>
              <a:t>= 5</a:t>
            </a:r>
            <a:endParaRPr lang="en-GB" dirty="0"/>
          </a:p>
          <a:p>
            <a:pPr lvl="0"/>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3" y="17864"/>
            <a:ext cx="1512142" cy="1601386"/>
          </a:xfrm>
          <a:prstGeom prst="rect">
            <a:avLst/>
          </a:prstGeom>
        </p:spPr>
      </p:pic>
    </p:spTree>
    <p:extLst>
      <p:ext uri="{BB962C8B-B14F-4D97-AF65-F5344CB8AC3E}">
        <p14:creationId xmlns:p14="http://schemas.microsoft.com/office/powerpoint/2010/main" val="1090122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409</Words>
  <Application>Microsoft Office PowerPoint</Application>
  <PresentationFormat>On-screen Show (4:3)</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willmore</dc:creator>
  <cp:lastModifiedBy>Natalie Willmore</cp:lastModifiedBy>
  <cp:revision>3</cp:revision>
  <cp:lastPrinted>2022-02-23T06:34:34Z</cp:lastPrinted>
  <dcterms:created xsi:type="dcterms:W3CDTF">2019-01-22T19:15:48Z</dcterms:created>
  <dcterms:modified xsi:type="dcterms:W3CDTF">2022-02-23T06:34:37Z</dcterms:modified>
</cp:coreProperties>
</file>