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93" r:id="rId2"/>
    <p:sldId id="273" r:id="rId3"/>
    <p:sldId id="294" r:id="rId4"/>
    <p:sldId id="275" r:id="rId5"/>
    <p:sldId id="289" r:id="rId6"/>
    <p:sldId id="278" r:id="rId7"/>
    <p:sldId id="287" r:id="rId8"/>
    <p:sldId id="288" r:id="rId9"/>
    <p:sldId id="291" r:id="rId10"/>
    <p:sldId id="257" r:id="rId11"/>
    <p:sldId id="290" r:id="rId12"/>
    <p:sldId id="258" r:id="rId13"/>
    <p:sldId id="260" r:id="rId14"/>
    <p:sldId id="276" r:id="rId15"/>
    <p:sldId id="262" r:id="rId16"/>
    <p:sldId id="263" r:id="rId17"/>
    <p:sldId id="264" r:id="rId18"/>
    <p:sldId id="279" r:id="rId19"/>
    <p:sldId id="280" r:id="rId20"/>
    <p:sldId id="274" r:id="rId21"/>
    <p:sldId id="265" r:id="rId22"/>
    <p:sldId id="292" r:id="rId23"/>
    <p:sldId id="267" r:id="rId24"/>
    <p:sldId id="281" r:id="rId25"/>
    <p:sldId id="266" r:id="rId26"/>
    <p:sldId id="283" r:id="rId27"/>
    <p:sldId id="271" r:id="rId28"/>
    <p:sldId id="285" r:id="rId29"/>
    <p:sldId id="270" r:id="rId30"/>
    <p:sldId id="286" r:id="rId31"/>
    <p:sldId id="268" r:id="rId32"/>
    <p:sldId id="269" r:id="rId33"/>
    <p:sldId id="272" r:id="rId34"/>
    <p:sldId id="282" r:id="rId35"/>
    <p:sldId id="284" r:id="rId36"/>
  </p:sldIdLst>
  <p:sldSz cx="6858000" cy="9144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4671" autoAdjust="0"/>
  </p:normalViewPr>
  <p:slideViewPr>
    <p:cSldViewPr>
      <p:cViewPr varScale="1">
        <p:scale>
          <a:sx n="49" d="100"/>
          <a:sy n="49" d="100"/>
        </p:scale>
        <p:origin x="2140" y="36"/>
      </p:cViewPr>
      <p:guideLst>
        <p:guide orient="horz" pos="2880"/>
        <p:guide pos="2160"/>
      </p:guideLst>
    </p:cSldViewPr>
  </p:slideViewPr>
  <p:outlineViewPr>
    <p:cViewPr>
      <p:scale>
        <a:sx n="33" d="100"/>
        <a:sy n="33" d="100"/>
      </p:scale>
      <p:origin x="48" y="59274"/>
    </p:cViewPr>
  </p:outlineViewPr>
  <p:notesTextViewPr>
    <p:cViewPr>
      <p:scale>
        <a:sx n="1" d="1"/>
        <a:sy n="1" d="1"/>
      </p:scale>
      <p:origin x="0" y="0"/>
    </p:cViewPr>
  </p:notesTextViewPr>
  <p:sorterViewPr>
    <p:cViewPr>
      <p:scale>
        <a:sx n="130" d="100"/>
        <a:sy n="13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1" name="Rectangle 20"/>
          <p:cNvSpPr/>
          <p:nvPr/>
        </p:nvSpPr>
        <p:spPr>
          <a:xfrm>
            <a:off x="1628801" y="196735"/>
            <a:ext cx="4896544" cy="126218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685800" y="1619672"/>
            <a:ext cx="5839544" cy="7128792"/>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188640" y="1619672"/>
            <a:ext cx="171450" cy="7128792"/>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Title 7"/>
          <p:cNvSpPr txBox="1">
            <a:spLocks/>
          </p:cNvSpPr>
          <p:nvPr userDrawn="1"/>
        </p:nvSpPr>
        <p:spPr>
          <a:xfrm>
            <a:off x="1628801" y="269688"/>
            <a:ext cx="4896544" cy="542203"/>
          </a:xfrm>
          <a:prstGeom prst="rect">
            <a:avLst/>
          </a:prstGeom>
        </p:spPr>
        <p:txBody>
          <a:bodyPr vert="horz" anchor="t" anchorCtr="0">
            <a:normAutofit fontScale="92500" lnSpcReduction="10000"/>
          </a:bodyPr>
          <a:lstStyle>
            <a:lvl1pPr algn="r" rtl="0" eaLnBrk="1" latinLnBrk="0" hangingPunct="1">
              <a:spcBef>
                <a:spcPct val="0"/>
              </a:spcBef>
              <a:buNone/>
              <a:defRPr kumimoji="0" sz="3200" kern="1200">
                <a:solidFill>
                  <a:schemeClr val="tx1"/>
                </a:solidFill>
                <a:latin typeface="+mj-lt"/>
                <a:ea typeface="+mj-ea"/>
                <a:cs typeface="+mj-cs"/>
              </a:defRPr>
            </a:lvl1pPr>
          </a:lstStyle>
          <a:p>
            <a:pPr algn="ctr"/>
            <a:r>
              <a:rPr lang="en-US" dirty="0" smtClean="0"/>
              <a:t>Key</a:t>
            </a:r>
            <a:r>
              <a:rPr lang="en-US" baseline="0" dirty="0" smtClean="0"/>
              <a:t> Instant Recall Facts</a:t>
            </a:r>
            <a:endParaRPr lang="en-US" dirty="0"/>
          </a:p>
        </p:txBody>
      </p:sp>
      <p:sp>
        <p:nvSpPr>
          <p:cNvPr id="5" name="Text Placeholder 4"/>
          <p:cNvSpPr>
            <a:spLocks noGrp="1"/>
          </p:cNvSpPr>
          <p:nvPr>
            <p:ph type="body" sz="quarter" idx="10"/>
          </p:nvPr>
        </p:nvSpPr>
        <p:spPr>
          <a:xfrm>
            <a:off x="1628775" y="827089"/>
            <a:ext cx="4895850" cy="631825"/>
          </a:xfrm>
        </p:spPr>
        <p:txBody>
          <a:bodyPr/>
          <a:lstStyle>
            <a:lvl1pPr marL="0" indent="0" algn="ctr">
              <a:buNone/>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smtClean="0"/>
              <a:t>Click to edit Master text styles</a:t>
            </a:r>
          </a:p>
        </p:txBody>
      </p:sp>
      <p:sp>
        <p:nvSpPr>
          <p:cNvPr id="7" name="Text Placeholder 6"/>
          <p:cNvSpPr>
            <a:spLocks noGrp="1"/>
          </p:cNvSpPr>
          <p:nvPr>
            <p:ph type="body" sz="quarter" idx="11"/>
          </p:nvPr>
        </p:nvSpPr>
        <p:spPr>
          <a:xfrm>
            <a:off x="685801" y="1619251"/>
            <a:ext cx="5838825" cy="504479"/>
          </a:xfrm>
        </p:spPr>
        <p:txBody>
          <a:bodyPr>
            <a:normAutofit/>
          </a:bodyPr>
          <a:lstStyle>
            <a:lvl1pPr marL="0" indent="0" algn="ctr">
              <a:buNone/>
              <a:defRPr sz="1600" b="1">
                <a:latin typeface="Calibri" panose="020F0502020204030204" pitchFamily="34" charset="0"/>
              </a:defRPr>
            </a:lvl1pPr>
          </a:lstStyle>
          <a:p>
            <a:pPr lvl="0"/>
            <a:r>
              <a:rPr lang="en-US" dirty="0" smtClean="0"/>
              <a:t>Click to edit Master text styles</a:t>
            </a:r>
          </a:p>
        </p:txBody>
      </p:sp>
      <p:sp>
        <p:nvSpPr>
          <p:cNvPr id="11" name="Text Placeholder 10"/>
          <p:cNvSpPr>
            <a:spLocks noGrp="1"/>
          </p:cNvSpPr>
          <p:nvPr>
            <p:ph type="body" sz="quarter" idx="12"/>
          </p:nvPr>
        </p:nvSpPr>
        <p:spPr>
          <a:xfrm>
            <a:off x="686519" y="5724128"/>
            <a:ext cx="5838825" cy="3024336"/>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12" name="TextBox 11"/>
          <p:cNvSpPr txBox="1"/>
          <p:nvPr userDrawn="1"/>
        </p:nvSpPr>
        <p:spPr>
          <a:xfrm>
            <a:off x="694929" y="2054424"/>
            <a:ext cx="5839544"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By the end of this half term, children should know the following facts. The aim is for them to recall these facts </a:t>
            </a:r>
            <a:r>
              <a:rPr kumimoji="0" lang="en-GB" altLang="en-US"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instantly</a:t>
            </a:r>
            <a:r>
              <a:rPr kumimoji="0" lang="en-GB" alt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en-GB" altLang="en-US" sz="1200" b="0" i="0" u="none" strike="noStrike" cap="none" normalizeH="0" baseline="0" dirty="0" smtClean="0">
              <a:ln>
                <a:noFill/>
              </a:ln>
              <a:solidFill>
                <a:schemeClr val="tx1"/>
              </a:solidFill>
              <a:effectLst/>
              <a:latin typeface="Calibri" panose="020F0502020204030204" pitchFamily="34" charset="0"/>
              <a:cs typeface="Arial" pitchFamily="34" charset="0"/>
            </a:endParaRPr>
          </a:p>
          <a:p>
            <a:endParaRPr lang="en-GB" dirty="0"/>
          </a:p>
        </p:txBody>
      </p:sp>
      <p:sp>
        <p:nvSpPr>
          <p:cNvPr id="15" name="Content Placeholder 14"/>
          <p:cNvSpPr>
            <a:spLocks noGrp="1"/>
          </p:cNvSpPr>
          <p:nvPr>
            <p:ph sz="quarter" idx="13"/>
          </p:nvPr>
        </p:nvSpPr>
        <p:spPr>
          <a:xfrm>
            <a:off x="719336" y="2555776"/>
            <a:ext cx="3390900" cy="2224088"/>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22"/>
          <p:cNvSpPr>
            <a:spLocks noGrp="1"/>
          </p:cNvSpPr>
          <p:nvPr>
            <p:ph type="body" sz="quarter" idx="14"/>
          </p:nvPr>
        </p:nvSpPr>
        <p:spPr>
          <a:xfrm>
            <a:off x="4288334" y="2987824"/>
            <a:ext cx="2020987" cy="1368152"/>
          </a:xfrm>
          <a:solidFill>
            <a:schemeClr val="bg1">
              <a:lumMod val="85000"/>
            </a:schemeClr>
          </a:solidFill>
          <a:ln cap="rnd"/>
        </p:spPr>
        <p:style>
          <a:lnRef idx="2">
            <a:schemeClr val="accent1"/>
          </a:lnRef>
          <a:fillRef idx="1">
            <a:schemeClr val="lt1"/>
          </a:fillRef>
          <a:effectRef idx="0">
            <a:schemeClr val="accent1"/>
          </a:effectRef>
          <a:fontRef idx="none"/>
        </p:style>
        <p:txBody>
          <a:bodyPr/>
          <a:lstStyle>
            <a:lvl1pPr marL="0" indent="0" algn="ctr">
              <a:buNone/>
              <a:defRPr sz="1200" b="1" u="sng">
                <a:latin typeface="Calibri" panose="020F0502020204030204" pitchFamily="34" charset="0"/>
              </a:defRPr>
            </a:lvl1pPr>
            <a:lvl2pPr marL="274320" indent="0" algn="l">
              <a:buNone/>
              <a:defRPr sz="1200">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smtClean="0"/>
              <a:t>Click to edit Master text styles</a:t>
            </a:r>
          </a:p>
          <a:p>
            <a:pPr lvl="1"/>
            <a:r>
              <a:rPr lang="en-US" dirty="0" smtClean="0"/>
              <a:t>Second level</a:t>
            </a:r>
          </a:p>
        </p:txBody>
      </p:sp>
      <p:sp>
        <p:nvSpPr>
          <p:cNvPr id="34" name="Text Placeholder 10"/>
          <p:cNvSpPr>
            <a:spLocks noGrp="1"/>
          </p:cNvSpPr>
          <p:nvPr>
            <p:ph type="body" sz="quarter" idx="15"/>
          </p:nvPr>
        </p:nvSpPr>
        <p:spPr>
          <a:xfrm>
            <a:off x="685801" y="4932041"/>
            <a:ext cx="5838825" cy="614164"/>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p:txBody>
      </p:sp>
      <p:pic>
        <p:nvPicPr>
          <p:cNvPr id="16" name="Picture 4"/>
          <p:cNvPicPr>
            <a:picLocks noChangeAspect="1" noChangeArrowheads="1"/>
          </p:cNvPicPr>
          <p:nvPr userDrawn="1"/>
        </p:nvPicPr>
        <p:blipFill>
          <a:blip r:embed="rId2" cstate="print"/>
          <a:srcRect/>
          <a:stretch>
            <a:fillRect/>
          </a:stretch>
        </p:blipFill>
        <p:spPr bwMode="auto">
          <a:xfrm>
            <a:off x="114350" y="135203"/>
            <a:ext cx="1505296" cy="1469700"/>
          </a:xfrm>
          <a:prstGeom prst="rect">
            <a:avLst/>
          </a:prstGeom>
          <a:noFill/>
          <a:ln w="9525">
            <a:noFill/>
            <a:miter lim="800000"/>
            <a:headEnd/>
            <a:tailEnd/>
          </a:ln>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A934D29-56AD-4E9C-96DE-62FBA6B8D7B3}" type="datetimeFigureOut">
              <a:rPr lang="en-GB" smtClean="0"/>
              <a:t>21/01/2020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6"/>
            <a:ext cx="1543050" cy="780203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42900" y="366186"/>
            <a:ext cx="4514850" cy="780203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A934D29-56AD-4E9C-96DE-62FBA6B8D7B3}" type="datetimeFigureOut">
              <a:rPr lang="en-GB" smtClean="0"/>
              <a:t>21/01/2020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
        <p:nvSpPr>
          <p:cNvPr id="7" name="Straight Connector 6"/>
          <p:cNvSpPr>
            <a:spLocks noChangeShapeType="1"/>
          </p:cNvSpPr>
          <p:nvPr/>
        </p:nvSpPr>
        <p:spPr bwMode="auto">
          <a:xfrm>
            <a:off x="342900" y="8470900"/>
            <a:ext cx="61722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8" name="Isosceles Triangle 7"/>
          <p:cNvSpPr>
            <a:spLocks noChangeAspect="1"/>
          </p:cNvSpPr>
          <p:nvPr/>
        </p:nvSpPr>
        <p:spPr>
          <a:xfrm rot="5400000">
            <a:off x="258662" y="8658391"/>
            <a:ext cx="254465" cy="90236"/>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traight Connector 8"/>
          <p:cNvSpPr>
            <a:spLocks noChangeShapeType="1"/>
          </p:cNvSpPr>
          <p:nvPr/>
        </p:nvSpPr>
        <p:spPr bwMode="auto">
          <a:xfrm rot="5400000">
            <a:off x="1015325" y="4269269"/>
            <a:ext cx="780288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A934D29-56AD-4E9C-96DE-62FBA6B8D7B3}" type="datetimeFigureOut">
              <a:rPr lang="en-GB" smtClean="0"/>
              <a:t>21/01/2020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
        <p:nvSpPr>
          <p:cNvPr id="8" name="Content Placeholder 7"/>
          <p:cNvSpPr>
            <a:spLocks noGrp="1"/>
          </p:cNvSpPr>
          <p:nvPr>
            <p:ph sz="quarter" idx="1"/>
          </p:nvPr>
        </p:nvSpPr>
        <p:spPr>
          <a:xfrm>
            <a:off x="342900" y="1625600"/>
            <a:ext cx="6172200" cy="658368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3962400"/>
            <a:ext cx="5143500" cy="14224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71550" y="5689600"/>
            <a:ext cx="5086350" cy="1524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800600" y="8473440"/>
            <a:ext cx="1714500" cy="487680"/>
          </a:xfrm>
        </p:spPr>
        <p:txBody>
          <a:bodyPr/>
          <a:lstStyle/>
          <a:p>
            <a:fld id="{BA934D29-56AD-4E9C-96DE-62FBA6B8D7B3}" type="datetimeFigureOut">
              <a:rPr lang="en-GB" smtClean="0"/>
              <a:t>21/01/2020</a:t>
            </a:fld>
            <a:endParaRPr lang="en-GB" dirty="0"/>
          </a:p>
        </p:txBody>
      </p:sp>
      <p:sp>
        <p:nvSpPr>
          <p:cNvPr id="5" name="Footer Placeholder 4"/>
          <p:cNvSpPr>
            <a:spLocks noGrp="1"/>
          </p:cNvSpPr>
          <p:nvPr>
            <p:ph type="ftr" sz="quarter" idx="11"/>
          </p:nvPr>
        </p:nvSpPr>
        <p:spPr>
          <a:xfrm>
            <a:off x="2173986" y="8473440"/>
            <a:ext cx="2606040" cy="487680"/>
          </a:xfrm>
        </p:spPr>
        <p:txBody>
          <a:bodyPr/>
          <a:lstStyle/>
          <a:p>
            <a:endParaRPr lang="en-GB" dirty="0"/>
          </a:p>
        </p:txBody>
      </p:sp>
      <p:sp>
        <p:nvSpPr>
          <p:cNvPr id="6" name="Slide Number Placeholder 5"/>
          <p:cNvSpPr>
            <a:spLocks noGrp="1"/>
          </p:cNvSpPr>
          <p:nvPr>
            <p:ph type="sldNum" sz="quarter" idx="12"/>
          </p:nvPr>
        </p:nvSpPr>
        <p:spPr>
          <a:xfrm>
            <a:off x="802386" y="8473440"/>
            <a:ext cx="1140714" cy="487680"/>
          </a:xfrm>
        </p:spPr>
        <p:txBody>
          <a:bodyPr/>
          <a:lstStyle/>
          <a:p>
            <a:fld id="{E5DB1074-21D6-4ADA-8D77-D7292AA4D2E3}" type="slidenum">
              <a:rPr lang="en-GB" smtClean="0"/>
              <a:t>‹#›</a:t>
            </a:fld>
            <a:endParaRPr lang="en-GB" dirty="0"/>
          </a:p>
        </p:txBody>
      </p:sp>
      <p:sp>
        <p:nvSpPr>
          <p:cNvPr id="7" name="Rectangle 6"/>
          <p:cNvSpPr/>
          <p:nvPr/>
        </p:nvSpPr>
        <p:spPr>
          <a:xfrm>
            <a:off x="685800" y="3759200"/>
            <a:ext cx="5486400" cy="170688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85800" y="3759200"/>
            <a:ext cx="171450" cy="170688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304800"/>
            <a:ext cx="6172200" cy="12192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A934D29-56AD-4E9C-96DE-62FBA6B8D7B3}" type="datetimeFigureOut">
              <a:rPr lang="en-GB" smtClean="0"/>
              <a:t>21/01/2020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5DB1074-21D6-4ADA-8D77-D7292AA4D2E3}" type="slidenum">
              <a:rPr lang="en-GB" smtClean="0"/>
              <a:t>‹#›</a:t>
            </a:fld>
            <a:endParaRPr lang="en-GB" dirty="0"/>
          </a:p>
        </p:txBody>
      </p:sp>
      <p:sp>
        <p:nvSpPr>
          <p:cNvPr id="9" name="Content Placeholder 8"/>
          <p:cNvSpPr>
            <a:spLocks noGrp="1"/>
          </p:cNvSpPr>
          <p:nvPr>
            <p:ph sz="quarter" idx="1"/>
          </p:nvPr>
        </p:nvSpPr>
        <p:spPr>
          <a:xfrm>
            <a:off x="342900" y="1625600"/>
            <a:ext cx="3031236" cy="658368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3474149" y="1621536"/>
            <a:ext cx="3031236" cy="658368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04800"/>
            <a:ext cx="6172200" cy="12192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42901" y="1714500"/>
            <a:ext cx="3030141" cy="9144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486152" y="1727200"/>
            <a:ext cx="3031331" cy="9144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A934D29-56AD-4E9C-96DE-62FBA6B8D7B3}" type="datetimeFigureOut">
              <a:rPr lang="en-GB" smtClean="0"/>
              <a:t>21/01/2020</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E5DB1074-21D6-4ADA-8D77-D7292AA4D2E3}" type="slidenum">
              <a:rPr lang="en-GB" smtClean="0"/>
              <a:t>‹#›</a:t>
            </a:fld>
            <a:endParaRPr lang="en-GB" dirty="0"/>
          </a:p>
        </p:txBody>
      </p:sp>
      <p:sp>
        <p:nvSpPr>
          <p:cNvPr id="11" name="Content Placeholder 10"/>
          <p:cNvSpPr>
            <a:spLocks noGrp="1"/>
          </p:cNvSpPr>
          <p:nvPr>
            <p:ph sz="quarter" idx="2"/>
          </p:nvPr>
        </p:nvSpPr>
        <p:spPr>
          <a:xfrm>
            <a:off x="342900" y="2844800"/>
            <a:ext cx="3028950" cy="5384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3486150" y="2844800"/>
            <a:ext cx="3028950" cy="5384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0" y="304800"/>
            <a:ext cx="6172200" cy="12192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A934D29-56AD-4E9C-96DE-62FBA6B8D7B3}" type="datetimeFigureOut">
              <a:rPr lang="en-GB" smtClean="0"/>
              <a:t>21/01/2020</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E5DB1074-21D6-4ADA-8D77-D7292AA4D2E3}" type="slidenum">
              <a:rPr lang="en-GB" smtClean="0"/>
              <a:t>‹#›</a:t>
            </a:fld>
            <a:endParaRPr lang="en-GB" dirty="0"/>
          </a:p>
        </p:txBody>
      </p:sp>
      <p:sp>
        <p:nvSpPr>
          <p:cNvPr id="6" name="Isosceles Triangle 5"/>
          <p:cNvSpPr>
            <a:spLocks noChangeAspect="1"/>
          </p:cNvSpPr>
          <p:nvPr/>
        </p:nvSpPr>
        <p:spPr>
          <a:xfrm rot="5400000">
            <a:off x="258662" y="8658391"/>
            <a:ext cx="254465" cy="90236"/>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934D29-56AD-4E9C-96DE-62FBA6B8D7B3}" type="datetimeFigureOut">
              <a:rPr lang="en-GB" smtClean="0"/>
              <a:t>21/01/2020</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E5DB1074-21D6-4ADA-8D77-D7292AA4D2E3}" type="slidenum">
              <a:rPr lang="en-GB" smtClean="0"/>
              <a:t>‹#›</a:t>
            </a:fld>
            <a:endParaRPr lang="en-GB" dirty="0"/>
          </a:p>
        </p:txBody>
      </p:sp>
      <p:sp>
        <p:nvSpPr>
          <p:cNvPr id="5" name="Straight Connector 4"/>
          <p:cNvSpPr>
            <a:spLocks noChangeShapeType="1"/>
          </p:cNvSpPr>
          <p:nvPr/>
        </p:nvSpPr>
        <p:spPr bwMode="auto">
          <a:xfrm>
            <a:off x="342900" y="8470900"/>
            <a:ext cx="61722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6" name="Isosceles Triangle 5"/>
          <p:cNvSpPr>
            <a:spLocks noChangeAspect="1"/>
          </p:cNvSpPr>
          <p:nvPr/>
        </p:nvSpPr>
        <p:spPr>
          <a:xfrm rot="5400000">
            <a:off x="258662" y="8658391"/>
            <a:ext cx="254465" cy="90236"/>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43450" y="406400"/>
            <a:ext cx="1885950" cy="11176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743450" y="1625602"/>
            <a:ext cx="1885950" cy="6457951"/>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A934D29-56AD-4E9C-96DE-62FBA6B8D7B3}" type="datetimeFigureOut">
              <a:rPr lang="en-GB" smtClean="0"/>
              <a:t>21/01/2020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5DB1074-21D6-4ADA-8D77-D7292AA4D2E3}" type="slidenum">
              <a:rPr lang="en-GB" smtClean="0"/>
              <a:t>‹#›</a:t>
            </a:fld>
            <a:endParaRPr lang="en-GB" dirty="0"/>
          </a:p>
        </p:txBody>
      </p:sp>
      <p:sp>
        <p:nvSpPr>
          <p:cNvPr id="8" name="Straight Connector 7"/>
          <p:cNvSpPr>
            <a:spLocks noChangeShapeType="1"/>
          </p:cNvSpPr>
          <p:nvPr/>
        </p:nvSpPr>
        <p:spPr bwMode="auto">
          <a:xfrm>
            <a:off x="342900" y="8470900"/>
            <a:ext cx="61722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Straight Connector 9"/>
          <p:cNvSpPr>
            <a:spLocks noChangeShapeType="1"/>
          </p:cNvSpPr>
          <p:nvPr/>
        </p:nvSpPr>
        <p:spPr bwMode="auto">
          <a:xfrm rot="5400000">
            <a:off x="610264" y="4432300"/>
            <a:ext cx="804672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258662" y="8658391"/>
            <a:ext cx="254465" cy="90236"/>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Content Placeholder 11"/>
          <p:cNvSpPr>
            <a:spLocks noGrp="1"/>
          </p:cNvSpPr>
          <p:nvPr>
            <p:ph sz="quarter" idx="1"/>
          </p:nvPr>
        </p:nvSpPr>
        <p:spPr>
          <a:xfrm>
            <a:off x="228600" y="406400"/>
            <a:ext cx="4286250" cy="7620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42900" y="667808"/>
            <a:ext cx="6172200" cy="899584"/>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42900" y="2540000"/>
            <a:ext cx="6172200" cy="5693664"/>
          </a:xfrm>
          <a:solidFill>
            <a:schemeClr val="tx1">
              <a:shade val="50000"/>
            </a:schemeClr>
          </a:solidFill>
          <a:ln>
            <a:noFill/>
          </a:ln>
          <a:effectLst/>
        </p:spPr>
        <p:txBody>
          <a:bodyPr/>
          <a:lstStyle>
            <a:lvl1pPr marL="0" indent="0">
              <a:spcBef>
                <a:spcPts val="600"/>
              </a:spcBef>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342900" y="1625600"/>
            <a:ext cx="6172200" cy="7112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A934D29-56AD-4E9C-96DE-62FBA6B8D7B3}" type="datetimeFigureOut">
              <a:rPr lang="en-GB" smtClean="0"/>
              <a:t>21/01/2020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5DB1074-21D6-4ADA-8D77-D7292AA4D2E3}" type="slidenum">
              <a:rPr lang="en-GB" smtClean="0"/>
              <a:t>‹#›</a:t>
            </a:fld>
            <a:endParaRPr lang="en-GB" dirty="0"/>
          </a:p>
        </p:txBody>
      </p:sp>
      <p:sp>
        <p:nvSpPr>
          <p:cNvPr id="8" name="Straight Connector 7"/>
          <p:cNvSpPr>
            <a:spLocks noChangeShapeType="1"/>
          </p:cNvSpPr>
          <p:nvPr/>
        </p:nvSpPr>
        <p:spPr bwMode="auto">
          <a:xfrm>
            <a:off x="342900" y="8470900"/>
            <a:ext cx="61722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258662" y="8658391"/>
            <a:ext cx="254465" cy="90236"/>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342900" y="667808"/>
            <a:ext cx="137160" cy="9144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42900" y="203200"/>
            <a:ext cx="6172200" cy="13208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42900" y="1625600"/>
            <a:ext cx="6172200" cy="654710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800600" y="8475133"/>
            <a:ext cx="1716786" cy="487680"/>
          </a:xfrm>
          <a:prstGeom prst="rect">
            <a:avLst/>
          </a:prstGeom>
        </p:spPr>
        <p:txBody>
          <a:bodyPr vert="horz"/>
          <a:lstStyle>
            <a:lvl1pPr algn="l" eaLnBrk="1" latinLnBrk="0" hangingPunct="1">
              <a:defRPr kumimoji="0" sz="1400">
                <a:solidFill>
                  <a:schemeClr val="tx2"/>
                </a:solidFill>
              </a:defRPr>
            </a:lvl1pPr>
          </a:lstStyle>
          <a:p>
            <a:fld id="{BA934D29-56AD-4E9C-96DE-62FBA6B8D7B3}" type="datetimeFigureOut">
              <a:rPr lang="en-GB" smtClean="0"/>
              <a:t>21/01/2020</a:t>
            </a:fld>
            <a:endParaRPr lang="en-GB" dirty="0"/>
          </a:p>
        </p:txBody>
      </p:sp>
      <p:sp>
        <p:nvSpPr>
          <p:cNvPr id="3" name="Footer Placeholder 2"/>
          <p:cNvSpPr>
            <a:spLocks noGrp="1"/>
          </p:cNvSpPr>
          <p:nvPr>
            <p:ph type="ftr" sz="quarter" idx="3"/>
          </p:nvPr>
        </p:nvSpPr>
        <p:spPr>
          <a:xfrm>
            <a:off x="2173986" y="8475133"/>
            <a:ext cx="2628900" cy="487680"/>
          </a:xfrm>
          <a:prstGeom prst="rect">
            <a:avLst/>
          </a:prstGeom>
        </p:spPr>
        <p:txBody>
          <a:bodyPr vert="horz"/>
          <a:lstStyle>
            <a:lvl1pPr algn="r" eaLnBrk="1" latinLnBrk="0" hangingPunct="1">
              <a:defRPr kumimoji="0" sz="1400">
                <a:solidFill>
                  <a:schemeClr val="tx2"/>
                </a:solidFill>
              </a:defRPr>
            </a:lvl1pPr>
          </a:lstStyle>
          <a:p>
            <a:endParaRPr lang="en-GB" dirty="0"/>
          </a:p>
        </p:txBody>
      </p:sp>
      <p:sp>
        <p:nvSpPr>
          <p:cNvPr id="23" name="Slide Number Placeholder 22"/>
          <p:cNvSpPr>
            <a:spLocks noGrp="1"/>
          </p:cNvSpPr>
          <p:nvPr>
            <p:ph type="sldNum" sz="quarter" idx="4"/>
          </p:nvPr>
        </p:nvSpPr>
        <p:spPr>
          <a:xfrm>
            <a:off x="459486" y="8475133"/>
            <a:ext cx="1485900" cy="487680"/>
          </a:xfrm>
          <a:prstGeom prst="rect">
            <a:avLst/>
          </a:prstGeom>
        </p:spPr>
        <p:txBody>
          <a:bodyPr vert="horz"/>
          <a:lstStyle>
            <a:lvl1pPr algn="l" eaLnBrk="1" latinLnBrk="0" hangingPunct="1">
              <a:defRPr kumimoji="0" sz="1400">
                <a:solidFill>
                  <a:schemeClr val="tx2"/>
                </a:solidFill>
              </a:defRPr>
            </a:lvl1pPr>
          </a:lstStyle>
          <a:p>
            <a:fld id="{E5DB1074-21D6-4ADA-8D77-D7292AA4D2E3}" type="slidenum">
              <a:rPr lang="en-GB" smtClean="0"/>
              <a:t>‹#›</a:t>
            </a:fld>
            <a:endParaRPr lang="en-GB" dirty="0"/>
          </a:p>
        </p:txBody>
      </p:sp>
      <p:sp>
        <p:nvSpPr>
          <p:cNvPr id="28" name="Straight Connector 27"/>
          <p:cNvSpPr>
            <a:spLocks noChangeShapeType="1"/>
          </p:cNvSpPr>
          <p:nvPr/>
        </p:nvSpPr>
        <p:spPr bwMode="auto">
          <a:xfrm>
            <a:off x="342900" y="8470900"/>
            <a:ext cx="61722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Straight Connector 28"/>
          <p:cNvSpPr>
            <a:spLocks noChangeShapeType="1"/>
          </p:cNvSpPr>
          <p:nvPr/>
        </p:nvSpPr>
        <p:spPr bwMode="auto">
          <a:xfrm>
            <a:off x="342900" y="1524000"/>
            <a:ext cx="61722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Isosceles Triangle 9"/>
          <p:cNvSpPr>
            <a:spLocks noChangeAspect="1"/>
          </p:cNvSpPr>
          <p:nvPr/>
        </p:nvSpPr>
        <p:spPr>
          <a:xfrm rot="5400000">
            <a:off x="258662" y="8658391"/>
            <a:ext cx="254465" cy="90236"/>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ommunity.mathletics.com/" TargetMode="External"/><Relationship Id="rId2" Type="http://schemas.openxmlformats.org/officeDocument/2006/relationships/hyperlink" Target="http://www.conkermaths.org/cmweb.nsf/pages/kirfs.html" TargetMode="Externa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conkermaths.com/"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conkermaths.com/"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google.co.uk/imgres?imgurl=https://fbcdn-sphotos-a-a.akamaihd.net/hphotos-ak-ash3/579339_243239259109249_1758750518_n.jpg&amp;imgrefurl=http://alohaeigo.blogspot.com/2012/09/time.html&amp;docid=WnlNOfw-xuQsmM&amp;tbnid=DB087gJw5jfVtM:&amp;w=960&amp;h=957&amp;ei=8j8AVIXvKIXb0QW8roCwCA&amp;ved=0CAIQxiAwAA&amp;iact=c" TargetMode="Externa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6.jpeg"/><Relationship Id="rId4" Type="http://schemas.openxmlformats.org/officeDocument/2006/relationships/hyperlink" Target="https://www.google.co.uk/imgres?imgurl=https://fbcdn-sphotos-a-a.akamaihd.net/hphotos-ak-ash3/532734_243239849109190_517913530_n.jpg&amp;imgrefurl=http://alohaeigo.blogspot.com/2012/09/time.html&amp;docid=WnlNOfw-xuQsmM&amp;tbnid=HSLnfo4aOCtNbM&amp;w=960&amp;h=960&amp;ei=aUAAVIHaMqvY0QXTxYHICQ&amp;ved=0CAcQxiAwBQ&amp;iact=c"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conkermaths.com/"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conkermaths.com/" TargetMode="Externa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conkermaths.com/" TargetMode="Externa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conkermaths.org/" TargetMode="Externa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nrich.maths.org/1151" TargetMode="Externa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conkermaths.com/" TargetMode="Externa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conkermaths.org/" TargetMode="Externa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conkermaths.org/" TargetMode="Externa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0.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conkermaths.com/"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conkermaths.com/"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conkermaths.com/"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google.co.uk/imgres?imgurl=https://fbcdn-sphotos-a-a.akamaihd.net/hphotos-ak-ash3/579339_243239259109249_1758750518_n.jpg&amp;imgrefurl=http://alohaeigo.blogspot.com/2012/09/time.html&amp;docid=WnlNOfw-xuQsmM&amp;tbnid=DB087gJw5jfVtM:&amp;w=960&amp;h=957&amp;ei=8j8AVIXvKIXb0QW8roCwCA&amp;ved=0CAIQxiAwAA&amp;iact=c" TargetMode="Externa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6.jpeg"/><Relationship Id="rId4" Type="http://schemas.openxmlformats.org/officeDocument/2006/relationships/hyperlink" Target="https://www.google.co.uk/imgres?imgurl=https://fbcdn-sphotos-a-a.akamaihd.net/hphotos-ak-ash3/532734_243239849109190_517913530_n.jpg&amp;imgrefurl=http://alohaeigo.blogspot.com/2012/09/time.html&amp;docid=WnlNOfw-xuQsmM&amp;tbnid=HSLnfo4aOCtNbM&amp;w=960&amp;h=960&amp;ei=aUAAVIHaMqvY0QXTxYHICQ&amp;ved=0CAcQxiAwBQ&amp;iact=c"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03584" y="1691680"/>
            <a:ext cx="4968552" cy="6001643"/>
          </a:xfrm>
          <a:prstGeom prst="rect">
            <a:avLst/>
          </a:prstGeom>
          <a:noFill/>
        </p:spPr>
        <p:txBody>
          <a:bodyPr wrap="square" rtlCol="0">
            <a:spAutoFit/>
          </a:bodyPr>
          <a:lstStyle/>
          <a:p>
            <a:r>
              <a:rPr lang="en-GB" sz="1200" dirty="0" smtClean="0">
                <a:latin typeface="Arial" panose="020B0604020202020204" pitchFamily="34" charset="0"/>
                <a:cs typeface="Arial" panose="020B0604020202020204" pitchFamily="34" charset="0"/>
              </a:rPr>
              <a:t>Dear parents,</a:t>
            </a:r>
          </a:p>
          <a:p>
            <a:r>
              <a:rPr lang="en-GB" sz="1200" dirty="0">
                <a:latin typeface="Arial" panose="020B0604020202020204" pitchFamily="34" charset="0"/>
                <a:cs typeface="Arial" panose="020B0604020202020204" pitchFamily="34" charset="0"/>
              </a:rPr>
              <a:t>In order to help develop children’s fluency in mathematics, we will be asking them to learn Key Instant Recall Facts each half term.  We would like them to practise their KIRFs at least 3 times a week. The sheets have suggestions and tips as well as key vocabulary. We will send home a copy each half term for your notice board/fridge and there will also be a copy on the year group/class pages of the website. We know that parental involvement makes a huge difference to home learning and that it is crucial for children to have these facts stored into long-term memory. This means that if for example, they are tackling a problem in maths, they can use their working memory to concentrate on the activity and are not struggling to work out the maths facts as well.</a:t>
            </a:r>
          </a:p>
          <a:p>
            <a:r>
              <a:rPr lang="en-GB" sz="1200" dirty="0">
                <a:latin typeface="Arial" panose="020B0604020202020204" pitchFamily="34" charset="0"/>
                <a:cs typeface="Arial" panose="020B0604020202020204" pitchFamily="34" charset="0"/>
              </a:rPr>
              <a:t> </a:t>
            </a:r>
          </a:p>
          <a:p>
            <a:r>
              <a:rPr lang="en-GB" sz="1200" dirty="0">
                <a:latin typeface="Arial" panose="020B0604020202020204" pitchFamily="34" charset="0"/>
                <a:cs typeface="Arial" panose="020B0604020202020204" pitchFamily="34" charset="0"/>
              </a:rPr>
              <a:t>We suggest you take a small number of facts to learn each time rather trying to memorise them all at once. For example, concentrate on 3 facts until your child is confident with these, then move onto 3 more facts. Keep coming back to the facts learned though, to ensure they can still be recalled and that they can be stored in long term memory. </a:t>
            </a:r>
          </a:p>
          <a:p>
            <a:r>
              <a:rPr lang="en-GB" sz="1200" dirty="0">
                <a:latin typeface="Arial" panose="020B0604020202020204" pitchFamily="34" charset="0"/>
                <a:cs typeface="Arial" panose="020B0604020202020204" pitchFamily="34" charset="0"/>
              </a:rPr>
              <a:t> </a:t>
            </a:r>
          </a:p>
          <a:p>
            <a:r>
              <a:rPr lang="en-GB" sz="1200" dirty="0">
                <a:latin typeface="Arial" panose="020B0604020202020204" pitchFamily="34" charset="0"/>
                <a:cs typeface="Arial" panose="020B0604020202020204" pitchFamily="34" charset="0"/>
              </a:rPr>
              <a:t>Here are some ideas to try to help your child, for example: 3 x 4 = 12. Try collecting objects and laying them out in 3 lots of 4; draw them; say the fact and write it down. Then you could stick the facts on a wall (with permission!); chant them; make up a song about them; type them; dance or jump whist saying the facts. Find a range of activities to keep learning fun and help the facts stick in your child’s memory. Look at </a:t>
            </a:r>
            <a:r>
              <a:rPr lang="en-GB" sz="1200" u="sng" dirty="0">
                <a:latin typeface="Arial" panose="020B0604020202020204" pitchFamily="34" charset="0"/>
                <a:cs typeface="Arial" panose="020B0604020202020204" pitchFamily="34" charset="0"/>
                <a:hlinkClick r:id="rId2"/>
              </a:rPr>
              <a:t>http://www.conkermaths.org/cmweb.nsf/pages/kirfs.html</a:t>
            </a:r>
            <a:r>
              <a:rPr lang="en-GB" sz="1200" dirty="0">
                <a:latin typeface="Arial" panose="020B0604020202020204" pitchFamily="34" charset="0"/>
                <a:cs typeface="Arial" panose="020B0604020202020204" pitchFamily="34" charset="0"/>
              </a:rPr>
              <a:t> and </a:t>
            </a:r>
            <a:r>
              <a:rPr lang="en-GB" sz="1200" u="sng" dirty="0">
                <a:latin typeface="Arial" panose="020B0604020202020204" pitchFamily="34" charset="0"/>
                <a:cs typeface="Arial" panose="020B0604020202020204" pitchFamily="34" charset="0"/>
                <a:hlinkClick r:id="rId3"/>
              </a:rPr>
              <a:t>https://community.mathletics.com</a:t>
            </a:r>
            <a:r>
              <a:rPr lang="en-GB" sz="1200" dirty="0">
                <a:latin typeface="Arial" panose="020B0604020202020204" pitchFamily="34" charset="0"/>
                <a:cs typeface="Arial" panose="020B0604020202020204" pitchFamily="34" charset="0"/>
              </a:rPr>
              <a:t>  for further games and activities to help.</a:t>
            </a:r>
          </a:p>
          <a:p>
            <a:endParaRPr lang="en-GB" sz="1200" dirty="0" smtClean="0">
              <a:latin typeface="Arial" panose="020B0604020202020204" pitchFamily="34" charset="0"/>
              <a:cs typeface="Arial" panose="020B0604020202020204" pitchFamily="34" charset="0"/>
            </a:endParaRPr>
          </a:p>
          <a:p>
            <a:r>
              <a:rPr lang="en-GB" sz="1200" dirty="0" err="1" smtClean="0">
                <a:latin typeface="Arial" panose="020B0604020202020204" pitchFamily="34" charset="0"/>
                <a:cs typeface="Arial" panose="020B0604020202020204" pitchFamily="34" charset="0"/>
              </a:rPr>
              <a:t>T.Brown</a:t>
            </a:r>
            <a:endParaRPr lang="en-GB" sz="1200" dirty="0" smtClean="0">
              <a:latin typeface="Arial" panose="020B0604020202020204" pitchFamily="34" charset="0"/>
              <a:cs typeface="Arial" panose="020B0604020202020204" pitchFamily="34" charset="0"/>
            </a:endParaRPr>
          </a:p>
          <a:p>
            <a:r>
              <a:rPr lang="en-GB" sz="1200" dirty="0" smtClean="0">
                <a:latin typeface="Arial" panose="020B0604020202020204" pitchFamily="34" charset="0"/>
                <a:cs typeface="Arial" panose="020B0604020202020204" pitchFamily="34" charset="0"/>
              </a:rPr>
              <a:t>tbrown@pendragon.cambs.sch.uk</a:t>
            </a:r>
          </a:p>
        </p:txBody>
      </p:sp>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7520" y="323528"/>
            <a:ext cx="1152128" cy="1220125"/>
          </a:xfrm>
          <a:prstGeom prst="rect">
            <a:avLst/>
          </a:prstGeom>
        </p:spPr>
      </p:pic>
      <p:pic>
        <p:nvPicPr>
          <p:cNvPr id="5" name="Picture 4"/>
          <p:cNvPicPr>
            <a:picLocks noChangeAspect="1"/>
          </p:cNvPicPr>
          <p:nvPr/>
        </p:nvPicPr>
        <p:blipFill>
          <a:blip r:embed="rId5"/>
          <a:stretch>
            <a:fillRect/>
          </a:stretch>
        </p:blipFill>
        <p:spPr>
          <a:xfrm>
            <a:off x="4725144" y="7138681"/>
            <a:ext cx="1450406" cy="1405337"/>
          </a:xfrm>
          <a:prstGeom prst="rect">
            <a:avLst/>
          </a:prstGeom>
        </p:spPr>
      </p:pic>
      <p:sp>
        <p:nvSpPr>
          <p:cNvPr id="6" name="Rectangle 5"/>
          <p:cNvSpPr/>
          <p:nvPr/>
        </p:nvSpPr>
        <p:spPr>
          <a:xfrm>
            <a:off x="1988840" y="487124"/>
            <a:ext cx="2736304" cy="400110"/>
          </a:xfrm>
          <a:prstGeom prst="rect">
            <a:avLst/>
          </a:prstGeom>
        </p:spPr>
        <p:txBody>
          <a:bodyPr wrap="square">
            <a:spAutoFit/>
          </a:bodyPr>
          <a:lstStyle/>
          <a:p>
            <a:r>
              <a:rPr lang="en-GB" sz="2000" dirty="0" smtClean="0"/>
              <a:t>Key Instant Recall Facts</a:t>
            </a:r>
            <a:endParaRPr lang="en-GB" sz="2000" dirty="0"/>
          </a:p>
        </p:txBody>
      </p:sp>
    </p:spTree>
    <p:extLst>
      <p:ext uri="{BB962C8B-B14F-4D97-AF65-F5344CB8AC3E}">
        <p14:creationId xmlns:p14="http://schemas.microsoft.com/office/powerpoint/2010/main" val="40600593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2 – Spring 1</a:t>
            </a:r>
            <a:endParaRPr lang="en-GB" dirty="0"/>
          </a:p>
        </p:txBody>
      </p:sp>
      <p:sp>
        <p:nvSpPr>
          <p:cNvPr id="3" name="Text Placeholder 2"/>
          <p:cNvSpPr>
            <a:spLocks noGrp="1"/>
          </p:cNvSpPr>
          <p:nvPr>
            <p:ph type="body" sz="quarter" idx="11"/>
          </p:nvPr>
        </p:nvSpPr>
        <p:spPr/>
        <p:txBody>
          <a:bodyPr/>
          <a:lstStyle/>
          <a:p>
            <a:r>
              <a:rPr lang="en-GB" dirty="0" smtClean="0"/>
              <a:t>I know the multiplication and division facts for the 2 times table.</a:t>
            </a:r>
            <a:endParaRPr lang="en-GB" dirty="0"/>
          </a:p>
        </p:txBody>
      </p:sp>
      <p:sp>
        <p:nvSpPr>
          <p:cNvPr id="4" name="Text Placeholder 3"/>
          <p:cNvSpPr>
            <a:spLocks noGrp="1"/>
          </p:cNvSpPr>
          <p:nvPr>
            <p:ph type="body" sz="quarter" idx="12"/>
          </p:nvPr>
        </p:nvSpPr>
        <p:spPr/>
        <p:txBody>
          <a:bodyPr>
            <a:normAutofit fontScale="92500"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Songs and Chants</a:t>
            </a:r>
            <a:r>
              <a:rPr lang="en-GB" altLang="en-US" dirty="0">
                <a:ea typeface="Calibri" pitchFamily="34" charset="0"/>
                <a:cs typeface="Times New Roman" pitchFamily="18" charset="0"/>
              </a:rPr>
              <a:t> – You can buy Times Tables CDs or find multiplication songs and chants online. If your child creates their own song, this can make the times tables even more memorable.</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Use what you already know</a:t>
            </a:r>
            <a:r>
              <a:rPr lang="en-GB" altLang="en-US" dirty="0">
                <a:ea typeface="Calibri" pitchFamily="34" charset="0"/>
                <a:cs typeface="Times New Roman" pitchFamily="18" charset="0"/>
              </a:rPr>
              <a:t> – If your child knows that </a:t>
            </a:r>
            <a:r>
              <a:rPr lang="en-GB" altLang="en-US" dirty="0" smtClean="0">
                <a:ea typeface="Calibri" pitchFamily="34" charset="0"/>
                <a:cs typeface="Times New Roman" pitchFamily="18" charset="0"/>
              </a:rPr>
              <a:t>2 </a:t>
            </a:r>
            <a:r>
              <a:rPr lang="en-GB" altLang="en-US" dirty="0">
                <a:ea typeface="Calibri" pitchFamily="34" charset="0"/>
                <a:cs typeface="Times New Roman" pitchFamily="18" charset="0"/>
              </a:rPr>
              <a:t>× 5 = 10, they can use this fact to work out that </a:t>
            </a:r>
            <a:r>
              <a:rPr lang="en-GB" altLang="en-US" dirty="0" smtClean="0">
                <a:ea typeface="Calibri" pitchFamily="34" charset="0"/>
                <a:cs typeface="Times New Roman" pitchFamily="18" charset="0"/>
              </a:rPr>
              <a:t>2 </a:t>
            </a:r>
            <a:r>
              <a:rPr lang="en-GB" altLang="en-US" dirty="0">
                <a:ea typeface="Calibri" pitchFamily="34" charset="0"/>
                <a:cs typeface="Times New Roman" pitchFamily="18" charset="0"/>
              </a:rPr>
              <a:t>× 6 = 12.</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Test the Parent</a:t>
            </a:r>
            <a:r>
              <a:rPr lang="en-GB" altLang="en-US" dirty="0">
                <a:ea typeface="Calibri" pitchFamily="34" charset="0"/>
                <a:cs typeface="Times New Roman" pitchFamily="18" charset="0"/>
              </a:rPr>
              <a:t> – Your child can make up their own tricky division questions for you e.g. </a:t>
            </a:r>
            <a:r>
              <a:rPr lang="en-GB" altLang="en-US" i="1" dirty="0">
                <a:ea typeface="Calibri" pitchFamily="34" charset="0"/>
                <a:cs typeface="Times New Roman" pitchFamily="18" charset="0"/>
              </a:rPr>
              <a:t>What is 18 divided by </a:t>
            </a:r>
            <a:r>
              <a:rPr lang="en-GB" altLang="en-US" i="1" dirty="0" smtClean="0">
                <a:ea typeface="Calibri" pitchFamily="34" charset="0"/>
                <a:cs typeface="Times New Roman" pitchFamily="18" charset="0"/>
              </a:rPr>
              <a:t>2?</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They need to be able to multiply to create these questions.</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Use memory tricks</a:t>
            </a:r>
            <a:r>
              <a:rPr lang="en-GB" altLang="en-US" dirty="0">
                <a:ea typeface="Calibri" pitchFamily="34" charset="0"/>
                <a:cs typeface="Times New Roman" pitchFamily="18" charset="0"/>
              </a:rPr>
              <a:t> – For those hard-to-remember facts, www.multiplication.com has some strange picture stories to help children remember.</a:t>
            </a:r>
            <a:endParaRPr lang="en-GB" altLang="en-US" dirty="0">
              <a:cs typeface="Arial" pitchFamily="34" charset="0"/>
            </a:endParaRPr>
          </a:p>
          <a:p>
            <a:pPr lvl="0"/>
            <a:endParaRPr lang="en-GB" altLang="en-US"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2555123734"/>
              </p:ext>
            </p:extLst>
          </p:nvPr>
        </p:nvGraphicFramePr>
        <p:xfrm>
          <a:off x="719138" y="2555875"/>
          <a:ext cx="3390900" cy="2313432"/>
        </p:xfrm>
        <a:graphic>
          <a:graphicData uri="http://schemas.openxmlformats.org/drawingml/2006/table">
            <a:tbl>
              <a:tblPr firstRow="1" bandRow="1">
                <a:tableStyleId>{2D5ABB26-0587-4C30-8999-92F81FD0307C}</a:tableStyleId>
              </a:tblPr>
              <a:tblGrid>
                <a:gridCol w="1695450">
                  <a:extLst>
                    <a:ext uri="{9D8B030D-6E8A-4147-A177-3AD203B41FA5}">
                      <a16:colId xmlns:a16="http://schemas.microsoft.com/office/drawing/2014/main" val="20000"/>
                    </a:ext>
                  </a:extLst>
                </a:gridCol>
                <a:gridCol w="1695450">
                  <a:extLst>
                    <a:ext uri="{9D8B030D-6E8A-4147-A177-3AD203B41FA5}">
                      <a16:colId xmlns:a16="http://schemas.microsoft.com/office/drawing/2014/main" val="20001"/>
                    </a:ext>
                  </a:extLst>
                </a:gridCol>
              </a:tblGrid>
              <a:tr h="2313432">
                <a:tc>
                  <a:txBody>
                    <a:bodyPr/>
                    <a:lstStyle/>
                    <a:p>
                      <a:pPr algn="ctr">
                        <a:lnSpc>
                          <a:spcPct val="115000"/>
                        </a:lnSpc>
                        <a:spcAft>
                          <a:spcPts val="0"/>
                        </a:spcAft>
                      </a:pPr>
                      <a:r>
                        <a:rPr lang="en-GB" sz="1100" dirty="0" smtClean="0">
                          <a:effectLst/>
                        </a:rPr>
                        <a:t>2 </a:t>
                      </a:r>
                      <a:r>
                        <a:rPr lang="en-GB" sz="1100" dirty="0">
                          <a:effectLst/>
                        </a:rPr>
                        <a:t>× 1 = </a:t>
                      </a:r>
                      <a:r>
                        <a:rPr lang="en-GB" sz="1100" dirty="0" smtClean="0">
                          <a:effectLst/>
                        </a:rPr>
                        <a:t>2</a:t>
                      </a:r>
                      <a:endParaRPr lang="en-GB" sz="1100" dirty="0">
                        <a:effectLst/>
                      </a:endParaRPr>
                    </a:p>
                    <a:p>
                      <a:pPr algn="ctr">
                        <a:lnSpc>
                          <a:spcPct val="115000"/>
                        </a:lnSpc>
                        <a:spcAft>
                          <a:spcPts val="0"/>
                        </a:spcAft>
                      </a:pPr>
                      <a:r>
                        <a:rPr lang="en-GB" sz="1100" dirty="0" smtClean="0">
                          <a:effectLst/>
                        </a:rPr>
                        <a:t>2 </a:t>
                      </a:r>
                      <a:r>
                        <a:rPr lang="en-GB" sz="1100" dirty="0">
                          <a:effectLst/>
                        </a:rPr>
                        <a:t>× </a:t>
                      </a:r>
                      <a:r>
                        <a:rPr lang="en-GB" sz="1100" dirty="0" smtClean="0">
                          <a:effectLst/>
                        </a:rPr>
                        <a:t>2 </a:t>
                      </a:r>
                      <a:r>
                        <a:rPr lang="en-GB" sz="1100" dirty="0">
                          <a:effectLst/>
                        </a:rPr>
                        <a:t>= 4</a:t>
                      </a:r>
                    </a:p>
                    <a:p>
                      <a:pPr algn="ctr">
                        <a:lnSpc>
                          <a:spcPct val="115000"/>
                        </a:lnSpc>
                        <a:spcAft>
                          <a:spcPts val="0"/>
                        </a:spcAft>
                      </a:pPr>
                      <a:r>
                        <a:rPr lang="en-GB" sz="1100" dirty="0" smtClean="0">
                          <a:effectLst/>
                        </a:rPr>
                        <a:t>2 </a:t>
                      </a:r>
                      <a:r>
                        <a:rPr lang="en-GB" sz="1100" dirty="0">
                          <a:effectLst/>
                        </a:rPr>
                        <a:t>× 3 = 6</a:t>
                      </a:r>
                    </a:p>
                    <a:p>
                      <a:pPr algn="ctr">
                        <a:lnSpc>
                          <a:spcPct val="115000"/>
                        </a:lnSpc>
                        <a:spcAft>
                          <a:spcPts val="0"/>
                        </a:spcAft>
                      </a:pPr>
                      <a:r>
                        <a:rPr lang="en-GB" sz="1100" dirty="0" smtClean="0">
                          <a:effectLst/>
                        </a:rPr>
                        <a:t>2 </a:t>
                      </a:r>
                      <a:r>
                        <a:rPr lang="en-GB" sz="1100" dirty="0">
                          <a:effectLst/>
                        </a:rPr>
                        <a:t>× 4 = 8</a:t>
                      </a:r>
                    </a:p>
                    <a:p>
                      <a:pPr algn="ctr">
                        <a:lnSpc>
                          <a:spcPct val="115000"/>
                        </a:lnSpc>
                        <a:spcAft>
                          <a:spcPts val="0"/>
                        </a:spcAft>
                      </a:pPr>
                      <a:r>
                        <a:rPr lang="en-GB" sz="1100" dirty="0" smtClean="0">
                          <a:effectLst/>
                        </a:rPr>
                        <a:t>2 </a:t>
                      </a:r>
                      <a:r>
                        <a:rPr lang="en-GB" sz="1100" dirty="0">
                          <a:effectLst/>
                        </a:rPr>
                        <a:t>× 5 = 10</a:t>
                      </a:r>
                    </a:p>
                    <a:p>
                      <a:pPr algn="ctr">
                        <a:lnSpc>
                          <a:spcPct val="115000"/>
                        </a:lnSpc>
                        <a:spcAft>
                          <a:spcPts val="0"/>
                        </a:spcAft>
                      </a:pPr>
                      <a:r>
                        <a:rPr lang="en-GB" sz="1100" dirty="0" smtClean="0">
                          <a:effectLst/>
                        </a:rPr>
                        <a:t>2 </a:t>
                      </a:r>
                      <a:r>
                        <a:rPr lang="en-GB" sz="1100" dirty="0">
                          <a:effectLst/>
                        </a:rPr>
                        <a:t>× 6 = 12</a:t>
                      </a:r>
                    </a:p>
                    <a:p>
                      <a:pPr algn="ctr">
                        <a:lnSpc>
                          <a:spcPct val="115000"/>
                        </a:lnSpc>
                        <a:spcAft>
                          <a:spcPts val="0"/>
                        </a:spcAft>
                      </a:pPr>
                      <a:r>
                        <a:rPr lang="en-GB" sz="1100" dirty="0" smtClean="0">
                          <a:effectLst/>
                        </a:rPr>
                        <a:t>2 </a:t>
                      </a:r>
                      <a:r>
                        <a:rPr lang="en-GB" sz="1100" dirty="0">
                          <a:effectLst/>
                        </a:rPr>
                        <a:t>× 7 = 14</a:t>
                      </a:r>
                    </a:p>
                    <a:p>
                      <a:pPr algn="ctr">
                        <a:lnSpc>
                          <a:spcPct val="115000"/>
                        </a:lnSpc>
                        <a:spcAft>
                          <a:spcPts val="0"/>
                        </a:spcAft>
                      </a:pPr>
                      <a:r>
                        <a:rPr lang="en-GB" sz="1100" dirty="0" smtClean="0">
                          <a:effectLst/>
                        </a:rPr>
                        <a:t>2 </a:t>
                      </a:r>
                      <a:r>
                        <a:rPr lang="en-GB" sz="1100" dirty="0">
                          <a:effectLst/>
                        </a:rPr>
                        <a:t>× 8 = 16</a:t>
                      </a:r>
                    </a:p>
                    <a:p>
                      <a:pPr algn="ctr">
                        <a:lnSpc>
                          <a:spcPct val="115000"/>
                        </a:lnSpc>
                        <a:spcAft>
                          <a:spcPts val="0"/>
                        </a:spcAft>
                      </a:pPr>
                      <a:r>
                        <a:rPr lang="en-GB" sz="1100" dirty="0" smtClean="0">
                          <a:effectLst/>
                        </a:rPr>
                        <a:t>2 </a:t>
                      </a:r>
                      <a:r>
                        <a:rPr lang="en-GB" sz="1100" dirty="0">
                          <a:effectLst/>
                        </a:rPr>
                        <a:t>× 9 = 18</a:t>
                      </a:r>
                    </a:p>
                    <a:p>
                      <a:pPr algn="ctr">
                        <a:lnSpc>
                          <a:spcPct val="115000"/>
                        </a:lnSpc>
                        <a:spcAft>
                          <a:spcPts val="0"/>
                        </a:spcAft>
                      </a:pPr>
                      <a:r>
                        <a:rPr lang="en-GB" sz="1100" dirty="0" smtClean="0">
                          <a:effectLst/>
                        </a:rPr>
                        <a:t>2 </a:t>
                      </a:r>
                      <a:r>
                        <a:rPr lang="en-GB" sz="1100" dirty="0">
                          <a:effectLst/>
                        </a:rPr>
                        <a:t>× 10 = 20</a:t>
                      </a:r>
                    </a:p>
                    <a:p>
                      <a:pPr algn="ctr">
                        <a:lnSpc>
                          <a:spcPct val="115000"/>
                        </a:lnSpc>
                        <a:spcAft>
                          <a:spcPts val="0"/>
                        </a:spcAft>
                      </a:pPr>
                      <a:r>
                        <a:rPr lang="en-GB" sz="1100" dirty="0" smtClean="0">
                          <a:effectLst/>
                        </a:rPr>
                        <a:t>2 </a:t>
                      </a:r>
                      <a:r>
                        <a:rPr lang="en-GB" sz="1100" dirty="0">
                          <a:effectLst/>
                        </a:rPr>
                        <a:t>× 11 = 22</a:t>
                      </a:r>
                    </a:p>
                    <a:p>
                      <a:pPr algn="ctr">
                        <a:lnSpc>
                          <a:spcPct val="115000"/>
                        </a:lnSpc>
                        <a:spcAft>
                          <a:spcPts val="0"/>
                        </a:spcAft>
                      </a:pPr>
                      <a:r>
                        <a:rPr lang="en-GB" sz="1100" dirty="0" smtClean="0">
                          <a:effectLst/>
                        </a:rPr>
                        <a:t>2 </a:t>
                      </a:r>
                      <a:r>
                        <a:rPr lang="en-GB" sz="1100" dirty="0">
                          <a:effectLst/>
                        </a:rPr>
                        <a:t>× 12 = 24</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smtClean="0">
                          <a:effectLst/>
                        </a:rPr>
                        <a:t>2 </a:t>
                      </a:r>
                      <a:r>
                        <a:rPr lang="en-GB" sz="1100" dirty="0">
                          <a:effectLst/>
                        </a:rPr>
                        <a:t>÷ </a:t>
                      </a:r>
                      <a:r>
                        <a:rPr lang="en-GB" sz="1100" dirty="0" smtClean="0">
                          <a:effectLst/>
                        </a:rPr>
                        <a:t>2 </a:t>
                      </a:r>
                      <a:r>
                        <a:rPr lang="en-GB" sz="1100" dirty="0">
                          <a:effectLst/>
                        </a:rPr>
                        <a:t>= 1</a:t>
                      </a:r>
                    </a:p>
                    <a:p>
                      <a:pPr algn="ctr">
                        <a:lnSpc>
                          <a:spcPct val="115000"/>
                        </a:lnSpc>
                        <a:spcAft>
                          <a:spcPts val="0"/>
                        </a:spcAft>
                      </a:pPr>
                      <a:r>
                        <a:rPr lang="en-GB" sz="1100" dirty="0">
                          <a:effectLst/>
                        </a:rPr>
                        <a:t>4 ÷ </a:t>
                      </a:r>
                      <a:r>
                        <a:rPr lang="en-GB" sz="1100" dirty="0" smtClean="0">
                          <a:effectLst/>
                        </a:rPr>
                        <a:t>2 </a:t>
                      </a:r>
                      <a:r>
                        <a:rPr lang="en-GB" sz="1100" dirty="0">
                          <a:effectLst/>
                        </a:rPr>
                        <a:t>= </a:t>
                      </a:r>
                      <a:r>
                        <a:rPr lang="en-GB" sz="1100" dirty="0" smtClean="0">
                          <a:effectLst/>
                        </a:rPr>
                        <a:t>2</a:t>
                      </a:r>
                      <a:endParaRPr lang="en-GB" sz="1100" dirty="0">
                        <a:effectLst/>
                      </a:endParaRPr>
                    </a:p>
                    <a:p>
                      <a:pPr algn="ctr">
                        <a:lnSpc>
                          <a:spcPct val="115000"/>
                        </a:lnSpc>
                        <a:spcAft>
                          <a:spcPts val="0"/>
                        </a:spcAft>
                      </a:pPr>
                      <a:r>
                        <a:rPr lang="en-GB" sz="1100" dirty="0">
                          <a:effectLst/>
                        </a:rPr>
                        <a:t>6 ÷ </a:t>
                      </a:r>
                      <a:r>
                        <a:rPr lang="en-GB" sz="1100" dirty="0" smtClean="0">
                          <a:effectLst/>
                        </a:rPr>
                        <a:t>2 </a:t>
                      </a:r>
                      <a:r>
                        <a:rPr lang="en-GB" sz="1100" dirty="0">
                          <a:effectLst/>
                        </a:rPr>
                        <a:t>= 3</a:t>
                      </a:r>
                    </a:p>
                    <a:p>
                      <a:pPr algn="ctr">
                        <a:lnSpc>
                          <a:spcPct val="115000"/>
                        </a:lnSpc>
                        <a:spcAft>
                          <a:spcPts val="0"/>
                        </a:spcAft>
                      </a:pPr>
                      <a:r>
                        <a:rPr lang="en-GB" sz="1100" dirty="0">
                          <a:effectLst/>
                        </a:rPr>
                        <a:t>8 ÷ </a:t>
                      </a:r>
                      <a:r>
                        <a:rPr lang="en-GB" sz="1100" dirty="0" smtClean="0">
                          <a:effectLst/>
                        </a:rPr>
                        <a:t>2 </a:t>
                      </a:r>
                      <a:r>
                        <a:rPr lang="en-GB" sz="1100" dirty="0">
                          <a:effectLst/>
                        </a:rPr>
                        <a:t>= 4</a:t>
                      </a:r>
                    </a:p>
                    <a:p>
                      <a:pPr algn="ctr">
                        <a:lnSpc>
                          <a:spcPct val="115000"/>
                        </a:lnSpc>
                        <a:spcAft>
                          <a:spcPts val="0"/>
                        </a:spcAft>
                      </a:pPr>
                      <a:r>
                        <a:rPr lang="en-GB" sz="1100" dirty="0">
                          <a:effectLst/>
                        </a:rPr>
                        <a:t>10 ÷ </a:t>
                      </a:r>
                      <a:r>
                        <a:rPr lang="en-GB" sz="1100" dirty="0" smtClean="0">
                          <a:effectLst/>
                        </a:rPr>
                        <a:t>2 </a:t>
                      </a:r>
                      <a:r>
                        <a:rPr lang="en-GB" sz="1100" dirty="0">
                          <a:effectLst/>
                        </a:rPr>
                        <a:t>= 5</a:t>
                      </a:r>
                    </a:p>
                    <a:p>
                      <a:pPr algn="ctr">
                        <a:lnSpc>
                          <a:spcPct val="115000"/>
                        </a:lnSpc>
                        <a:spcAft>
                          <a:spcPts val="0"/>
                        </a:spcAft>
                      </a:pPr>
                      <a:r>
                        <a:rPr lang="en-GB" sz="1100" dirty="0">
                          <a:effectLst/>
                        </a:rPr>
                        <a:t>12 ÷ </a:t>
                      </a:r>
                      <a:r>
                        <a:rPr lang="en-GB" sz="1100" dirty="0" smtClean="0">
                          <a:effectLst/>
                        </a:rPr>
                        <a:t>2 </a:t>
                      </a:r>
                      <a:r>
                        <a:rPr lang="en-GB" sz="1100" dirty="0">
                          <a:effectLst/>
                        </a:rPr>
                        <a:t>= 6</a:t>
                      </a:r>
                    </a:p>
                    <a:p>
                      <a:pPr algn="ctr">
                        <a:lnSpc>
                          <a:spcPct val="115000"/>
                        </a:lnSpc>
                        <a:spcAft>
                          <a:spcPts val="0"/>
                        </a:spcAft>
                      </a:pPr>
                      <a:r>
                        <a:rPr lang="en-GB" sz="1100" dirty="0">
                          <a:effectLst/>
                        </a:rPr>
                        <a:t>14 ÷ </a:t>
                      </a:r>
                      <a:r>
                        <a:rPr lang="en-GB" sz="1100" dirty="0" smtClean="0">
                          <a:effectLst/>
                        </a:rPr>
                        <a:t>2 </a:t>
                      </a:r>
                      <a:r>
                        <a:rPr lang="en-GB" sz="1100" dirty="0">
                          <a:effectLst/>
                        </a:rPr>
                        <a:t>= 7</a:t>
                      </a:r>
                    </a:p>
                    <a:p>
                      <a:pPr algn="ctr">
                        <a:lnSpc>
                          <a:spcPct val="115000"/>
                        </a:lnSpc>
                        <a:spcAft>
                          <a:spcPts val="0"/>
                        </a:spcAft>
                      </a:pPr>
                      <a:r>
                        <a:rPr lang="en-GB" sz="1100" dirty="0">
                          <a:effectLst/>
                        </a:rPr>
                        <a:t>16 ÷ </a:t>
                      </a:r>
                      <a:r>
                        <a:rPr lang="en-GB" sz="1100" dirty="0" smtClean="0">
                          <a:effectLst/>
                        </a:rPr>
                        <a:t>2 </a:t>
                      </a:r>
                      <a:r>
                        <a:rPr lang="en-GB" sz="1100" dirty="0">
                          <a:effectLst/>
                        </a:rPr>
                        <a:t>= 8</a:t>
                      </a:r>
                    </a:p>
                    <a:p>
                      <a:pPr algn="ctr">
                        <a:lnSpc>
                          <a:spcPct val="115000"/>
                        </a:lnSpc>
                        <a:spcAft>
                          <a:spcPts val="0"/>
                        </a:spcAft>
                      </a:pPr>
                      <a:r>
                        <a:rPr lang="en-GB" sz="1100" dirty="0">
                          <a:effectLst/>
                        </a:rPr>
                        <a:t>18 ÷ </a:t>
                      </a:r>
                      <a:r>
                        <a:rPr lang="en-GB" sz="1100" dirty="0" smtClean="0">
                          <a:effectLst/>
                        </a:rPr>
                        <a:t>2 </a:t>
                      </a:r>
                      <a:r>
                        <a:rPr lang="en-GB" sz="1100" dirty="0">
                          <a:effectLst/>
                        </a:rPr>
                        <a:t>= 9</a:t>
                      </a:r>
                    </a:p>
                    <a:p>
                      <a:pPr algn="ctr">
                        <a:lnSpc>
                          <a:spcPct val="115000"/>
                        </a:lnSpc>
                        <a:spcAft>
                          <a:spcPts val="0"/>
                        </a:spcAft>
                      </a:pPr>
                      <a:r>
                        <a:rPr lang="en-GB" sz="1100" dirty="0">
                          <a:effectLst/>
                        </a:rPr>
                        <a:t>20 ÷ </a:t>
                      </a:r>
                      <a:r>
                        <a:rPr lang="en-GB" sz="1100" dirty="0" smtClean="0">
                          <a:effectLst/>
                        </a:rPr>
                        <a:t>2 </a:t>
                      </a:r>
                      <a:r>
                        <a:rPr lang="en-GB" sz="1100" dirty="0">
                          <a:effectLst/>
                        </a:rPr>
                        <a:t>= 10</a:t>
                      </a:r>
                    </a:p>
                    <a:p>
                      <a:pPr algn="ctr">
                        <a:lnSpc>
                          <a:spcPct val="115000"/>
                        </a:lnSpc>
                        <a:spcAft>
                          <a:spcPts val="0"/>
                        </a:spcAft>
                      </a:pPr>
                      <a:r>
                        <a:rPr lang="en-GB" sz="1100" dirty="0">
                          <a:effectLst/>
                        </a:rPr>
                        <a:t>22 ÷ </a:t>
                      </a:r>
                      <a:r>
                        <a:rPr lang="en-GB" sz="1100" dirty="0" smtClean="0">
                          <a:effectLst/>
                        </a:rPr>
                        <a:t>2 </a:t>
                      </a:r>
                      <a:r>
                        <a:rPr lang="en-GB" sz="1100" dirty="0">
                          <a:effectLst/>
                        </a:rPr>
                        <a:t>= 11</a:t>
                      </a:r>
                    </a:p>
                    <a:p>
                      <a:pPr algn="ctr">
                        <a:lnSpc>
                          <a:spcPct val="115000"/>
                        </a:lnSpc>
                        <a:spcAft>
                          <a:spcPts val="0"/>
                        </a:spcAft>
                      </a:pPr>
                      <a:r>
                        <a:rPr lang="en-GB" sz="1100" dirty="0">
                          <a:effectLst/>
                        </a:rPr>
                        <a:t>24 ÷ </a:t>
                      </a:r>
                      <a:r>
                        <a:rPr lang="en-GB" sz="1100" dirty="0" smtClean="0">
                          <a:effectLst/>
                        </a:rPr>
                        <a:t>2 </a:t>
                      </a:r>
                      <a:r>
                        <a:rPr lang="en-GB" sz="1100" dirty="0">
                          <a:effectLst/>
                        </a:rPr>
                        <a:t>= </a:t>
                      </a:r>
                      <a:r>
                        <a:rPr lang="en-GB" sz="1100" dirty="0" smtClean="0">
                          <a:effectLst/>
                        </a:rPr>
                        <a:t>12</a:t>
                      </a:r>
                      <a:endParaRPr lang="en-GB" sz="1100"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p:txBody>
          <a:bodyPr/>
          <a:lstStyle/>
          <a:p>
            <a:r>
              <a:rPr lang="en-GB" dirty="0" smtClean="0"/>
              <a:t>Key Vocabulary</a:t>
            </a:r>
          </a:p>
          <a:p>
            <a:pPr algn="l"/>
            <a:r>
              <a:rPr lang="en-GB" b="0" u="none" dirty="0" smtClean="0"/>
              <a:t>What is 2 </a:t>
            </a:r>
            <a:r>
              <a:rPr lang="en-GB" u="none" dirty="0" smtClean="0"/>
              <a:t>multiplied by </a:t>
            </a:r>
            <a:r>
              <a:rPr lang="en-GB" b="0" u="none" dirty="0" smtClean="0"/>
              <a:t>7?</a:t>
            </a:r>
          </a:p>
          <a:p>
            <a:pPr algn="l"/>
            <a:r>
              <a:rPr lang="en-GB" b="0" u="none" dirty="0" smtClean="0"/>
              <a:t>What is 2</a:t>
            </a:r>
            <a:r>
              <a:rPr lang="en-GB" u="none" dirty="0" smtClean="0"/>
              <a:t> times </a:t>
            </a:r>
            <a:r>
              <a:rPr lang="en-GB" b="0" u="none" dirty="0" smtClean="0"/>
              <a:t>9?</a:t>
            </a:r>
          </a:p>
          <a:p>
            <a:pPr algn="l"/>
            <a:r>
              <a:rPr lang="en-GB" b="0" u="none" dirty="0" smtClean="0"/>
              <a:t>What is 12 </a:t>
            </a:r>
            <a:r>
              <a:rPr lang="en-GB" u="none" dirty="0" smtClean="0"/>
              <a:t>divided by </a:t>
            </a:r>
            <a:r>
              <a:rPr lang="en-GB" b="0" u="none" dirty="0" smtClean="0"/>
              <a:t>2?</a:t>
            </a:r>
            <a:endParaRPr lang="en-GB" b="0" u="none" dirty="0"/>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a:t>
            </a:r>
            <a:r>
              <a:rPr lang="en-GB" altLang="en-US" dirty="0" smtClean="0">
                <a:ea typeface="Calibri" pitchFamily="34" charset="0"/>
                <a:cs typeface="Times New Roman" pitchFamily="18" charset="0"/>
              </a:rPr>
              <a:t>2 </a:t>
            </a:r>
            <a:r>
              <a:rPr lang="en-GB" altLang="en-US" dirty="0">
                <a:ea typeface="Calibri" pitchFamily="34" charset="0"/>
                <a:cs typeface="Times New Roman" pitchFamily="18" charset="0"/>
              </a:rPr>
              <a:t>× ⃝ = 8 or ⃝ ÷ </a:t>
            </a:r>
            <a:r>
              <a:rPr lang="en-GB" altLang="en-US" dirty="0" smtClean="0">
                <a:ea typeface="Calibri" pitchFamily="34" charset="0"/>
                <a:cs typeface="Times New Roman" pitchFamily="18" charset="0"/>
              </a:rPr>
              <a:t>2 </a:t>
            </a:r>
            <a:r>
              <a:rPr lang="en-GB" altLang="en-US" dirty="0">
                <a:ea typeface="Calibri" pitchFamily="34" charset="0"/>
                <a:cs typeface="Times New Roman" pitchFamily="18" charset="0"/>
              </a:rPr>
              <a:t>= 6.</a:t>
            </a:r>
          </a:p>
          <a:p>
            <a:endParaRPr lang="en-GB"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1601575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2 – Spring 2</a:t>
            </a:r>
            <a:endParaRPr lang="en-GB" dirty="0"/>
          </a:p>
        </p:txBody>
      </p:sp>
      <p:sp>
        <p:nvSpPr>
          <p:cNvPr id="3" name="Text Placeholder 2"/>
          <p:cNvSpPr>
            <a:spLocks noGrp="1"/>
          </p:cNvSpPr>
          <p:nvPr>
            <p:ph type="body" sz="quarter" idx="11"/>
          </p:nvPr>
        </p:nvSpPr>
        <p:spPr/>
        <p:txBody>
          <a:bodyPr/>
          <a:lstStyle/>
          <a:p>
            <a:r>
              <a:rPr lang="en-GB" dirty="0" smtClean="0"/>
              <a:t>I know doubles and halves of numbers to 20.</a:t>
            </a:r>
            <a:endParaRPr lang="en-GB" dirty="0"/>
          </a:p>
        </p:txBody>
      </p:sp>
      <p:sp>
        <p:nvSpPr>
          <p:cNvPr id="4" name="Text Placeholder 3"/>
          <p:cNvSpPr>
            <a:spLocks noGrp="1"/>
          </p:cNvSpPr>
          <p:nvPr>
            <p:ph type="body" sz="quarter" idx="12"/>
          </p:nvPr>
        </p:nvSpPr>
        <p:spPr/>
        <p:txBody>
          <a:bodyPr>
            <a:normAutofit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smtClean="0">
                <a:ea typeface="Calibri" pitchFamily="34" charset="0"/>
                <a:cs typeface="Times New Roman" pitchFamily="18" charset="0"/>
              </a:rPr>
              <a:t>Use </a:t>
            </a:r>
            <a:r>
              <a:rPr lang="en-GB" altLang="en-US" u="sng" dirty="0">
                <a:ea typeface="Calibri" pitchFamily="34" charset="0"/>
                <a:cs typeface="Times New Roman" pitchFamily="18" charset="0"/>
              </a:rPr>
              <a:t>what you already </a:t>
            </a:r>
            <a:r>
              <a:rPr lang="en-GB" altLang="en-US" u="sng" dirty="0" smtClean="0">
                <a:ea typeface="Calibri" pitchFamily="34" charset="0"/>
                <a:cs typeface="Times New Roman" pitchFamily="18" charset="0"/>
              </a:rPr>
              <a:t>know </a:t>
            </a:r>
            <a:r>
              <a:rPr lang="en-GB" altLang="en-US" dirty="0" smtClean="0">
                <a:ea typeface="Calibri" pitchFamily="34" charset="0"/>
                <a:cs typeface="Times New Roman" pitchFamily="18" charset="0"/>
              </a:rPr>
              <a:t>– Encourage your child to find the connection between the 2 times table and double facts.</a:t>
            </a:r>
            <a:endParaRPr lang="en-GB" altLang="en-US" dirty="0">
              <a:ea typeface="Calibri" pitchFamily="34" charset="0"/>
              <a:cs typeface="Times New Roman" pitchFamily="18" charset="0"/>
            </a:endParaRPr>
          </a:p>
          <a:p>
            <a:pPr lvl="0" eaLnBrk="0" fontAlgn="base" hangingPunct="0">
              <a:spcBef>
                <a:spcPct val="0"/>
              </a:spcBef>
              <a:spcAft>
                <a:spcPct val="0"/>
              </a:spcAft>
              <a:buClrTx/>
              <a:buSzTx/>
            </a:pPr>
            <a:endParaRPr lang="en-GB" altLang="en-US" dirty="0" smtClean="0">
              <a:cs typeface="Times New Roman" pitchFamily="18" charset="0"/>
            </a:endParaRPr>
          </a:p>
          <a:p>
            <a:pPr lvl="0" eaLnBrk="0" fontAlgn="base" hangingPunct="0">
              <a:spcBef>
                <a:spcPct val="0"/>
              </a:spcBef>
              <a:spcAft>
                <a:spcPct val="0"/>
              </a:spcAft>
              <a:buClrTx/>
              <a:buSzTx/>
            </a:pPr>
            <a:r>
              <a:rPr lang="en-GB" altLang="en-US" u="sng" dirty="0" smtClean="0">
                <a:cs typeface="Times New Roman" pitchFamily="18" charset="0"/>
              </a:rPr>
              <a:t>Ping Pong</a:t>
            </a:r>
            <a:r>
              <a:rPr lang="en-GB" altLang="en-US" dirty="0" smtClean="0">
                <a:cs typeface="Times New Roman" pitchFamily="18" charset="0"/>
              </a:rPr>
              <a:t> – In this game, the parent says, “Ping,” and the child replies, “Pong.” Then the parent says a number and the child doubles it. For a harder version, the adult can say, “Pong.” The child replies, “Ping,” and then halves the next number given.</a:t>
            </a:r>
            <a:endParaRPr lang="en-GB" altLang="en-US" u="sng" dirty="0">
              <a:cs typeface="Times New Roman" pitchFamily="18" charset="0"/>
            </a:endParaRP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smtClean="0">
                <a:cs typeface="Times New Roman" pitchFamily="18" charset="0"/>
              </a:rPr>
              <a:t>Practise online </a:t>
            </a:r>
            <a:r>
              <a:rPr lang="en-GB" altLang="en-US" dirty="0" smtClean="0">
                <a:cs typeface="Times New Roman" pitchFamily="18" charset="0"/>
              </a:rPr>
              <a:t>– Go to </a:t>
            </a:r>
            <a:r>
              <a:rPr lang="en-GB" altLang="en-US" dirty="0" smtClean="0">
                <a:cs typeface="Times New Roman" pitchFamily="18" charset="0"/>
                <a:hlinkClick r:id="rId2"/>
              </a:rPr>
              <a:t>www.conkermaths.com</a:t>
            </a:r>
            <a:r>
              <a:rPr lang="en-GB" altLang="en-US" dirty="0" smtClean="0">
                <a:cs typeface="Times New Roman" pitchFamily="18" charset="0"/>
              </a:rPr>
              <a:t> and see how many questions you can answer in just 90 seconds.</a:t>
            </a:r>
            <a:endParaRPr lang="en-GB" altLang="en-US" dirty="0">
              <a:cs typeface="Arial" pitchFamily="34" charset="0"/>
            </a:endParaRPr>
          </a:p>
          <a:p>
            <a:pPr lvl="0"/>
            <a:endParaRPr lang="en-GB" altLang="en-US"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825637145"/>
              </p:ext>
            </p:extLst>
          </p:nvPr>
        </p:nvGraphicFramePr>
        <p:xfrm>
          <a:off x="719138" y="2555877"/>
          <a:ext cx="3390900" cy="2376163"/>
        </p:xfrm>
        <a:graphic>
          <a:graphicData uri="http://schemas.openxmlformats.org/drawingml/2006/table">
            <a:tbl>
              <a:tblPr firstRow="1" bandRow="1">
                <a:tableStyleId>{2D5ABB26-0587-4C30-8999-92F81FD0307C}</a:tableStyleId>
              </a:tblPr>
              <a:tblGrid>
                <a:gridCol w="847725">
                  <a:extLst>
                    <a:ext uri="{9D8B030D-6E8A-4147-A177-3AD203B41FA5}">
                      <a16:colId xmlns:a16="http://schemas.microsoft.com/office/drawing/2014/main" val="20000"/>
                    </a:ext>
                  </a:extLst>
                </a:gridCol>
                <a:gridCol w="847725">
                  <a:extLst>
                    <a:ext uri="{9D8B030D-6E8A-4147-A177-3AD203B41FA5}">
                      <a16:colId xmlns:a16="http://schemas.microsoft.com/office/drawing/2014/main" val="20001"/>
                    </a:ext>
                  </a:extLst>
                </a:gridCol>
                <a:gridCol w="847725">
                  <a:extLst>
                    <a:ext uri="{9D8B030D-6E8A-4147-A177-3AD203B41FA5}">
                      <a16:colId xmlns:a16="http://schemas.microsoft.com/office/drawing/2014/main" val="20002"/>
                    </a:ext>
                  </a:extLst>
                </a:gridCol>
                <a:gridCol w="847725">
                  <a:extLst>
                    <a:ext uri="{9D8B030D-6E8A-4147-A177-3AD203B41FA5}">
                      <a16:colId xmlns:a16="http://schemas.microsoft.com/office/drawing/2014/main" val="20003"/>
                    </a:ext>
                  </a:extLst>
                </a:gridCol>
              </a:tblGrid>
              <a:tr h="2376163">
                <a:tc>
                  <a:txBody>
                    <a:bodyPr/>
                    <a:lstStyle/>
                    <a:p>
                      <a:pPr algn="ctr">
                        <a:lnSpc>
                          <a:spcPct val="115000"/>
                        </a:lnSpc>
                        <a:spcAft>
                          <a:spcPts val="0"/>
                        </a:spcAft>
                      </a:pPr>
                      <a:r>
                        <a:rPr lang="en-GB" sz="1100" dirty="0" smtClean="0">
                          <a:effectLst/>
                          <a:latin typeface="Calibri"/>
                          <a:ea typeface="Calibri"/>
                          <a:cs typeface="Times New Roman"/>
                        </a:rPr>
                        <a:t>0 + 0 = 0</a:t>
                      </a:r>
                    </a:p>
                    <a:p>
                      <a:pPr algn="ctr">
                        <a:lnSpc>
                          <a:spcPct val="115000"/>
                        </a:lnSpc>
                        <a:spcAft>
                          <a:spcPts val="0"/>
                        </a:spcAft>
                      </a:pPr>
                      <a:r>
                        <a:rPr lang="en-GB" sz="1100" dirty="0" smtClean="0">
                          <a:effectLst/>
                          <a:latin typeface="Calibri"/>
                          <a:ea typeface="Calibri"/>
                          <a:cs typeface="Times New Roman"/>
                        </a:rPr>
                        <a:t>1 + 1 = 1</a:t>
                      </a:r>
                    </a:p>
                    <a:p>
                      <a:pPr algn="ctr">
                        <a:lnSpc>
                          <a:spcPct val="115000"/>
                        </a:lnSpc>
                        <a:spcAft>
                          <a:spcPts val="0"/>
                        </a:spcAft>
                      </a:pPr>
                      <a:r>
                        <a:rPr lang="en-GB" sz="1100" dirty="0" smtClean="0">
                          <a:effectLst/>
                          <a:latin typeface="Calibri"/>
                          <a:ea typeface="Calibri"/>
                          <a:cs typeface="Times New Roman"/>
                        </a:rPr>
                        <a:t>2 + 2 = 4</a:t>
                      </a:r>
                    </a:p>
                    <a:p>
                      <a:pPr algn="ctr">
                        <a:lnSpc>
                          <a:spcPct val="115000"/>
                        </a:lnSpc>
                        <a:spcAft>
                          <a:spcPts val="0"/>
                        </a:spcAft>
                      </a:pPr>
                      <a:r>
                        <a:rPr lang="en-GB" sz="1100" dirty="0" smtClean="0">
                          <a:effectLst/>
                          <a:latin typeface="Calibri"/>
                          <a:ea typeface="Calibri"/>
                          <a:cs typeface="Times New Roman"/>
                        </a:rPr>
                        <a:t>3 + 3 = 6</a:t>
                      </a:r>
                    </a:p>
                    <a:p>
                      <a:pPr algn="ctr">
                        <a:lnSpc>
                          <a:spcPct val="115000"/>
                        </a:lnSpc>
                        <a:spcAft>
                          <a:spcPts val="0"/>
                        </a:spcAft>
                      </a:pPr>
                      <a:r>
                        <a:rPr lang="en-GB" sz="1100" dirty="0" smtClean="0">
                          <a:effectLst/>
                          <a:latin typeface="Calibri"/>
                          <a:ea typeface="Calibri"/>
                          <a:cs typeface="Times New Roman"/>
                        </a:rPr>
                        <a:t>4 + 4 = 8</a:t>
                      </a:r>
                    </a:p>
                    <a:p>
                      <a:pPr algn="ctr">
                        <a:lnSpc>
                          <a:spcPct val="115000"/>
                        </a:lnSpc>
                        <a:spcAft>
                          <a:spcPts val="0"/>
                        </a:spcAft>
                      </a:pPr>
                      <a:r>
                        <a:rPr lang="en-GB" sz="1100" dirty="0" smtClean="0">
                          <a:effectLst/>
                          <a:latin typeface="Calibri"/>
                          <a:ea typeface="Calibri"/>
                          <a:cs typeface="Times New Roman"/>
                        </a:rPr>
                        <a:t>5 + 5 = 10</a:t>
                      </a:r>
                    </a:p>
                    <a:p>
                      <a:pPr algn="ctr">
                        <a:lnSpc>
                          <a:spcPct val="115000"/>
                        </a:lnSpc>
                        <a:spcAft>
                          <a:spcPts val="0"/>
                        </a:spcAft>
                      </a:pPr>
                      <a:r>
                        <a:rPr lang="en-GB" sz="1100" dirty="0" smtClean="0">
                          <a:effectLst/>
                          <a:latin typeface="Calibri"/>
                          <a:ea typeface="Calibri"/>
                          <a:cs typeface="Times New Roman"/>
                        </a:rPr>
                        <a:t>6 + 6 = 12</a:t>
                      </a:r>
                    </a:p>
                    <a:p>
                      <a:pPr algn="ctr">
                        <a:lnSpc>
                          <a:spcPct val="115000"/>
                        </a:lnSpc>
                        <a:spcAft>
                          <a:spcPts val="0"/>
                        </a:spcAft>
                      </a:pPr>
                      <a:r>
                        <a:rPr lang="en-GB" sz="1100" dirty="0" smtClean="0">
                          <a:effectLst/>
                          <a:latin typeface="Calibri"/>
                          <a:ea typeface="Calibri"/>
                          <a:cs typeface="Times New Roman"/>
                        </a:rPr>
                        <a:t>7 + 7 = 14</a:t>
                      </a:r>
                    </a:p>
                    <a:p>
                      <a:pPr algn="ctr">
                        <a:lnSpc>
                          <a:spcPct val="115000"/>
                        </a:lnSpc>
                        <a:spcAft>
                          <a:spcPts val="0"/>
                        </a:spcAft>
                      </a:pPr>
                      <a:r>
                        <a:rPr lang="en-GB" sz="1100" dirty="0" smtClean="0">
                          <a:effectLst/>
                          <a:latin typeface="Calibri"/>
                          <a:ea typeface="Calibri"/>
                          <a:cs typeface="Times New Roman"/>
                        </a:rPr>
                        <a:t>8 + 8 = 16</a:t>
                      </a:r>
                    </a:p>
                    <a:p>
                      <a:pPr algn="ctr">
                        <a:lnSpc>
                          <a:spcPct val="115000"/>
                        </a:lnSpc>
                        <a:spcAft>
                          <a:spcPts val="0"/>
                        </a:spcAft>
                      </a:pPr>
                      <a:r>
                        <a:rPr lang="en-GB" sz="1100" dirty="0" smtClean="0">
                          <a:effectLst/>
                          <a:latin typeface="Calibri"/>
                          <a:ea typeface="Calibri"/>
                          <a:cs typeface="Times New Roman"/>
                        </a:rPr>
                        <a:t>9 + 9 = 18</a:t>
                      </a:r>
                    </a:p>
                    <a:p>
                      <a:pPr algn="ctr">
                        <a:lnSpc>
                          <a:spcPct val="115000"/>
                        </a:lnSpc>
                        <a:spcAft>
                          <a:spcPts val="0"/>
                        </a:spcAft>
                      </a:pPr>
                      <a:r>
                        <a:rPr lang="en-GB" sz="1100" dirty="0" smtClean="0">
                          <a:effectLst/>
                          <a:latin typeface="Calibri"/>
                          <a:ea typeface="Calibri"/>
                          <a:cs typeface="Times New Roman"/>
                        </a:rPr>
                        <a:t>10 + 10 = 20</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smtClean="0">
                          <a:effectLst/>
                          <a:latin typeface="Calibri"/>
                          <a:ea typeface="Calibri"/>
                          <a:cs typeface="Times New Roman"/>
                        </a:rPr>
                        <a:t>½ of 0 = 0</a:t>
                      </a:r>
                    </a:p>
                    <a:p>
                      <a:pPr algn="ctr">
                        <a:lnSpc>
                          <a:spcPct val="115000"/>
                        </a:lnSpc>
                        <a:spcAft>
                          <a:spcPts val="0"/>
                        </a:spcAft>
                      </a:pPr>
                      <a:r>
                        <a:rPr lang="en-GB" sz="1100" dirty="0" smtClean="0">
                          <a:effectLst/>
                          <a:latin typeface="Calibri"/>
                          <a:ea typeface="Calibri"/>
                          <a:cs typeface="Times New Roman"/>
                        </a:rPr>
                        <a:t>½ of 2 = 1</a:t>
                      </a:r>
                    </a:p>
                    <a:p>
                      <a:pPr algn="ctr">
                        <a:lnSpc>
                          <a:spcPct val="115000"/>
                        </a:lnSpc>
                        <a:spcAft>
                          <a:spcPts val="0"/>
                        </a:spcAft>
                      </a:pPr>
                      <a:r>
                        <a:rPr lang="en-GB" sz="1100" dirty="0" smtClean="0">
                          <a:effectLst/>
                          <a:latin typeface="Calibri"/>
                          <a:ea typeface="Calibri"/>
                          <a:cs typeface="Times New Roman"/>
                        </a:rPr>
                        <a:t>½ of 4 = 2</a:t>
                      </a:r>
                    </a:p>
                    <a:p>
                      <a:pPr algn="ctr">
                        <a:lnSpc>
                          <a:spcPct val="115000"/>
                        </a:lnSpc>
                        <a:spcAft>
                          <a:spcPts val="0"/>
                        </a:spcAft>
                      </a:pPr>
                      <a:r>
                        <a:rPr lang="en-GB" sz="1100" dirty="0" smtClean="0">
                          <a:effectLst/>
                          <a:latin typeface="Calibri"/>
                          <a:ea typeface="Calibri"/>
                          <a:cs typeface="Times New Roman"/>
                        </a:rPr>
                        <a:t>½ of 6 = 3</a:t>
                      </a:r>
                    </a:p>
                    <a:p>
                      <a:pPr algn="ctr">
                        <a:lnSpc>
                          <a:spcPct val="115000"/>
                        </a:lnSpc>
                        <a:spcAft>
                          <a:spcPts val="0"/>
                        </a:spcAft>
                      </a:pPr>
                      <a:r>
                        <a:rPr lang="en-GB" sz="1100" dirty="0" smtClean="0">
                          <a:effectLst/>
                          <a:latin typeface="Calibri"/>
                          <a:ea typeface="Calibri"/>
                          <a:cs typeface="Times New Roman"/>
                        </a:rPr>
                        <a:t>½ of 8 = 4</a:t>
                      </a:r>
                    </a:p>
                    <a:p>
                      <a:pPr algn="ctr">
                        <a:lnSpc>
                          <a:spcPct val="115000"/>
                        </a:lnSpc>
                        <a:spcAft>
                          <a:spcPts val="0"/>
                        </a:spcAft>
                      </a:pPr>
                      <a:r>
                        <a:rPr lang="en-GB" sz="1100" dirty="0" smtClean="0">
                          <a:effectLst/>
                          <a:latin typeface="Calibri"/>
                          <a:ea typeface="Calibri"/>
                          <a:cs typeface="Times New Roman"/>
                        </a:rPr>
                        <a:t>½ of 10 = 5</a:t>
                      </a:r>
                    </a:p>
                    <a:p>
                      <a:pPr algn="ctr">
                        <a:lnSpc>
                          <a:spcPct val="115000"/>
                        </a:lnSpc>
                        <a:spcAft>
                          <a:spcPts val="0"/>
                        </a:spcAft>
                      </a:pPr>
                      <a:r>
                        <a:rPr lang="en-GB" sz="1100" dirty="0" smtClean="0">
                          <a:effectLst/>
                          <a:latin typeface="Calibri"/>
                          <a:ea typeface="Calibri"/>
                          <a:cs typeface="Times New Roman"/>
                        </a:rPr>
                        <a:t>½ of 12 = 6</a:t>
                      </a:r>
                    </a:p>
                    <a:p>
                      <a:pPr algn="ctr">
                        <a:lnSpc>
                          <a:spcPct val="115000"/>
                        </a:lnSpc>
                        <a:spcAft>
                          <a:spcPts val="0"/>
                        </a:spcAft>
                      </a:pPr>
                      <a:r>
                        <a:rPr lang="en-GB" sz="1100" dirty="0" smtClean="0">
                          <a:effectLst/>
                          <a:latin typeface="Calibri"/>
                          <a:ea typeface="Calibri"/>
                          <a:cs typeface="Times New Roman"/>
                        </a:rPr>
                        <a:t>½ of 14 = 7</a:t>
                      </a:r>
                    </a:p>
                    <a:p>
                      <a:pPr algn="ctr">
                        <a:lnSpc>
                          <a:spcPct val="115000"/>
                        </a:lnSpc>
                        <a:spcAft>
                          <a:spcPts val="0"/>
                        </a:spcAft>
                      </a:pPr>
                      <a:r>
                        <a:rPr lang="en-GB" sz="1100" dirty="0" smtClean="0">
                          <a:effectLst/>
                          <a:latin typeface="Calibri"/>
                          <a:ea typeface="Calibri"/>
                          <a:cs typeface="Times New Roman"/>
                        </a:rPr>
                        <a:t>½ of 16 = 8</a:t>
                      </a:r>
                    </a:p>
                    <a:p>
                      <a:pPr algn="ctr">
                        <a:lnSpc>
                          <a:spcPct val="115000"/>
                        </a:lnSpc>
                        <a:spcAft>
                          <a:spcPts val="0"/>
                        </a:spcAft>
                      </a:pPr>
                      <a:r>
                        <a:rPr lang="en-GB" sz="1100" dirty="0" smtClean="0">
                          <a:effectLst/>
                          <a:latin typeface="Calibri"/>
                          <a:ea typeface="Calibri"/>
                          <a:cs typeface="Times New Roman"/>
                        </a:rPr>
                        <a:t>½ of 18 = 9</a:t>
                      </a:r>
                    </a:p>
                    <a:p>
                      <a:pPr algn="ctr">
                        <a:lnSpc>
                          <a:spcPct val="115000"/>
                        </a:lnSpc>
                        <a:spcAft>
                          <a:spcPts val="0"/>
                        </a:spcAft>
                      </a:pPr>
                      <a:r>
                        <a:rPr lang="en-GB" sz="1100" dirty="0" smtClean="0">
                          <a:effectLst/>
                          <a:latin typeface="Calibri"/>
                          <a:ea typeface="Calibri"/>
                          <a:cs typeface="Times New Roman"/>
                        </a:rPr>
                        <a:t>½ of 20 = 10</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endParaRPr lang="en-GB" sz="1100" dirty="0" smtClean="0">
                        <a:effectLst/>
                        <a:latin typeface="Calibri"/>
                        <a:ea typeface="Calibri"/>
                        <a:cs typeface="Times New Roman"/>
                      </a:endParaRPr>
                    </a:p>
                    <a:p>
                      <a:pPr algn="ctr">
                        <a:lnSpc>
                          <a:spcPct val="115000"/>
                        </a:lnSpc>
                        <a:spcAft>
                          <a:spcPts val="0"/>
                        </a:spcAft>
                      </a:pPr>
                      <a:r>
                        <a:rPr lang="en-GB" sz="1100" dirty="0" smtClean="0">
                          <a:effectLst/>
                          <a:latin typeface="Calibri"/>
                          <a:ea typeface="Calibri"/>
                          <a:cs typeface="Times New Roman"/>
                        </a:rPr>
                        <a:t>11 + 11 = 22</a:t>
                      </a:r>
                    </a:p>
                    <a:p>
                      <a:pPr algn="ctr">
                        <a:lnSpc>
                          <a:spcPct val="115000"/>
                        </a:lnSpc>
                        <a:spcAft>
                          <a:spcPts val="0"/>
                        </a:spcAft>
                      </a:pPr>
                      <a:r>
                        <a:rPr lang="en-GB" sz="1100" dirty="0" smtClean="0">
                          <a:effectLst/>
                          <a:latin typeface="Calibri"/>
                          <a:ea typeface="Calibri"/>
                          <a:cs typeface="Times New Roman"/>
                        </a:rPr>
                        <a:t>12</a:t>
                      </a:r>
                      <a:r>
                        <a:rPr lang="en-GB" sz="1100" baseline="0" dirty="0" smtClean="0">
                          <a:effectLst/>
                          <a:latin typeface="Calibri"/>
                          <a:ea typeface="Calibri"/>
                          <a:cs typeface="Times New Roman"/>
                        </a:rPr>
                        <a:t> + 12 = 24</a:t>
                      </a:r>
                    </a:p>
                    <a:p>
                      <a:pPr algn="ctr">
                        <a:lnSpc>
                          <a:spcPct val="115000"/>
                        </a:lnSpc>
                        <a:spcAft>
                          <a:spcPts val="0"/>
                        </a:spcAft>
                      </a:pPr>
                      <a:r>
                        <a:rPr lang="en-GB" sz="1100" baseline="0" dirty="0" smtClean="0">
                          <a:effectLst/>
                          <a:latin typeface="Calibri"/>
                          <a:ea typeface="Calibri"/>
                          <a:cs typeface="Times New Roman"/>
                        </a:rPr>
                        <a:t>13 + 13 = 26</a:t>
                      </a:r>
                    </a:p>
                    <a:p>
                      <a:pPr algn="ctr">
                        <a:lnSpc>
                          <a:spcPct val="115000"/>
                        </a:lnSpc>
                        <a:spcAft>
                          <a:spcPts val="0"/>
                        </a:spcAft>
                      </a:pPr>
                      <a:r>
                        <a:rPr lang="en-GB" sz="1100" baseline="0" dirty="0" smtClean="0">
                          <a:effectLst/>
                          <a:latin typeface="Calibri"/>
                          <a:ea typeface="Calibri"/>
                          <a:cs typeface="Times New Roman"/>
                        </a:rPr>
                        <a:t>14 + 14 = 28</a:t>
                      </a:r>
                    </a:p>
                    <a:p>
                      <a:pPr algn="ctr">
                        <a:lnSpc>
                          <a:spcPct val="115000"/>
                        </a:lnSpc>
                        <a:spcAft>
                          <a:spcPts val="0"/>
                        </a:spcAft>
                      </a:pPr>
                      <a:r>
                        <a:rPr lang="en-GB" sz="1100" baseline="0" dirty="0" smtClean="0">
                          <a:effectLst/>
                          <a:latin typeface="Calibri"/>
                          <a:ea typeface="Calibri"/>
                          <a:cs typeface="Times New Roman"/>
                        </a:rPr>
                        <a:t>15 + 15 = 30</a:t>
                      </a:r>
                    </a:p>
                    <a:p>
                      <a:pPr algn="ctr">
                        <a:lnSpc>
                          <a:spcPct val="115000"/>
                        </a:lnSpc>
                        <a:spcAft>
                          <a:spcPts val="0"/>
                        </a:spcAft>
                      </a:pPr>
                      <a:r>
                        <a:rPr lang="en-GB" sz="1100" baseline="0" dirty="0" smtClean="0">
                          <a:effectLst/>
                          <a:latin typeface="Calibri"/>
                          <a:ea typeface="Calibri"/>
                          <a:cs typeface="Times New Roman"/>
                        </a:rPr>
                        <a:t>16 + 16 = 32</a:t>
                      </a:r>
                    </a:p>
                    <a:p>
                      <a:pPr algn="ctr">
                        <a:lnSpc>
                          <a:spcPct val="115000"/>
                        </a:lnSpc>
                        <a:spcAft>
                          <a:spcPts val="0"/>
                        </a:spcAft>
                      </a:pPr>
                      <a:r>
                        <a:rPr lang="en-GB" sz="1100" baseline="0" dirty="0" smtClean="0">
                          <a:effectLst/>
                          <a:latin typeface="Calibri"/>
                          <a:ea typeface="Calibri"/>
                          <a:cs typeface="Times New Roman"/>
                        </a:rPr>
                        <a:t>17 + 17 = 34</a:t>
                      </a:r>
                    </a:p>
                    <a:p>
                      <a:pPr algn="ctr">
                        <a:lnSpc>
                          <a:spcPct val="115000"/>
                        </a:lnSpc>
                        <a:spcAft>
                          <a:spcPts val="0"/>
                        </a:spcAft>
                      </a:pPr>
                      <a:r>
                        <a:rPr lang="en-GB" sz="1100" baseline="0" dirty="0" smtClean="0">
                          <a:effectLst/>
                          <a:latin typeface="Calibri"/>
                          <a:ea typeface="Calibri"/>
                          <a:cs typeface="Times New Roman"/>
                        </a:rPr>
                        <a:t>18 + 18 = 36</a:t>
                      </a:r>
                    </a:p>
                    <a:p>
                      <a:pPr algn="ctr">
                        <a:lnSpc>
                          <a:spcPct val="115000"/>
                        </a:lnSpc>
                        <a:spcAft>
                          <a:spcPts val="0"/>
                        </a:spcAft>
                      </a:pPr>
                      <a:r>
                        <a:rPr lang="en-GB" sz="1100" baseline="0" dirty="0" smtClean="0">
                          <a:effectLst/>
                          <a:latin typeface="Calibri"/>
                          <a:ea typeface="Calibri"/>
                          <a:cs typeface="Times New Roman"/>
                        </a:rPr>
                        <a:t>19 + 19 = 38</a:t>
                      </a:r>
                    </a:p>
                    <a:p>
                      <a:pPr algn="ctr">
                        <a:lnSpc>
                          <a:spcPct val="115000"/>
                        </a:lnSpc>
                        <a:spcAft>
                          <a:spcPts val="0"/>
                        </a:spcAft>
                      </a:pPr>
                      <a:r>
                        <a:rPr lang="en-GB" sz="1100" baseline="0" dirty="0" smtClean="0">
                          <a:effectLst/>
                          <a:latin typeface="Calibri"/>
                          <a:ea typeface="Calibri"/>
                          <a:cs typeface="Times New Roman"/>
                        </a:rPr>
                        <a:t>20 + 20 = 40</a:t>
                      </a:r>
                      <a:endParaRPr lang="en-GB" sz="1100" dirty="0" smtClean="0">
                        <a:effectLst/>
                        <a:latin typeface="Calibri"/>
                        <a:ea typeface="Calibri"/>
                        <a:cs typeface="Times New Roman"/>
                      </a:endParaRPr>
                    </a:p>
                  </a:txBody>
                  <a:tcPr marL="68580" marR="68580" marT="0" marB="0"/>
                </a:tc>
                <a:tc>
                  <a:txBody>
                    <a:bodyPr/>
                    <a:lstStyle/>
                    <a:p>
                      <a:pPr algn="ctr">
                        <a:lnSpc>
                          <a:spcPct val="115000"/>
                        </a:lnSpc>
                        <a:spcAft>
                          <a:spcPts val="0"/>
                        </a:spcAft>
                      </a:pPr>
                      <a:endParaRPr lang="en-GB" sz="1100"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p:txBody>
          <a:bodyPr>
            <a:normAutofit/>
          </a:bodyPr>
          <a:lstStyle/>
          <a:p>
            <a:r>
              <a:rPr lang="en-GB" dirty="0" smtClean="0"/>
              <a:t>Key Vocabulary</a:t>
            </a:r>
          </a:p>
          <a:p>
            <a:pPr algn="l"/>
            <a:r>
              <a:rPr lang="en-GB" b="0" u="none" dirty="0" smtClean="0"/>
              <a:t>What is </a:t>
            </a:r>
            <a:r>
              <a:rPr lang="en-GB" u="none" dirty="0" smtClean="0"/>
              <a:t>double </a:t>
            </a:r>
            <a:r>
              <a:rPr lang="en-GB" b="0" u="none" dirty="0" smtClean="0"/>
              <a:t>9?</a:t>
            </a:r>
          </a:p>
          <a:p>
            <a:pPr algn="l"/>
            <a:r>
              <a:rPr lang="en-GB" b="0" u="none" dirty="0" smtClean="0"/>
              <a:t>What is </a:t>
            </a:r>
            <a:r>
              <a:rPr lang="en-GB" u="none" dirty="0" smtClean="0"/>
              <a:t>half </a:t>
            </a:r>
            <a:r>
              <a:rPr lang="en-GB" b="0" u="none" dirty="0" smtClean="0"/>
              <a:t>of 14?</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30529126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2 – Summer 1</a:t>
            </a:r>
            <a:endParaRPr lang="en-GB" dirty="0"/>
          </a:p>
        </p:txBody>
      </p:sp>
      <p:sp>
        <p:nvSpPr>
          <p:cNvPr id="3" name="Text Placeholder 2"/>
          <p:cNvSpPr>
            <a:spLocks noGrp="1"/>
          </p:cNvSpPr>
          <p:nvPr>
            <p:ph type="body" sz="quarter" idx="11"/>
          </p:nvPr>
        </p:nvSpPr>
        <p:spPr/>
        <p:txBody>
          <a:bodyPr/>
          <a:lstStyle/>
          <a:p>
            <a:r>
              <a:rPr lang="en-GB" dirty="0" smtClean="0"/>
              <a:t>I know the multiplication and division facts for the 10 times table.</a:t>
            </a:r>
            <a:endParaRPr lang="en-GB" dirty="0"/>
          </a:p>
        </p:txBody>
      </p:sp>
      <p:sp>
        <p:nvSpPr>
          <p:cNvPr id="4" name="Text Placeholder 3"/>
          <p:cNvSpPr>
            <a:spLocks noGrp="1"/>
          </p:cNvSpPr>
          <p:nvPr>
            <p:ph type="body" sz="quarter" idx="12"/>
          </p:nvPr>
        </p:nvSpPr>
        <p:spPr/>
        <p:txBody>
          <a:bodyPr>
            <a:normAutofit fontScale="92500"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smtClean="0">
              <a:cs typeface="Arial" pitchFamily="34" charset="0"/>
            </a:endParaRPr>
          </a:p>
          <a:p>
            <a:pPr lvl="0" eaLnBrk="0" fontAlgn="base" hangingPunct="0">
              <a:spcBef>
                <a:spcPct val="0"/>
              </a:spcBef>
              <a:spcAft>
                <a:spcPct val="0"/>
              </a:spcAft>
              <a:buClrTx/>
              <a:buSzTx/>
            </a:pPr>
            <a:r>
              <a:rPr lang="en-GB" altLang="en-US" u="sng" dirty="0" smtClean="0">
                <a:cs typeface="Arial" pitchFamily="34" charset="0"/>
              </a:rPr>
              <a:t>Pronunciation</a:t>
            </a:r>
            <a:r>
              <a:rPr lang="en-GB" altLang="en-US" dirty="0" smtClean="0">
                <a:cs typeface="Arial" pitchFamily="34" charset="0"/>
              </a:rPr>
              <a:t> – Make sure that your child is pronouncing the numbers correctly and not getting confused between thirt</a:t>
            </a:r>
            <a:r>
              <a:rPr lang="en-GB" altLang="en-US" b="1" dirty="0" smtClean="0">
                <a:cs typeface="Arial" pitchFamily="34" charset="0"/>
              </a:rPr>
              <a:t>een</a:t>
            </a:r>
            <a:r>
              <a:rPr lang="en-GB" altLang="en-US" dirty="0" smtClean="0">
                <a:cs typeface="Arial" pitchFamily="34" charset="0"/>
              </a:rPr>
              <a:t> and thirt</a:t>
            </a:r>
            <a:r>
              <a:rPr lang="en-GB" altLang="en-US" b="1" dirty="0" smtClean="0">
                <a:cs typeface="Arial" pitchFamily="34" charset="0"/>
              </a:rPr>
              <a:t>y.</a:t>
            </a:r>
            <a:endParaRPr lang="en-GB" altLang="en-US" b="1" dirty="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Songs and Chants</a:t>
            </a:r>
            <a:r>
              <a:rPr lang="en-GB" altLang="en-US" dirty="0">
                <a:ea typeface="Calibri" pitchFamily="34" charset="0"/>
                <a:cs typeface="Times New Roman" pitchFamily="18" charset="0"/>
              </a:rPr>
              <a:t> – You can buy Times Tables CDs or find multiplication songs and chants online. If your child creates their own song, this can make the times tables even more memorable.</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Test the Parent</a:t>
            </a:r>
            <a:r>
              <a:rPr lang="en-GB" altLang="en-US" dirty="0">
                <a:ea typeface="Calibri" pitchFamily="34" charset="0"/>
                <a:cs typeface="Times New Roman" pitchFamily="18" charset="0"/>
              </a:rPr>
              <a:t> – Your child can make up their own tricky division questions for you e.g. </a:t>
            </a:r>
            <a:r>
              <a:rPr lang="en-GB" altLang="en-US" i="1" dirty="0">
                <a:ea typeface="Calibri" pitchFamily="34" charset="0"/>
                <a:cs typeface="Times New Roman" pitchFamily="18" charset="0"/>
              </a:rPr>
              <a:t>What is </a:t>
            </a:r>
            <a:r>
              <a:rPr lang="en-GB" altLang="en-US" i="1" dirty="0" smtClean="0">
                <a:ea typeface="Calibri" pitchFamily="34" charset="0"/>
                <a:cs typeface="Times New Roman" pitchFamily="18" charset="0"/>
              </a:rPr>
              <a:t>70 </a:t>
            </a:r>
            <a:r>
              <a:rPr lang="en-GB" altLang="en-US" i="1" dirty="0">
                <a:ea typeface="Calibri" pitchFamily="34" charset="0"/>
                <a:cs typeface="Times New Roman" pitchFamily="18" charset="0"/>
              </a:rPr>
              <a:t>divided by 7</a:t>
            </a:r>
            <a:r>
              <a:rPr lang="en-GB" altLang="en-US" i="1" dirty="0" smtClean="0">
                <a:ea typeface="Calibri" pitchFamily="34" charset="0"/>
                <a:cs typeface="Times New Roman" pitchFamily="18" charset="0"/>
              </a:rPr>
              <a:t>?</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They need to be able to multiply to create these </a:t>
            </a:r>
            <a:r>
              <a:rPr lang="en-GB" altLang="en-US" dirty="0" smtClean="0">
                <a:ea typeface="Calibri" pitchFamily="34" charset="0"/>
                <a:cs typeface="Times New Roman" pitchFamily="18" charset="0"/>
              </a:rPr>
              <a:t>questions.</a:t>
            </a:r>
          </a:p>
          <a:p>
            <a:pPr lvl="0" eaLnBrk="0" fontAlgn="base" hangingPunct="0">
              <a:spcBef>
                <a:spcPct val="0"/>
              </a:spcBef>
              <a:spcAft>
                <a:spcPct val="0"/>
              </a:spcAft>
              <a:buClrTx/>
              <a:buSzTx/>
            </a:pPr>
            <a:endParaRPr lang="en-GB" altLang="en-US" u="sng" dirty="0">
              <a:cs typeface="Times New Roman" pitchFamily="18" charset="0"/>
            </a:endParaRPr>
          </a:p>
          <a:p>
            <a:pPr lvl="0" eaLnBrk="0" fontAlgn="base" hangingPunct="0">
              <a:spcBef>
                <a:spcPct val="0"/>
              </a:spcBef>
              <a:spcAft>
                <a:spcPct val="0"/>
              </a:spcAft>
              <a:buClrTx/>
              <a:buSzTx/>
            </a:pPr>
            <a:r>
              <a:rPr lang="en-GB" altLang="en-US" u="sng" dirty="0" smtClean="0"/>
              <a:t>Apply these facts to real life situations</a:t>
            </a:r>
            <a:r>
              <a:rPr lang="en-GB" altLang="en-US" dirty="0" smtClean="0"/>
              <a:t> – How many toes are in your house? What other multiplication and division questions can your child make up?</a:t>
            </a:r>
            <a:endParaRPr lang="en-GB" altLang="en-US"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2588106178"/>
              </p:ext>
            </p:extLst>
          </p:nvPr>
        </p:nvGraphicFramePr>
        <p:xfrm>
          <a:off x="719138" y="2555875"/>
          <a:ext cx="3390900" cy="2313432"/>
        </p:xfrm>
        <a:graphic>
          <a:graphicData uri="http://schemas.openxmlformats.org/drawingml/2006/table">
            <a:tbl>
              <a:tblPr firstRow="1" bandRow="1">
                <a:tableStyleId>{2D5ABB26-0587-4C30-8999-92F81FD0307C}</a:tableStyleId>
              </a:tblPr>
              <a:tblGrid>
                <a:gridCol w="1695450">
                  <a:extLst>
                    <a:ext uri="{9D8B030D-6E8A-4147-A177-3AD203B41FA5}">
                      <a16:colId xmlns:a16="http://schemas.microsoft.com/office/drawing/2014/main" val="20000"/>
                    </a:ext>
                  </a:extLst>
                </a:gridCol>
                <a:gridCol w="1695450">
                  <a:extLst>
                    <a:ext uri="{9D8B030D-6E8A-4147-A177-3AD203B41FA5}">
                      <a16:colId xmlns:a16="http://schemas.microsoft.com/office/drawing/2014/main" val="20001"/>
                    </a:ext>
                  </a:extLst>
                </a:gridCol>
              </a:tblGrid>
              <a:tr h="2313432">
                <a:tc>
                  <a:txBody>
                    <a:bodyPr/>
                    <a:lstStyle/>
                    <a:p>
                      <a:pPr algn="ctr">
                        <a:lnSpc>
                          <a:spcPct val="115000"/>
                        </a:lnSpc>
                        <a:spcAft>
                          <a:spcPts val="0"/>
                        </a:spcAft>
                      </a:pPr>
                      <a:r>
                        <a:rPr lang="en-GB" sz="1100" dirty="0" smtClean="0">
                          <a:effectLst/>
                        </a:rPr>
                        <a:t>10 × 1 = 10</a:t>
                      </a:r>
                    </a:p>
                    <a:p>
                      <a:pPr algn="ctr">
                        <a:lnSpc>
                          <a:spcPct val="115000"/>
                        </a:lnSpc>
                        <a:spcAft>
                          <a:spcPts val="0"/>
                        </a:spcAft>
                      </a:pPr>
                      <a:r>
                        <a:rPr lang="en-GB" sz="1100" dirty="0" smtClean="0">
                          <a:effectLst/>
                        </a:rPr>
                        <a:t>10 × 2 = 20</a:t>
                      </a:r>
                    </a:p>
                    <a:p>
                      <a:pPr algn="ctr">
                        <a:lnSpc>
                          <a:spcPct val="115000"/>
                        </a:lnSpc>
                        <a:spcAft>
                          <a:spcPts val="0"/>
                        </a:spcAft>
                      </a:pPr>
                      <a:r>
                        <a:rPr lang="en-GB" sz="1100" dirty="0" smtClean="0">
                          <a:effectLst/>
                        </a:rPr>
                        <a:t>10 × 3 = 30</a:t>
                      </a:r>
                    </a:p>
                    <a:p>
                      <a:pPr algn="ctr">
                        <a:lnSpc>
                          <a:spcPct val="115000"/>
                        </a:lnSpc>
                        <a:spcAft>
                          <a:spcPts val="0"/>
                        </a:spcAft>
                      </a:pPr>
                      <a:r>
                        <a:rPr lang="en-GB" sz="1100" dirty="0" smtClean="0">
                          <a:effectLst/>
                        </a:rPr>
                        <a:t>10 × 4 = 40</a:t>
                      </a:r>
                    </a:p>
                    <a:p>
                      <a:pPr algn="ctr">
                        <a:lnSpc>
                          <a:spcPct val="115000"/>
                        </a:lnSpc>
                        <a:spcAft>
                          <a:spcPts val="0"/>
                        </a:spcAft>
                      </a:pPr>
                      <a:r>
                        <a:rPr lang="en-GB" sz="1100" dirty="0" smtClean="0">
                          <a:effectLst/>
                        </a:rPr>
                        <a:t>10 × 5 = 50</a:t>
                      </a:r>
                    </a:p>
                    <a:p>
                      <a:pPr algn="ctr">
                        <a:lnSpc>
                          <a:spcPct val="115000"/>
                        </a:lnSpc>
                        <a:spcAft>
                          <a:spcPts val="0"/>
                        </a:spcAft>
                      </a:pPr>
                      <a:r>
                        <a:rPr lang="en-GB" sz="1100" dirty="0" smtClean="0">
                          <a:effectLst/>
                        </a:rPr>
                        <a:t>10 × 6 = 60</a:t>
                      </a:r>
                    </a:p>
                    <a:p>
                      <a:pPr algn="ctr">
                        <a:lnSpc>
                          <a:spcPct val="115000"/>
                        </a:lnSpc>
                        <a:spcAft>
                          <a:spcPts val="0"/>
                        </a:spcAft>
                      </a:pPr>
                      <a:r>
                        <a:rPr lang="en-GB" sz="1100" dirty="0" smtClean="0">
                          <a:effectLst/>
                        </a:rPr>
                        <a:t>10 × 7 = 70</a:t>
                      </a:r>
                    </a:p>
                    <a:p>
                      <a:pPr algn="ctr">
                        <a:lnSpc>
                          <a:spcPct val="115000"/>
                        </a:lnSpc>
                        <a:spcAft>
                          <a:spcPts val="0"/>
                        </a:spcAft>
                      </a:pPr>
                      <a:r>
                        <a:rPr lang="en-GB" sz="1100" dirty="0" smtClean="0">
                          <a:effectLst/>
                        </a:rPr>
                        <a:t>10 × 8 = 80</a:t>
                      </a:r>
                    </a:p>
                    <a:p>
                      <a:pPr algn="ctr">
                        <a:lnSpc>
                          <a:spcPct val="115000"/>
                        </a:lnSpc>
                        <a:spcAft>
                          <a:spcPts val="0"/>
                        </a:spcAft>
                      </a:pPr>
                      <a:r>
                        <a:rPr lang="en-GB" sz="1100" dirty="0" smtClean="0">
                          <a:effectLst/>
                        </a:rPr>
                        <a:t>10 × 9 = 90</a:t>
                      </a:r>
                    </a:p>
                    <a:p>
                      <a:pPr algn="ctr">
                        <a:lnSpc>
                          <a:spcPct val="115000"/>
                        </a:lnSpc>
                        <a:spcAft>
                          <a:spcPts val="0"/>
                        </a:spcAft>
                      </a:pPr>
                      <a:r>
                        <a:rPr lang="en-GB" sz="1100" dirty="0" smtClean="0">
                          <a:effectLst/>
                        </a:rPr>
                        <a:t>10 × 10 = 100</a:t>
                      </a:r>
                    </a:p>
                    <a:p>
                      <a:pPr algn="ctr">
                        <a:lnSpc>
                          <a:spcPct val="115000"/>
                        </a:lnSpc>
                        <a:spcAft>
                          <a:spcPts val="0"/>
                        </a:spcAft>
                      </a:pPr>
                      <a:r>
                        <a:rPr lang="en-GB" sz="1100" dirty="0" smtClean="0">
                          <a:effectLst/>
                        </a:rPr>
                        <a:t>10 × 11 = 110</a:t>
                      </a:r>
                    </a:p>
                    <a:p>
                      <a:pPr algn="ctr">
                        <a:lnSpc>
                          <a:spcPct val="115000"/>
                        </a:lnSpc>
                        <a:spcAft>
                          <a:spcPts val="0"/>
                        </a:spcAft>
                      </a:pPr>
                      <a:r>
                        <a:rPr lang="en-GB" sz="1100" dirty="0" smtClean="0">
                          <a:effectLst/>
                        </a:rPr>
                        <a:t>10 × 12 = 120</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smtClean="0">
                          <a:effectLst/>
                          <a:latin typeface="Calibri"/>
                          <a:ea typeface="Calibri"/>
                          <a:cs typeface="Times New Roman"/>
                        </a:rPr>
                        <a:t>10 ÷ 10 = 1</a:t>
                      </a:r>
                    </a:p>
                    <a:p>
                      <a:pPr algn="ctr">
                        <a:lnSpc>
                          <a:spcPct val="115000"/>
                        </a:lnSpc>
                        <a:spcAft>
                          <a:spcPts val="0"/>
                        </a:spcAft>
                      </a:pPr>
                      <a:r>
                        <a:rPr lang="en-GB" sz="1100" dirty="0" smtClean="0">
                          <a:effectLst/>
                          <a:latin typeface="Calibri"/>
                          <a:ea typeface="Calibri"/>
                          <a:cs typeface="Times New Roman"/>
                        </a:rPr>
                        <a:t>20 ÷ 10 = 2</a:t>
                      </a:r>
                    </a:p>
                    <a:p>
                      <a:pPr algn="ctr">
                        <a:lnSpc>
                          <a:spcPct val="115000"/>
                        </a:lnSpc>
                        <a:spcAft>
                          <a:spcPts val="0"/>
                        </a:spcAft>
                      </a:pPr>
                      <a:r>
                        <a:rPr lang="en-GB" sz="1100" dirty="0" smtClean="0">
                          <a:effectLst/>
                          <a:latin typeface="Calibri"/>
                          <a:ea typeface="Calibri"/>
                          <a:cs typeface="Times New Roman"/>
                        </a:rPr>
                        <a:t>30 ÷ 10 = 3</a:t>
                      </a:r>
                    </a:p>
                    <a:p>
                      <a:pPr algn="ctr">
                        <a:lnSpc>
                          <a:spcPct val="115000"/>
                        </a:lnSpc>
                        <a:spcAft>
                          <a:spcPts val="0"/>
                        </a:spcAft>
                      </a:pPr>
                      <a:r>
                        <a:rPr lang="en-GB" sz="1100" dirty="0" smtClean="0">
                          <a:effectLst/>
                          <a:latin typeface="Calibri"/>
                          <a:ea typeface="Calibri"/>
                          <a:cs typeface="Times New Roman"/>
                        </a:rPr>
                        <a:t>40 ÷ 10 = 4</a:t>
                      </a:r>
                    </a:p>
                    <a:p>
                      <a:pPr algn="ctr">
                        <a:lnSpc>
                          <a:spcPct val="115000"/>
                        </a:lnSpc>
                        <a:spcAft>
                          <a:spcPts val="0"/>
                        </a:spcAft>
                      </a:pPr>
                      <a:r>
                        <a:rPr lang="en-GB" sz="1100" dirty="0" smtClean="0">
                          <a:effectLst/>
                          <a:latin typeface="Calibri"/>
                          <a:ea typeface="Calibri"/>
                          <a:cs typeface="Times New Roman"/>
                        </a:rPr>
                        <a:t>50 ÷ 10 = 5</a:t>
                      </a:r>
                    </a:p>
                    <a:p>
                      <a:pPr algn="ctr">
                        <a:lnSpc>
                          <a:spcPct val="115000"/>
                        </a:lnSpc>
                        <a:spcAft>
                          <a:spcPts val="0"/>
                        </a:spcAft>
                      </a:pPr>
                      <a:r>
                        <a:rPr lang="en-GB" sz="1100" dirty="0" smtClean="0">
                          <a:effectLst/>
                          <a:latin typeface="Calibri"/>
                          <a:ea typeface="Calibri"/>
                          <a:cs typeface="Times New Roman"/>
                        </a:rPr>
                        <a:t>60 ÷ 10 = 6</a:t>
                      </a:r>
                    </a:p>
                    <a:p>
                      <a:pPr algn="ctr">
                        <a:lnSpc>
                          <a:spcPct val="115000"/>
                        </a:lnSpc>
                        <a:spcAft>
                          <a:spcPts val="0"/>
                        </a:spcAft>
                      </a:pPr>
                      <a:r>
                        <a:rPr lang="en-GB" sz="1100" dirty="0" smtClean="0">
                          <a:effectLst/>
                          <a:latin typeface="Calibri"/>
                          <a:ea typeface="Calibri"/>
                          <a:cs typeface="Times New Roman"/>
                        </a:rPr>
                        <a:t>70 ÷ 10 = 7</a:t>
                      </a:r>
                    </a:p>
                    <a:p>
                      <a:pPr algn="ctr">
                        <a:lnSpc>
                          <a:spcPct val="115000"/>
                        </a:lnSpc>
                        <a:spcAft>
                          <a:spcPts val="0"/>
                        </a:spcAft>
                      </a:pPr>
                      <a:r>
                        <a:rPr lang="en-GB" sz="1100" dirty="0" smtClean="0">
                          <a:effectLst/>
                          <a:latin typeface="Calibri"/>
                          <a:ea typeface="Calibri"/>
                          <a:cs typeface="Times New Roman"/>
                        </a:rPr>
                        <a:t>80 ÷ 10 = 8</a:t>
                      </a:r>
                    </a:p>
                    <a:p>
                      <a:pPr algn="ctr">
                        <a:lnSpc>
                          <a:spcPct val="115000"/>
                        </a:lnSpc>
                        <a:spcAft>
                          <a:spcPts val="0"/>
                        </a:spcAft>
                      </a:pPr>
                      <a:r>
                        <a:rPr lang="en-GB" sz="1100" dirty="0" smtClean="0">
                          <a:effectLst/>
                          <a:latin typeface="Calibri"/>
                          <a:ea typeface="Calibri"/>
                          <a:cs typeface="Times New Roman"/>
                        </a:rPr>
                        <a:t>90 ÷ 10 = 9</a:t>
                      </a:r>
                    </a:p>
                    <a:p>
                      <a:pPr algn="ctr">
                        <a:lnSpc>
                          <a:spcPct val="115000"/>
                        </a:lnSpc>
                        <a:spcAft>
                          <a:spcPts val="0"/>
                        </a:spcAft>
                      </a:pPr>
                      <a:r>
                        <a:rPr lang="en-GB" sz="1100" dirty="0" smtClean="0">
                          <a:effectLst/>
                          <a:latin typeface="Calibri"/>
                          <a:ea typeface="Calibri"/>
                          <a:cs typeface="Times New Roman"/>
                        </a:rPr>
                        <a:t>100 ÷ 10 = 10</a:t>
                      </a:r>
                    </a:p>
                    <a:p>
                      <a:pPr algn="ctr">
                        <a:lnSpc>
                          <a:spcPct val="115000"/>
                        </a:lnSpc>
                        <a:spcAft>
                          <a:spcPts val="0"/>
                        </a:spcAft>
                      </a:pPr>
                      <a:r>
                        <a:rPr lang="en-GB" sz="1100" dirty="0" smtClean="0">
                          <a:effectLst/>
                          <a:latin typeface="Calibri"/>
                          <a:ea typeface="Calibri"/>
                          <a:cs typeface="Times New Roman"/>
                        </a:rPr>
                        <a:t>110 ÷ 10 = 11</a:t>
                      </a:r>
                    </a:p>
                    <a:p>
                      <a:pPr algn="ctr">
                        <a:lnSpc>
                          <a:spcPct val="115000"/>
                        </a:lnSpc>
                        <a:spcAft>
                          <a:spcPts val="0"/>
                        </a:spcAft>
                      </a:pPr>
                      <a:r>
                        <a:rPr lang="en-GB" sz="1100" dirty="0" smtClean="0">
                          <a:effectLst/>
                          <a:latin typeface="Calibri"/>
                          <a:ea typeface="Calibri"/>
                          <a:cs typeface="Times New Roman"/>
                        </a:rPr>
                        <a:t>120 ÷ 10 = 12</a:t>
                      </a: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p:txBody>
          <a:bodyPr/>
          <a:lstStyle/>
          <a:p>
            <a:r>
              <a:rPr lang="en-GB" dirty="0" smtClean="0"/>
              <a:t>Key Vocabulary</a:t>
            </a:r>
          </a:p>
          <a:p>
            <a:pPr algn="l"/>
            <a:r>
              <a:rPr lang="en-GB" b="0" u="none" dirty="0" smtClean="0"/>
              <a:t>What is 10 </a:t>
            </a:r>
            <a:r>
              <a:rPr lang="en-GB" u="none" dirty="0" smtClean="0"/>
              <a:t>multiplied by </a:t>
            </a:r>
            <a:r>
              <a:rPr lang="en-GB" b="0" u="none" dirty="0" smtClean="0"/>
              <a:t>3?</a:t>
            </a:r>
          </a:p>
          <a:p>
            <a:pPr algn="l"/>
            <a:r>
              <a:rPr lang="en-GB" b="0" u="none" dirty="0" smtClean="0"/>
              <a:t>What is 10</a:t>
            </a:r>
            <a:r>
              <a:rPr lang="en-GB" u="none" dirty="0" smtClean="0"/>
              <a:t> times </a:t>
            </a:r>
            <a:r>
              <a:rPr lang="en-GB" b="0" u="none" dirty="0" smtClean="0"/>
              <a:t>9?</a:t>
            </a:r>
          </a:p>
          <a:p>
            <a:pPr algn="l"/>
            <a:r>
              <a:rPr lang="en-GB" b="0" u="none" dirty="0" smtClean="0"/>
              <a:t>What is 70 </a:t>
            </a:r>
            <a:r>
              <a:rPr lang="en-GB" u="none" dirty="0" smtClean="0"/>
              <a:t>divided by </a:t>
            </a:r>
            <a:r>
              <a:rPr lang="en-GB" b="0" u="none" dirty="0" smtClean="0"/>
              <a:t>10?</a:t>
            </a:r>
            <a:endParaRPr lang="en-GB" b="0" u="none" dirty="0"/>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a:t>
            </a:r>
            <a:r>
              <a:rPr lang="en-GB" altLang="en-US" dirty="0" smtClean="0">
                <a:ea typeface="Calibri" pitchFamily="34" charset="0"/>
                <a:cs typeface="Times New Roman" pitchFamily="18" charset="0"/>
              </a:rPr>
              <a:t>10 × </a:t>
            </a:r>
            <a:r>
              <a:rPr lang="en-GB" altLang="en-US" dirty="0">
                <a:ea typeface="Calibri" pitchFamily="34" charset="0"/>
                <a:cs typeface="Times New Roman" pitchFamily="18" charset="0"/>
              </a:rPr>
              <a:t>⃝ = </a:t>
            </a:r>
            <a:r>
              <a:rPr lang="en-GB" altLang="en-US" dirty="0" smtClean="0">
                <a:ea typeface="Calibri" pitchFamily="34" charset="0"/>
                <a:cs typeface="Times New Roman" pitchFamily="18" charset="0"/>
              </a:rPr>
              <a:t>80 </a:t>
            </a:r>
            <a:r>
              <a:rPr lang="en-GB" altLang="en-US" dirty="0">
                <a:ea typeface="Calibri" pitchFamily="34" charset="0"/>
                <a:cs typeface="Times New Roman" pitchFamily="18" charset="0"/>
              </a:rPr>
              <a:t>or ⃝ ÷ </a:t>
            </a:r>
            <a:r>
              <a:rPr lang="en-GB" altLang="en-US" dirty="0" smtClean="0">
                <a:ea typeface="Calibri" pitchFamily="34" charset="0"/>
                <a:cs typeface="Times New Roman" pitchFamily="18" charset="0"/>
              </a:rPr>
              <a:t>10 </a:t>
            </a:r>
            <a:r>
              <a:rPr lang="en-GB" altLang="en-US" dirty="0">
                <a:ea typeface="Calibri" pitchFamily="34" charset="0"/>
                <a:cs typeface="Times New Roman" pitchFamily="18" charset="0"/>
              </a:rPr>
              <a:t>= 6.</a:t>
            </a:r>
          </a:p>
          <a:p>
            <a:endParaRPr lang="en-GB"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36574248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2 – Summer 2</a:t>
            </a:r>
            <a:endParaRPr lang="en-GB" dirty="0"/>
          </a:p>
        </p:txBody>
      </p:sp>
      <p:sp>
        <p:nvSpPr>
          <p:cNvPr id="3" name="Text Placeholder 2"/>
          <p:cNvSpPr>
            <a:spLocks noGrp="1"/>
          </p:cNvSpPr>
          <p:nvPr>
            <p:ph type="body" sz="quarter" idx="11"/>
          </p:nvPr>
        </p:nvSpPr>
        <p:spPr/>
        <p:txBody>
          <a:bodyPr/>
          <a:lstStyle/>
          <a:p>
            <a:r>
              <a:rPr lang="en-GB" dirty="0" smtClean="0"/>
              <a:t>I know the multiplication and division facts for the 5 times table.</a:t>
            </a:r>
            <a:endParaRPr lang="en-GB" dirty="0"/>
          </a:p>
        </p:txBody>
      </p:sp>
      <p:sp>
        <p:nvSpPr>
          <p:cNvPr id="4" name="Text Placeholder 3"/>
          <p:cNvSpPr>
            <a:spLocks noGrp="1"/>
          </p:cNvSpPr>
          <p:nvPr>
            <p:ph type="body" sz="quarter" idx="12"/>
          </p:nvPr>
        </p:nvSpPr>
        <p:spPr/>
        <p:txBody>
          <a:bodyPr>
            <a:normAutofit fontScale="92500"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Songs and Chants</a:t>
            </a:r>
            <a:r>
              <a:rPr lang="en-GB" altLang="en-US" dirty="0">
                <a:ea typeface="Calibri" pitchFamily="34" charset="0"/>
                <a:cs typeface="Times New Roman" pitchFamily="18" charset="0"/>
              </a:rPr>
              <a:t> – You can buy Times Tables CDs or find multiplication songs and chants online. If your child creates their own song, this can make the times tables even more memorable.</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smtClean="0">
                <a:ea typeface="Calibri" pitchFamily="34" charset="0"/>
                <a:cs typeface="Times New Roman" pitchFamily="18" charset="0"/>
              </a:rPr>
              <a:t>Spot patterns</a:t>
            </a:r>
            <a:r>
              <a:rPr lang="en-GB" altLang="en-US" dirty="0" smtClean="0">
                <a:ea typeface="Calibri" pitchFamily="34" charset="0"/>
                <a:cs typeface="Times New Roman" pitchFamily="18" charset="0"/>
              </a:rPr>
              <a:t> – What patterns can your child spot in the 5 times table? Are there any similarities with the 10 times table?</a:t>
            </a:r>
            <a:endParaRPr lang="en-GB" altLang="en-US" dirty="0">
              <a:ea typeface="Calibri" pitchFamily="34" charset="0"/>
              <a:cs typeface="Times New Roman" pitchFamily="18" charset="0"/>
            </a:endParaRP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Test the Parent</a:t>
            </a:r>
            <a:r>
              <a:rPr lang="en-GB" altLang="en-US" dirty="0">
                <a:ea typeface="Calibri" pitchFamily="34" charset="0"/>
                <a:cs typeface="Times New Roman" pitchFamily="18" charset="0"/>
              </a:rPr>
              <a:t> – Your child can make up their own tricky division questions for you e.g. </a:t>
            </a:r>
            <a:r>
              <a:rPr lang="en-GB" altLang="en-US" i="1" dirty="0">
                <a:ea typeface="Calibri" pitchFamily="34" charset="0"/>
                <a:cs typeface="Times New Roman" pitchFamily="18" charset="0"/>
              </a:rPr>
              <a:t>What is </a:t>
            </a:r>
            <a:r>
              <a:rPr lang="en-GB" altLang="en-US" i="1" dirty="0" smtClean="0">
                <a:ea typeface="Calibri" pitchFamily="34" charset="0"/>
                <a:cs typeface="Times New Roman" pitchFamily="18" charset="0"/>
              </a:rPr>
              <a:t>45 </a:t>
            </a:r>
            <a:r>
              <a:rPr lang="en-GB" altLang="en-US" i="1" dirty="0">
                <a:ea typeface="Calibri" pitchFamily="34" charset="0"/>
                <a:cs typeface="Times New Roman" pitchFamily="18" charset="0"/>
              </a:rPr>
              <a:t>divided by 5</a:t>
            </a:r>
            <a:r>
              <a:rPr lang="en-GB" altLang="en-US" i="1" dirty="0" smtClean="0">
                <a:ea typeface="Calibri" pitchFamily="34" charset="0"/>
                <a:cs typeface="Times New Roman" pitchFamily="18" charset="0"/>
              </a:rPr>
              <a:t>?</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They need to be able to multiply to create these questions.</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Use memory tricks</a:t>
            </a:r>
            <a:r>
              <a:rPr lang="en-GB" altLang="en-US" dirty="0">
                <a:ea typeface="Calibri" pitchFamily="34" charset="0"/>
                <a:cs typeface="Times New Roman" pitchFamily="18" charset="0"/>
              </a:rPr>
              <a:t> – For those hard-to-remember facts, www.multiplication.com has some strange picture stories to help children remember.</a:t>
            </a:r>
            <a:endParaRPr lang="en-GB" altLang="en-US" dirty="0">
              <a:cs typeface="Arial" pitchFamily="34" charset="0"/>
            </a:endParaRPr>
          </a:p>
          <a:p>
            <a:pPr lvl="0"/>
            <a:endParaRPr lang="en-GB" altLang="en-US"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1051041254"/>
              </p:ext>
            </p:extLst>
          </p:nvPr>
        </p:nvGraphicFramePr>
        <p:xfrm>
          <a:off x="719138" y="2555875"/>
          <a:ext cx="3390900" cy="2313432"/>
        </p:xfrm>
        <a:graphic>
          <a:graphicData uri="http://schemas.openxmlformats.org/drawingml/2006/table">
            <a:tbl>
              <a:tblPr firstRow="1" bandRow="1">
                <a:tableStyleId>{2D5ABB26-0587-4C30-8999-92F81FD0307C}</a:tableStyleId>
              </a:tblPr>
              <a:tblGrid>
                <a:gridCol w="1695450">
                  <a:extLst>
                    <a:ext uri="{9D8B030D-6E8A-4147-A177-3AD203B41FA5}">
                      <a16:colId xmlns:a16="http://schemas.microsoft.com/office/drawing/2014/main" val="20000"/>
                    </a:ext>
                  </a:extLst>
                </a:gridCol>
                <a:gridCol w="1695450">
                  <a:extLst>
                    <a:ext uri="{9D8B030D-6E8A-4147-A177-3AD203B41FA5}">
                      <a16:colId xmlns:a16="http://schemas.microsoft.com/office/drawing/2014/main" val="20001"/>
                    </a:ext>
                  </a:extLst>
                </a:gridCol>
              </a:tblGrid>
              <a:tr h="2313432">
                <a:tc>
                  <a:txBody>
                    <a:bodyPr/>
                    <a:lstStyle/>
                    <a:p>
                      <a:pPr algn="ctr">
                        <a:lnSpc>
                          <a:spcPct val="115000"/>
                        </a:lnSpc>
                        <a:spcAft>
                          <a:spcPts val="0"/>
                        </a:spcAft>
                      </a:pPr>
                      <a:r>
                        <a:rPr lang="en-GB" sz="1100" dirty="0" smtClean="0">
                          <a:effectLst/>
                        </a:rPr>
                        <a:t>5 </a:t>
                      </a:r>
                      <a:r>
                        <a:rPr lang="en-GB" sz="1100" dirty="0">
                          <a:effectLst/>
                        </a:rPr>
                        <a:t>× 1 = </a:t>
                      </a:r>
                      <a:r>
                        <a:rPr lang="en-GB" sz="1100" dirty="0" smtClean="0">
                          <a:effectLst/>
                        </a:rPr>
                        <a:t>5</a:t>
                      </a:r>
                      <a:endParaRPr lang="en-GB" sz="1100" dirty="0">
                        <a:effectLst/>
                      </a:endParaRPr>
                    </a:p>
                    <a:p>
                      <a:pPr algn="ctr">
                        <a:lnSpc>
                          <a:spcPct val="115000"/>
                        </a:lnSpc>
                        <a:spcAft>
                          <a:spcPts val="0"/>
                        </a:spcAft>
                      </a:pPr>
                      <a:r>
                        <a:rPr lang="en-GB" sz="1100" dirty="0" smtClean="0">
                          <a:effectLst/>
                        </a:rPr>
                        <a:t>5 </a:t>
                      </a:r>
                      <a:r>
                        <a:rPr lang="en-GB" sz="1100" dirty="0">
                          <a:effectLst/>
                        </a:rPr>
                        <a:t>× </a:t>
                      </a:r>
                      <a:r>
                        <a:rPr lang="en-GB" sz="1100" dirty="0" smtClean="0">
                          <a:effectLst/>
                        </a:rPr>
                        <a:t>2 </a:t>
                      </a:r>
                      <a:r>
                        <a:rPr lang="en-GB" sz="1100" dirty="0">
                          <a:effectLst/>
                        </a:rPr>
                        <a:t>= </a:t>
                      </a:r>
                      <a:r>
                        <a:rPr lang="en-GB" sz="1100" dirty="0" smtClean="0">
                          <a:effectLst/>
                        </a:rPr>
                        <a:t>10</a:t>
                      </a:r>
                      <a:endParaRPr lang="en-GB" sz="1100" dirty="0">
                        <a:effectLst/>
                      </a:endParaRPr>
                    </a:p>
                    <a:p>
                      <a:pPr algn="ctr">
                        <a:lnSpc>
                          <a:spcPct val="115000"/>
                        </a:lnSpc>
                        <a:spcAft>
                          <a:spcPts val="0"/>
                        </a:spcAft>
                      </a:pPr>
                      <a:r>
                        <a:rPr lang="en-GB" sz="1100" dirty="0" smtClean="0">
                          <a:effectLst/>
                        </a:rPr>
                        <a:t>5 </a:t>
                      </a:r>
                      <a:r>
                        <a:rPr lang="en-GB" sz="1100" dirty="0">
                          <a:effectLst/>
                        </a:rPr>
                        <a:t>× 3 = </a:t>
                      </a:r>
                      <a:r>
                        <a:rPr lang="en-GB" sz="1100" dirty="0" smtClean="0">
                          <a:effectLst/>
                        </a:rPr>
                        <a:t>15</a:t>
                      </a:r>
                    </a:p>
                    <a:p>
                      <a:pPr algn="ctr">
                        <a:lnSpc>
                          <a:spcPct val="115000"/>
                        </a:lnSpc>
                        <a:spcAft>
                          <a:spcPts val="0"/>
                        </a:spcAft>
                      </a:pPr>
                      <a:r>
                        <a:rPr lang="en-GB" sz="1100" dirty="0" smtClean="0">
                          <a:effectLst/>
                        </a:rPr>
                        <a:t>5 </a:t>
                      </a:r>
                      <a:r>
                        <a:rPr lang="en-GB" sz="1100" dirty="0">
                          <a:effectLst/>
                        </a:rPr>
                        <a:t>× 4 = </a:t>
                      </a:r>
                      <a:r>
                        <a:rPr lang="en-GB" sz="1100" dirty="0" smtClean="0">
                          <a:effectLst/>
                        </a:rPr>
                        <a:t>20</a:t>
                      </a:r>
                      <a:endParaRPr lang="en-GB" sz="1100" dirty="0">
                        <a:effectLst/>
                      </a:endParaRPr>
                    </a:p>
                    <a:p>
                      <a:pPr algn="ctr">
                        <a:lnSpc>
                          <a:spcPct val="115000"/>
                        </a:lnSpc>
                        <a:spcAft>
                          <a:spcPts val="0"/>
                        </a:spcAft>
                      </a:pPr>
                      <a:r>
                        <a:rPr lang="en-GB" sz="1100" dirty="0" smtClean="0">
                          <a:effectLst/>
                        </a:rPr>
                        <a:t>5 </a:t>
                      </a:r>
                      <a:r>
                        <a:rPr lang="en-GB" sz="1100" dirty="0">
                          <a:effectLst/>
                        </a:rPr>
                        <a:t>× 5 = </a:t>
                      </a:r>
                      <a:r>
                        <a:rPr lang="en-GB" sz="1100" dirty="0" smtClean="0">
                          <a:effectLst/>
                        </a:rPr>
                        <a:t>25</a:t>
                      </a:r>
                      <a:endParaRPr lang="en-GB" sz="1100" dirty="0">
                        <a:effectLst/>
                      </a:endParaRPr>
                    </a:p>
                    <a:p>
                      <a:pPr algn="ctr">
                        <a:lnSpc>
                          <a:spcPct val="115000"/>
                        </a:lnSpc>
                        <a:spcAft>
                          <a:spcPts val="0"/>
                        </a:spcAft>
                      </a:pPr>
                      <a:r>
                        <a:rPr lang="en-GB" sz="1100" dirty="0" smtClean="0">
                          <a:effectLst/>
                        </a:rPr>
                        <a:t>5 </a:t>
                      </a:r>
                      <a:r>
                        <a:rPr lang="en-GB" sz="1100" dirty="0">
                          <a:effectLst/>
                        </a:rPr>
                        <a:t>× 6 = </a:t>
                      </a:r>
                      <a:r>
                        <a:rPr lang="en-GB" sz="1100" dirty="0" smtClean="0">
                          <a:effectLst/>
                        </a:rPr>
                        <a:t>30</a:t>
                      </a:r>
                      <a:endParaRPr lang="en-GB" sz="1100" dirty="0">
                        <a:effectLst/>
                      </a:endParaRPr>
                    </a:p>
                    <a:p>
                      <a:pPr algn="ctr">
                        <a:lnSpc>
                          <a:spcPct val="115000"/>
                        </a:lnSpc>
                        <a:spcAft>
                          <a:spcPts val="0"/>
                        </a:spcAft>
                      </a:pPr>
                      <a:r>
                        <a:rPr lang="en-GB" sz="1100" dirty="0" smtClean="0">
                          <a:effectLst/>
                        </a:rPr>
                        <a:t>5 </a:t>
                      </a:r>
                      <a:r>
                        <a:rPr lang="en-GB" sz="1100" dirty="0">
                          <a:effectLst/>
                        </a:rPr>
                        <a:t>× 7 = </a:t>
                      </a:r>
                      <a:r>
                        <a:rPr lang="en-GB" sz="1100" dirty="0" smtClean="0">
                          <a:effectLst/>
                        </a:rPr>
                        <a:t>35</a:t>
                      </a:r>
                      <a:endParaRPr lang="en-GB" sz="1100" dirty="0">
                        <a:effectLst/>
                      </a:endParaRPr>
                    </a:p>
                    <a:p>
                      <a:pPr algn="ctr">
                        <a:lnSpc>
                          <a:spcPct val="115000"/>
                        </a:lnSpc>
                        <a:spcAft>
                          <a:spcPts val="0"/>
                        </a:spcAft>
                      </a:pPr>
                      <a:r>
                        <a:rPr lang="en-GB" sz="1100" dirty="0" smtClean="0">
                          <a:effectLst/>
                        </a:rPr>
                        <a:t>5 </a:t>
                      </a:r>
                      <a:r>
                        <a:rPr lang="en-GB" sz="1100" dirty="0">
                          <a:effectLst/>
                        </a:rPr>
                        <a:t>× 8 = </a:t>
                      </a:r>
                      <a:r>
                        <a:rPr lang="en-GB" sz="1100" dirty="0" smtClean="0">
                          <a:effectLst/>
                        </a:rPr>
                        <a:t>40</a:t>
                      </a:r>
                      <a:endParaRPr lang="en-GB" sz="1100" dirty="0">
                        <a:effectLst/>
                      </a:endParaRPr>
                    </a:p>
                    <a:p>
                      <a:pPr algn="ctr">
                        <a:lnSpc>
                          <a:spcPct val="115000"/>
                        </a:lnSpc>
                        <a:spcAft>
                          <a:spcPts val="0"/>
                        </a:spcAft>
                      </a:pPr>
                      <a:r>
                        <a:rPr lang="en-GB" sz="1100" dirty="0" smtClean="0">
                          <a:effectLst/>
                        </a:rPr>
                        <a:t>5 </a:t>
                      </a:r>
                      <a:r>
                        <a:rPr lang="en-GB" sz="1100" dirty="0">
                          <a:effectLst/>
                        </a:rPr>
                        <a:t>× 9 = </a:t>
                      </a:r>
                      <a:r>
                        <a:rPr lang="en-GB" sz="1100" dirty="0" smtClean="0">
                          <a:effectLst/>
                        </a:rPr>
                        <a:t>45</a:t>
                      </a:r>
                      <a:endParaRPr lang="en-GB" sz="1100" dirty="0">
                        <a:effectLst/>
                      </a:endParaRPr>
                    </a:p>
                    <a:p>
                      <a:pPr algn="ctr">
                        <a:lnSpc>
                          <a:spcPct val="115000"/>
                        </a:lnSpc>
                        <a:spcAft>
                          <a:spcPts val="0"/>
                        </a:spcAft>
                      </a:pPr>
                      <a:r>
                        <a:rPr lang="en-GB" sz="1100" dirty="0" smtClean="0">
                          <a:effectLst/>
                        </a:rPr>
                        <a:t>5 </a:t>
                      </a:r>
                      <a:r>
                        <a:rPr lang="en-GB" sz="1100" dirty="0">
                          <a:effectLst/>
                        </a:rPr>
                        <a:t>× 10 = </a:t>
                      </a:r>
                      <a:r>
                        <a:rPr lang="en-GB" sz="1100" dirty="0" smtClean="0">
                          <a:effectLst/>
                        </a:rPr>
                        <a:t>50</a:t>
                      </a:r>
                      <a:endParaRPr lang="en-GB" sz="1100" dirty="0">
                        <a:effectLst/>
                      </a:endParaRPr>
                    </a:p>
                    <a:p>
                      <a:pPr algn="ctr">
                        <a:lnSpc>
                          <a:spcPct val="115000"/>
                        </a:lnSpc>
                        <a:spcAft>
                          <a:spcPts val="0"/>
                        </a:spcAft>
                      </a:pPr>
                      <a:r>
                        <a:rPr lang="en-GB" sz="1100" dirty="0" smtClean="0">
                          <a:effectLst/>
                        </a:rPr>
                        <a:t>5 </a:t>
                      </a:r>
                      <a:r>
                        <a:rPr lang="en-GB" sz="1100" dirty="0">
                          <a:effectLst/>
                        </a:rPr>
                        <a:t>× 11 = </a:t>
                      </a:r>
                      <a:r>
                        <a:rPr lang="en-GB" sz="1100" dirty="0" smtClean="0">
                          <a:effectLst/>
                        </a:rPr>
                        <a:t>55</a:t>
                      </a:r>
                      <a:endParaRPr lang="en-GB" sz="1100" dirty="0">
                        <a:effectLst/>
                      </a:endParaRPr>
                    </a:p>
                    <a:p>
                      <a:pPr algn="ctr">
                        <a:lnSpc>
                          <a:spcPct val="115000"/>
                        </a:lnSpc>
                        <a:spcAft>
                          <a:spcPts val="0"/>
                        </a:spcAft>
                      </a:pPr>
                      <a:r>
                        <a:rPr lang="en-GB" sz="1100" dirty="0" smtClean="0">
                          <a:effectLst/>
                        </a:rPr>
                        <a:t>5 </a:t>
                      </a:r>
                      <a:r>
                        <a:rPr lang="en-GB" sz="1100" dirty="0">
                          <a:effectLst/>
                        </a:rPr>
                        <a:t>× 12 = </a:t>
                      </a:r>
                      <a:r>
                        <a:rPr lang="en-GB" sz="1100" dirty="0" smtClean="0">
                          <a:effectLst/>
                        </a:rPr>
                        <a:t>60</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smtClean="0">
                          <a:effectLst/>
                        </a:rPr>
                        <a:t>5 </a:t>
                      </a:r>
                      <a:r>
                        <a:rPr lang="en-GB" sz="1100" dirty="0">
                          <a:effectLst/>
                        </a:rPr>
                        <a:t>÷ </a:t>
                      </a:r>
                      <a:r>
                        <a:rPr lang="en-GB" sz="1100" dirty="0" smtClean="0">
                          <a:effectLst/>
                        </a:rPr>
                        <a:t>5 </a:t>
                      </a:r>
                      <a:r>
                        <a:rPr lang="en-GB" sz="1100" dirty="0">
                          <a:effectLst/>
                        </a:rPr>
                        <a:t>= </a:t>
                      </a:r>
                      <a:r>
                        <a:rPr lang="en-GB" sz="1100" dirty="0" smtClean="0">
                          <a:effectLst/>
                        </a:rPr>
                        <a:t>1</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dirty="0" smtClean="0">
                          <a:effectLst/>
                        </a:rPr>
                        <a:t>10 ÷ 5 = 2</a:t>
                      </a:r>
                      <a:endParaRPr lang="en-GB" sz="1100" dirty="0">
                        <a:effectLst/>
                      </a:endParaRPr>
                    </a:p>
                    <a:p>
                      <a:pPr algn="ctr">
                        <a:lnSpc>
                          <a:spcPct val="115000"/>
                        </a:lnSpc>
                        <a:spcAft>
                          <a:spcPts val="0"/>
                        </a:spcAft>
                      </a:pPr>
                      <a:r>
                        <a:rPr lang="en-GB" sz="1100" dirty="0" smtClean="0">
                          <a:effectLst/>
                        </a:rPr>
                        <a:t>15 ÷ 5 = 3</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dirty="0" smtClean="0">
                          <a:effectLst/>
                        </a:rPr>
                        <a:t>20 ÷ 5 = 4</a:t>
                      </a:r>
                    </a:p>
                    <a:p>
                      <a:pPr algn="ctr">
                        <a:lnSpc>
                          <a:spcPct val="115000"/>
                        </a:lnSpc>
                        <a:spcAft>
                          <a:spcPts val="0"/>
                        </a:spcAft>
                      </a:pPr>
                      <a:r>
                        <a:rPr lang="en-GB" sz="1100" dirty="0" smtClean="0">
                          <a:effectLst/>
                        </a:rPr>
                        <a:t>25 ÷ 5 = 5</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dirty="0" smtClean="0">
                          <a:effectLst/>
                        </a:rPr>
                        <a:t>30 ÷ 5 = 6</a:t>
                      </a:r>
                    </a:p>
                    <a:p>
                      <a:pPr algn="ctr">
                        <a:lnSpc>
                          <a:spcPct val="115000"/>
                        </a:lnSpc>
                        <a:spcAft>
                          <a:spcPts val="0"/>
                        </a:spcAft>
                      </a:pPr>
                      <a:r>
                        <a:rPr lang="en-GB" sz="1100" dirty="0" smtClean="0">
                          <a:effectLst/>
                        </a:rPr>
                        <a:t>35 ÷ 5 = 7</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dirty="0" smtClean="0">
                          <a:effectLst/>
                        </a:rPr>
                        <a:t>40 ÷ 5 = 8</a:t>
                      </a:r>
                    </a:p>
                    <a:p>
                      <a:pPr algn="ctr">
                        <a:lnSpc>
                          <a:spcPct val="115000"/>
                        </a:lnSpc>
                        <a:spcAft>
                          <a:spcPts val="0"/>
                        </a:spcAft>
                      </a:pPr>
                      <a:r>
                        <a:rPr lang="en-GB" sz="1100" dirty="0" smtClean="0">
                          <a:effectLst/>
                        </a:rPr>
                        <a:t>45 ÷ 5 = 9</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dirty="0" smtClean="0">
                          <a:effectLst/>
                        </a:rPr>
                        <a:t>50 ÷ 5 = 10</a:t>
                      </a:r>
                    </a:p>
                    <a:p>
                      <a:pPr algn="ctr">
                        <a:lnSpc>
                          <a:spcPct val="115000"/>
                        </a:lnSpc>
                        <a:spcAft>
                          <a:spcPts val="0"/>
                        </a:spcAft>
                      </a:pPr>
                      <a:r>
                        <a:rPr lang="en-GB" sz="1100" dirty="0" smtClean="0">
                          <a:effectLst/>
                        </a:rPr>
                        <a:t>55 ÷ 5 = 11</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dirty="0" smtClean="0">
                          <a:effectLst/>
                        </a:rPr>
                        <a:t>60 ÷ 5 = 12</a:t>
                      </a: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p:txBody>
          <a:bodyPr/>
          <a:lstStyle/>
          <a:p>
            <a:r>
              <a:rPr lang="en-GB" dirty="0" smtClean="0"/>
              <a:t>Key Vocabulary</a:t>
            </a:r>
          </a:p>
          <a:p>
            <a:pPr algn="l"/>
            <a:r>
              <a:rPr lang="en-GB" b="0" u="none" dirty="0" smtClean="0"/>
              <a:t>What is 5 </a:t>
            </a:r>
            <a:r>
              <a:rPr lang="en-GB" u="none" dirty="0" smtClean="0"/>
              <a:t>multiplied by </a:t>
            </a:r>
            <a:r>
              <a:rPr lang="en-GB" b="0" u="none" dirty="0" smtClean="0"/>
              <a:t>7?</a:t>
            </a:r>
          </a:p>
          <a:p>
            <a:pPr algn="l"/>
            <a:r>
              <a:rPr lang="en-GB" b="0" u="none" dirty="0" smtClean="0"/>
              <a:t>What is 5</a:t>
            </a:r>
            <a:r>
              <a:rPr lang="en-GB" u="none" dirty="0" smtClean="0"/>
              <a:t> times </a:t>
            </a:r>
            <a:r>
              <a:rPr lang="en-GB" b="0" u="none" dirty="0" smtClean="0"/>
              <a:t>9?</a:t>
            </a:r>
          </a:p>
          <a:p>
            <a:pPr algn="l"/>
            <a:r>
              <a:rPr lang="en-GB" b="0" u="none" dirty="0" smtClean="0"/>
              <a:t>What is 60 </a:t>
            </a:r>
            <a:r>
              <a:rPr lang="en-GB" u="none" dirty="0" smtClean="0"/>
              <a:t>divided by </a:t>
            </a:r>
            <a:r>
              <a:rPr lang="en-GB" b="0" u="none" dirty="0" smtClean="0"/>
              <a:t>5?</a:t>
            </a:r>
            <a:endParaRPr lang="en-GB" b="0" u="none" dirty="0"/>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5</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 ⃝ = </a:t>
            </a:r>
            <a:r>
              <a:rPr lang="en-GB" altLang="en-US" dirty="0" smtClean="0">
                <a:ea typeface="Calibri" pitchFamily="34" charset="0"/>
                <a:cs typeface="Times New Roman" pitchFamily="18" charset="0"/>
              </a:rPr>
              <a:t>40 </a:t>
            </a:r>
            <a:r>
              <a:rPr lang="en-GB" altLang="en-US" dirty="0">
                <a:ea typeface="Calibri" pitchFamily="34" charset="0"/>
                <a:cs typeface="Times New Roman" pitchFamily="18" charset="0"/>
              </a:rPr>
              <a:t>or ⃝ ÷ </a:t>
            </a:r>
            <a:r>
              <a:rPr lang="en-GB" altLang="en-US" dirty="0" smtClean="0">
                <a:ea typeface="Calibri" pitchFamily="34" charset="0"/>
                <a:cs typeface="Times New Roman" pitchFamily="18" charset="0"/>
              </a:rPr>
              <a:t>5 </a:t>
            </a:r>
            <a:r>
              <a:rPr lang="en-GB" altLang="en-US" dirty="0">
                <a:ea typeface="Calibri" pitchFamily="34" charset="0"/>
                <a:cs typeface="Times New Roman" pitchFamily="18" charset="0"/>
              </a:rPr>
              <a:t>= </a:t>
            </a:r>
            <a:r>
              <a:rPr lang="en-GB" altLang="en-US" dirty="0" smtClean="0">
                <a:ea typeface="Calibri" pitchFamily="34" charset="0"/>
                <a:cs typeface="Times New Roman" pitchFamily="18" charset="0"/>
              </a:rPr>
              <a:t>9.</a:t>
            </a:r>
            <a:endParaRPr lang="en-GB" altLang="en-US" dirty="0">
              <a:ea typeface="Calibri" pitchFamily="34" charset="0"/>
              <a:cs typeface="Times New Roman" pitchFamily="18" charset="0"/>
            </a:endParaRPr>
          </a:p>
          <a:p>
            <a:endParaRPr lang="en-GB"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12887252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3 – Autumn 1</a:t>
            </a:r>
            <a:endParaRPr lang="en-GB" dirty="0"/>
          </a:p>
        </p:txBody>
      </p:sp>
      <p:sp>
        <p:nvSpPr>
          <p:cNvPr id="3" name="Text Placeholder 2"/>
          <p:cNvSpPr>
            <a:spLocks noGrp="1"/>
          </p:cNvSpPr>
          <p:nvPr>
            <p:ph type="body" sz="quarter" idx="11"/>
          </p:nvPr>
        </p:nvSpPr>
        <p:spPr/>
        <p:txBody>
          <a:bodyPr/>
          <a:lstStyle/>
          <a:p>
            <a:r>
              <a:rPr lang="en-GB" dirty="0" smtClean="0"/>
              <a:t>I know number bonds for all numbers to 20.</a:t>
            </a:r>
            <a:endParaRPr lang="en-GB" dirty="0"/>
          </a:p>
        </p:txBody>
      </p:sp>
      <p:sp>
        <p:nvSpPr>
          <p:cNvPr id="4" name="Text Placeholder 3"/>
          <p:cNvSpPr>
            <a:spLocks noGrp="1"/>
          </p:cNvSpPr>
          <p:nvPr>
            <p:ph type="body" sz="quarter" idx="12"/>
          </p:nvPr>
        </p:nvSpPr>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eaLnBrk="0" fontAlgn="base" hangingPunct="0">
              <a:spcBef>
                <a:spcPct val="0"/>
              </a:spcBef>
              <a:spcAft>
                <a:spcPct val="0"/>
              </a:spcAft>
              <a:buClrTx/>
              <a:buSzTx/>
            </a:pPr>
            <a:r>
              <a:rPr lang="en-GB" altLang="en-US" u="sng" dirty="0" smtClean="0">
                <a:ea typeface="Calibri" pitchFamily="34" charset="0"/>
                <a:cs typeface="Times New Roman" pitchFamily="18" charset="0"/>
              </a:rPr>
              <a:t>Buy one get three free</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 If your child knows one fact (e.g. </a:t>
            </a:r>
            <a:r>
              <a:rPr lang="en-GB" altLang="en-US" dirty="0" smtClean="0"/>
              <a:t>8</a:t>
            </a:r>
            <a:r>
              <a:rPr lang="en-GB" dirty="0" smtClean="0"/>
              <a:t> + </a:t>
            </a:r>
            <a:r>
              <a:rPr lang="en-GB" dirty="0"/>
              <a:t>5 = </a:t>
            </a:r>
            <a:r>
              <a:rPr lang="en-GB" dirty="0" smtClean="0"/>
              <a:t>13), </a:t>
            </a:r>
            <a:r>
              <a:rPr lang="en-GB" dirty="0"/>
              <a:t>can they tell you the other three facts in the same fact family?</a:t>
            </a:r>
          </a:p>
          <a:p>
            <a:pPr lvl="0" eaLnBrk="0" fontAlgn="base" hangingPunct="0">
              <a:spcBef>
                <a:spcPct val="0"/>
              </a:spcBef>
              <a:spcAft>
                <a:spcPct val="0"/>
              </a:spcAft>
              <a:buClrTx/>
              <a:buSzTx/>
            </a:pPr>
            <a:endParaRPr lang="en-GB" altLang="en-US" dirty="0">
              <a:ea typeface="Calibri" pitchFamily="34" charset="0"/>
              <a:cs typeface="Times New Roman" pitchFamily="18" charset="0"/>
            </a:endParaRPr>
          </a:p>
          <a:p>
            <a:pPr lvl="0" eaLnBrk="0" fontAlgn="base" hangingPunct="0">
              <a:spcBef>
                <a:spcPct val="0"/>
              </a:spcBef>
              <a:spcAft>
                <a:spcPct val="0"/>
              </a:spcAft>
              <a:buClrTx/>
              <a:buSzTx/>
            </a:pPr>
            <a:r>
              <a:rPr lang="en-GB" altLang="en-US" u="sng" dirty="0" smtClean="0">
                <a:cs typeface="Times New Roman" pitchFamily="18" charset="0"/>
              </a:rPr>
              <a:t>Use doubles and near doubles</a:t>
            </a:r>
            <a:r>
              <a:rPr lang="en-GB" altLang="en-US" dirty="0" smtClean="0">
                <a:cs typeface="Times New Roman" pitchFamily="18" charset="0"/>
              </a:rPr>
              <a:t> – If you know that 6 + 6 = 12, how can you work out 6 + 7? What about 5 + 7?</a:t>
            </a:r>
          </a:p>
          <a:p>
            <a:pPr lvl="0" eaLnBrk="0" fontAlgn="base" hangingPunct="0">
              <a:spcBef>
                <a:spcPct val="0"/>
              </a:spcBef>
              <a:spcAft>
                <a:spcPct val="0"/>
              </a:spcAft>
              <a:buClrTx/>
              <a:buSzTx/>
            </a:pPr>
            <a:endParaRPr lang="en-GB" altLang="en-US" dirty="0">
              <a:cs typeface="Times New Roman" pitchFamily="18" charset="0"/>
            </a:endParaRPr>
          </a:p>
          <a:p>
            <a:pPr eaLnBrk="0" fontAlgn="base" hangingPunct="0">
              <a:spcBef>
                <a:spcPct val="0"/>
              </a:spcBef>
              <a:spcAft>
                <a:spcPct val="0"/>
              </a:spcAft>
              <a:buClrTx/>
              <a:buSzTx/>
            </a:pPr>
            <a:r>
              <a:rPr lang="en-GB" altLang="en-US" u="sng" dirty="0">
                <a:cs typeface="Times New Roman" pitchFamily="18" charset="0"/>
              </a:rPr>
              <a:t>Play games</a:t>
            </a:r>
            <a:r>
              <a:rPr lang="en-GB" altLang="en-US" dirty="0">
                <a:cs typeface="Times New Roman" pitchFamily="18" charset="0"/>
              </a:rPr>
              <a:t> </a:t>
            </a:r>
            <a:r>
              <a:rPr lang="en-GB" altLang="en-US" dirty="0" smtClean="0">
                <a:cs typeface="Times New Roman" pitchFamily="18" charset="0"/>
              </a:rPr>
              <a:t>– There are missing number questions at </a:t>
            </a:r>
            <a:r>
              <a:rPr lang="en-GB" altLang="en-US" dirty="0">
                <a:cs typeface="Times New Roman" pitchFamily="18" charset="0"/>
                <a:hlinkClick r:id="rId2"/>
              </a:rPr>
              <a:t>www.conkermaths.com</a:t>
            </a:r>
            <a:r>
              <a:rPr lang="en-GB" altLang="en-US" dirty="0">
                <a:cs typeface="Times New Roman" pitchFamily="18" charset="0"/>
              </a:rPr>
              <a:t> </a:t>
            </a:r>
            <a:r>
              <a:rPr lang="en-GB" altLang="en-US" dirty="0" smtClean="0">
                <a:cs typeface="Times New Roman" pitchFamily="18" charset="0"/>
              </a:rPr>
              <a:t>. See how </a:t>
            </a:r>
            <a:r>
              <a:rPr lang="en-GB" altLang="en-US" dirty="0">
                <a:cs typeface="Times New Roman" pitchFamily="18" charset="0"/>
              </a:rPr>
              <a:t>many questions you can answer in just one minute. </a:t>
            </a:r>
            <a:endParaRPr lang="en-GB" altLang="en-US" dirty="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a:p>
            <a:pPr lvl="0"/>
            <a:endParaRPr lang="en-GB" altLang="en-US" dirty="0"/>
          </a:p>
        </p:txBody>
      </p:sp>
      <p:sp>
        <p:nvSpPr>
          <p:cNvPr id="6" name="Text Placeholder 5"/>
          <p:cNvSpPr>
            <a:spLocks noGrp="1"/>
          </p:cNvSpPr>
          <p:nvPr>
            <p:ph type="body" sz="quarter" idx="14"/>
          </p:nvPr>
        </p:nvSpPr>
        <p:spPr>
          <a:xfrm>
            <a:off x="4288334" y="2843808"/>
            <a:ext cx="2020987" cy="1656184"/>
          </a:xfrm>
        </p:spPr>
        <p:txBody>
          <a:bodyPr>
            <a:normAutofit fontScale="92500"/>
          </a:bodyPr>
          <a:lstStyle/>
          <a:p>
            <a:r>
              <a:rPr lang="en-GB" dirty="0" smtClean="0"/>
              <a:t>Key Vocabulary</a:t>
            </a:r>
          </a:p>
          <a:p>
            <a:pPr algn="l"/>
            <a:r>
              <a:rPr lang="en-GB" b="0" u="none" dirty="0" smtClean="0"/>
              <a:t>What do I </a:t>
            </a:r>
            <a:r>
              <a:rPr lang="en-GB" u="none" dirty="0" smtClean="0"/>
              <a:t>add </a:t>
            </a:r>
            <a:r>
              <a:rPr lang="en-GB" b="0" u="none" dirty="0" smtClean="0"/>
              <a:t>to 5 to make 19?</a:t>
            </a:r>
          </a:p>
          <a:p>
            <a:pPr algn="l"/>
            <a:r>
              <a:rPr lang="en-GB" b="0" u="none" dirty="0" smtClean="0"/>
              <a:t>What is 17 </a:t>
            </a:r>
            <a:r>
              <a:rPr lang="en-GB" u="none" dirty="0" smtClean="0"/>
              <a:t>take away </a:t>
            </a:r>
            <a:r>
              <a:rPr lang="en-GB" b="0" u="none" dirty="0"/>
              <a:t>6</a:t>
            </a:r>
            <a:r>
              <a:rPr lang="en-GB" b="0" u="none" dirty="0" smtClean="0"/>
              <a:t>?</a:t>
            </a:r>
          </a:p>
          <a:p>
            <a:pPr algn="l"/>
            <a:r>
              <a:rPr lang="en-GB" b="0" u="none" dirty="0" smtClean="0"/>
              <a:t>What is 13 </a:t>
            </a:r>
            <a:r>
              <a:rPr lang="en-GB" u="none" dirty="0" smtClean="0"/>
              <a:t>less than </a:t>
            </a:r>
            <a:r>
              <a:rPr lang="en-GB" b="0" u="none" dirty="0" smtClean="0"/>
              <a:t>15?</a:t>
            </a:r>
          </a:p>
          <a:p>
            <a:pPr algn="l"/>
            <a:r>
              <a:rPr lang="en-GB" u="none" dirty="0" smtClean="0"/>
              <a:t>How many more </a:t>
            </a:r>
            <a:r>
              <a:rPr lang="en-GB" b="0" u="none" dirty="0" smtClean="0"/>
              <a:t>than </a:t>
            </a:r>
            <a:r>
              <a:rPr lang="en-GB" b="0" u="none" dirty="0"/>
              <a:t>8</a:t>
            </a:r>
            <a:r>
              <a:rPr lang="en-GB" b="0" u="none" dirty="0" smtClean="0"/>
              <a:t> is 11?</a:t>
            </a:r>
          </a:p>
          <a:p>
            <a:pPr algn="l"/>
            <a:r>
              <a:rPr lang="en-GB" b="0" u="none" dirty="0" smtClean="0"/>
              <a:t>What is the </a:t>
            </a:r>
            <a:r>
              <a:rPr lang="en-GB" u="none" dirty="0" smtClean="0"/>
              <a:t>difference</a:t>
            </a:r>
            <a:r>
              <a:rPr lang="en-GB" b="0" u="none" dirty="0" smtClean="0"/>
              <a:t> between 9 and 13?</a:t>
            </a:r>
            <a:endParaRPr lang="en-GB" u="none" dirty="0"/>
          </a:p>
        </p:txBody>
      </p:sp>
      <p:sp>
        <p:nvSpPr>
          <p:cNvPr id="13" name="Text Placeholder 12"/>
          <p:cNvSpPr>
            <a:spLocks noGrp="1"/>
          </p:cNvSpPr>
          <p:nvPr>
            <p:ph type="body" sz="quarter" idx="15"/>
          </p:nvPr>
        </p:nvSpPr>
        <p:spPr/>
        <p:txBody>
          <a:bodyPr>
            <a:normAutofit lnSpcReduction="10000"/>
          </a:bodyPr>
          <a:lstStyle/>
          <a:p>
            <a:pPr lvl="0"/>
            <a:r>
              <a:rPr lang="en-GB" dirty="0" smtClean="0">
                <a:ea typeface="Calibri" pitchFamily="34" charset="0"/>
                <a:cs typeface="Times New Roman" pitchFamily="18" charset="0"/>
              </a:rPr>
              <a:t>This list includes the most challenging facts but children will need to learn </a:t>
            </a:r>
            <a:r>
              <a:rPr lang="en-GB" b="1" dirty="0" smtClean="0">
                <a:ea typeface="Calibri" pitchFamily="34" charset="0"/>
                <a:cs typeface="Times New Roman" pitchFamily="18" charset="0"/>
              </a:rPr>
              <a:t>all </a:t>
            </a:r>
            <a:r>
              <a:rPr lang="en-GB" dirty="0" smtClean="0">
                <a:ea typeface="Calibri" pitchFamily="34" charset="0"/>
                <a:cs typeface="Times New Roman" pitchFamily="18" charset="0"/>
              </a:rPr>
              <a:t>number bonds for each number to 20 (e.g. 15 + 2 = 17). This includes related subtraction facts (e.g. 17 – 2 = 15). </a:t>
            </a:r>
            <a:endParaRPr lang="en-GB" altLang="en-US" dirty="0" smtClean="0">
              <a:ea typeface="Calibri" pitchFamily="34" charset="0"/>
              <a:cs typeface="Times New Roman" pitchFamily="18" charset="0"/>
            </a:endParaRPr>
          </a:p>
          <a:p>
            <a:pPr lvl="0"/>
            <a:endParaRPr lang="en-GB" altLang="en-US" dirty="0">
              <a:ea typeface="Calibri" pitchFamily="34" charset="0"/>
              <a:cs typeface="Times New Roman" pitchFamily="18" charset="0"/>
            </a:endParaRPr>
          </a:p>
          <a:p>
            <a:endParaRPr lang="en-GB" dirty="0"/>
          </a:p>
        </p:txBody>
      </p:sp>
      <p:graphicFrame>
        <p:nvGraphicFramePr>
          <p:cNvPr id="9" name="Content Placeholder 6"/>
          <p:cNvGraphicFramePr>
            <a:graphicFrameLocks/>
          </p:cNvGraphicFramePr>
          <p:nvPr>
            <p:extLst>
              <p:ext uri="{D42A27DB-BD31-4B8C-83A1-F6EECF244321}">
                <p14:modId xmlns:p14="http://schemas.microsoft.com/office/powerpoint/2010/main" val="1175397973"/>
              </p:ext>
            </p:extLst>
          </p:nvPr>
        </p:nvGraphicFramePr>
        <p:xfrm>
          <a:off x="692696" y="2555776"/>
          <a:ext cx="3456384" cy="2401062"/>
        </p:xfrm>
        <a:graphic>
          <a:graphicData uri="http://schemas.openxmlformats.org/drawingml/2006/table">
            <a:tbl>
              <a:tblPr firstRow="1" bandRow="1">
                <a:tableStyleId>{2D5ABB26-0587-4C30-8999-92F81FD0307C}</a:tableStyleId>
              </a:tblPr>
              <a:tblGrid>
                <a:gridCol w="1152128">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tblGrid>
              <a:tr h="2109343">
                <a:tc>
                  <a:txBody>
                    <a:bodyPr/>
                    <a:lstStyle/>
                    <a:p>
                      <a:pPr algn="ctr">
                        <a:lnSpc>
                          <a:spcPct val="115000"/>
                        </a:lnSpc>
                        <a:spcAft>
                          <a:spcPts val="0"/>
                        </a:spcAft>
                      </a:pPr>
                      <a:r>
                        <a:rPr lang="en-GB" sz="1100" b="0" dirty="0" smtClean="0">
                          <a:effectLst/>
                          <a:latin typeface="Calibri"/>
                          <a:ea typeface="Calibri"/>
                          <a:cs typeface="Times New Roman"/>
                        </a:rPr>
                        <a:t>2 + 9 = 11</a:t>
                      </a:r>
                    </a:p>
                    <a:p>
                      <a:pPr algn="ctr">
                        <a:lnSpc>
                          <a:spcPct val="115000"/>
                        </a:lnSpc>
                        <a:spcAft>
                          <a:spcPts val="0"/>
                        </a:spcAft>
                      </a:pPr>
                      <a:r>
                        <a:rPr lang="en-GB" sz="1100" b="0" dirty="0" smtClean="0">
                          <a:effectLst/>
                          <a:latin typeface="Calibri"/>
                          <a:ea typeface="Calibri"/>
                          <a:cs typeface="Times New Roman"/>
                        </a:rPr>
                        <a:t>3 + 8 = 11</a:t>
                      </a:r>
                    </a:p>
                    <a:p>
                      <a:pPr algn="ctr">
                        <a:lnSpc>
                          <a:spcPct val="115000"/>
                        </a:lnSpc>
                        <a:spcAft>
                          <a:spcPts val="0"/>
                        </a:spcAft>
                      </a:pPr>
                      <a:r>
                        <a:rPr lang="en-GB" sz="1100" b="0" dirty="0" smtClean="0">
                          <a:effectLst/>
                          <a:latin typeface="Calibri"/>
                          <a:ea typeface="Calibri"/>
                          <a:cs typeface="Times New Roman"/>
                        </a:rPr>
                        <a:t>4 + 7 = 11</a:t>
                      </a:r>
                    </a:p>
                    <a:p>
                      <a:pPr algn="ctr">
                        <a:lnSpc>
                          <a:spcPct val="115000"/>
                        </a:lnSpc>
                        <a:spcAft>
                          <a:spcPts val="0"/>
                        </a:spcAft>
                      </a:pPr>
                      <a:r>
                        <a:rPr lang="en-GB" sz="1100" b="0" dirty="0" smtClean="0">
                          <a:effectLst/>
                          <a:latin typeface="Calibri"/>
                          <a:ea typeface="Calibri"/>
                          <a:cs typeface="Times New Roman"/>
                        </a:rPr>
                        <a:t>5 + 6 = 11</a:t>
                      </a:r>
                    </a:p>
                    <a:p>
                      <a:pPr algn="ctr">
                        <a:lnSpc>
                          <a:spcPct val="115000"/>
                        </a:lnSpc>
                        <a:spcAft>
                          <a:spcPts val="0"/>
                        </a:spcAft>
                      </a:pPr>
                      <a:r>
                        <a:rPr lang="en-GB" sz="1100" b="0" dirty="0" smtClean="0">
                          <a:effectLst/>
                          <a:latin typeface="Calibri"/>
                          <a:ea typeface="Calibri"/>
                          <a:cs typeface="Times New Roman"/>
                        </a:rPr>
                        <a:t>3</a:t>
                      </a:r>
                      <a:r>
                        <a:rPr lang="en-GB" sz="1100" b="0" baseline="0" dirty="0" smtClean="0">
                          <a:effectLst/>
                          <a:latin typeface="Calibri"/>
                          <a:ea typeface="Calibri"/>
                          <a:cs typeface="Times New Roman"/>
                        </a:rPr>
                        <a:t> + 9 = 12</a:t>
                      </a:r>
                    </a:p>
                    <a:p>
                      <a:pPr algn="ctr">
                        <a:lnSpc>
                          <a:spcPct val="115000"/>
                        </a:lnSpc>
                        <a:spcAft>
                          <a:spcPts val="0"/>
                        </a:spcAft>
                      </a:pPr>
                      <a:r>
                        <a:rPr lang="en-GB" sz="1100" b="0" baseline="0" dirty="0" smtClean="0">
                          <a:effectLst/>
                          <a:latin typeface="Calibri"/>
                          <a:ea typeface="Calibri"/>
                          <a:cs typeface="Times New Roman"/>
                        </a:rPr>
                        <a:t>4 + 8 = 12</a:t>
                      </a:r>
                    </a:p>
                    <a:p>
                      <a:pPr algn="ctr">
                        <a:lnSpc>
                          <a:spcPct val="115000"/>
                        </a:lnSpc>
                        <a:spcAft>
                          <a:spcPts val="0"/>
                        </a:spcAft>
                      </a:pPr>
                      <a:r>
                        <a:rPr lang="en-GB" sz="1100" b="0" baseline="0" dirty="0" smtClean="0">
                          <a:effectLst/>
                          <a:latin typeface="Calibri"/>
                          <a:ea typeface="Calibri"/>
                          <a:cs typeface="Times New Roman"/>
                        </a:rPr>
                        <a:t>5 + 7 = 12</a:t>
                      </a:r>
                    </a:p>
                    <a:p>
                      <a:pPr algn="ctr">
                        <a:lnSpc>
                          <a:spcPct val="115000"/>
                        </a:lnSpc>
                        <a:spcAft>
                          <a:spcPts val="0"/>
                        </a:spcAft>
                      </a:pPr>
                      <a:r>
                        <a:rPr lang="en-GB" sz="1100" b="0" baseline="0" dirty="0" smtClean="0">
                          <a:effectLst/>
                          <a:latin typeface="Calibri"/>
                          <a:ea typeface="Calibri"/>
                          <a:cs typeface="Times New Roman"/>
                        </a:rPr>
                        <a:t>6 + 6 = 12</a:t>
                      </a:r>
                    </a:p>
                    <a:p>
                      <a:pPr algn="ctr">
                        <a:lnSpc>
                          <a:spcPct val="115000"/>
                        </a:lnSpc>
                        <a:spcAft>
                          <a:spcPts val="0"/>
                        </a:spcAft>
                      </a:pPr>
                      <a:r>
                        <a:rPr lang="en-GB" sz="1100" b="0" baseline="0" dirty="0" smtClean="0">
                          <a:effectLst/>
                          <a:latin typeface="Calibri"/>
                          <a:ea typeface="Calibri"/>
                          <a:cs typeface="Times New Roman"/>
                        </a:rPr>
                        <a:t>4 + 9 = 13</a:t>
                      </a:r>
                    </a:p>
                    <a:p>
                      <a:pPr algn="ctr">
                        <a:lnSpc>
                          <a:spcPct val="115000"/>
                        </a:lnSpc>
                        <a:spcAft>
                          <a:spcPts val="0"/>
                        </a:spcAft>
                      </a:pPr>
                      <a:r>
                        <a:rPr lang="en-GB" sz="1100" b="0" baseline="0" dirty="0" smtClean="0">
                          <a:effectLst/>
                          <a:latin typeface="Calibri"/>
                          <a:ea typeface="Calibri"/>
                          <a:cs typeface="Times New Roman"/>
                        </a:rPr>
                        <a:t>5 + 8 = 13</a:t>
                      </a:r>
                    </a:p>
                    <a:p>
                      <a:pPr algn="ctr">
                        <a:lnSpc>
                          <a:spcPct val="115000"/>
                        </a:lnSpc>
                        <a:spcAft>
                          <a:spcPts val="0"/>
                        </a:spcAft>
                      </a:pPr>
                      <a:r>
                        <a:rPr lang="en-GB" sz="1100" b="0" baseline="0" dirty="0" smtClean="0">
                          <a:effectLst/>
                          <a:latin typeface="Calibri"/>
                          <a:ea typeface="Calibri"/>
                          <a:cs typeface="Times New Roman"/>
                        </a:rPr>
                        <a:t>6 + 7 = 13</a:t>
                      </a:r>
                    </a:p>
                  </a:txBody>
                  <a:tcPr marL="68580" marR="68580" marT="0" marB="0"/>
                </a:tc>
                <a:tc>
                  <a:txBody>
                    <a:bodyPr/>
                    <a:lstStyle/>
                    <a:p>
                      <a:pPr algn="ctr">
                        <a:lnSpc>
                          <a:spcPct val="115000"/>
                        </a:lnSpc>
                        <a:spcAft>
                          <a:spcPts val="0"/>
                        </a:spcAft>
                      </a:pPr>
                      <a:r>
                        <a:rPr lang="en-GB" sz="1100" b="0" baseline="0" dirty="0" smtClean="0">
                          <a:effectLst/>
                          <a:latin typeface="Calibri"/>
                          <a:ea typeface="Calibri"/>
                          <a:cs typeface="Times New Roman"/>
                        </a:rPr>
                        <a:t>5 + 9 = 14</a:t>
                      </a:r>
                    </a:p>
                    <a:p>
                      <a:pPr algn="ctr">
                        <a:lnSpc>
                          <a:spcPct val="115000"/>
                        </a:lnSpc>
                        <a:spcAft>
                          <a:spcPts val="0"/>
                        </a:spcAft>
                      </a:pPr>
                      <a:r>
                        <a:rPr lang="en-GB" sz="1100" b="0" baseline="0" dirty="0" smtClean="0">
                          <a:effectLst/>
                          <a:latin typeface="Calibri"/>
                          <a:ea typeface="Calibri"/>
                          <a:cs typeface="Times New Roman"/>
                        </a:rPr>
                        <a:t>6 + 8 = 14</a:t>
                      </a:r>
                    </a:p>
                    <a:p>
                      <a:pPr algn="ctr">
                        <a:lnSpc>
                          <a:spcPct val="115000"/>
                        </a:lnSpc>
                        <a:spcAft>
                          <a:spcPts val="0"/>
                        </a:spcAft>
                      </a:pPr>
                      <a:r>
                        <a:rPr lang="en-GB" sz="1100" b="0" baseline="0" dirty="0" smtClean="0">
                          <a:effectLst/>
                          <a:latin typeface="Calibri"/>
                          <a:ea typeface="Calibri"/>
                          <a:cs typeface="Times New Roman"/>
                        </a:rPr>
                        <a:t>7 + 7 = 14</a:t>
                      </a:r>
                    </a:p>
                    <a:p>
                      <a:pPr algn="ctr">
                        <a:lnSpc>
                          <a:spcPct val="115000"/>
                        </a:lnSpc>
                        <a:spcAft>
                          <a:spcPts val="0"/>
                        </a:spcAft>
                      </a:pPr>
                      <a:r>
                        <a:rPr lang="en-GB" sz="1100" b="0" baseline="0" dirty="0" smtClean="0">
                          <a:effectLst/>
                          <a:latin typeface="Calibri"/>
                          <a:ea typeface="Calibri"/>
                          <a:cs typeface="Times New Roman"/>
                        </a:rPr>
                        <a:t>6 + 9 = 15</a:t>
                      </a:r>
                    </a:p>
                    <a:p>
                      <a:pPr algn="ctr">
                        <a:lnSpc>
                          <a:spcPct val="115000"/>
                        </a:lnSpc>
                        <a:spcAft>
                          <a:spcPts val="0"/>
                        </a:spcAft>
                      </a:pPr>
                      <a:r>
                        <a:rPr lang="en-GB" sz="1100" b="0" baseline="0" dirty="0" smtClean="0">
                          <a:effectLst/>
                          <a:latin typeface="Calibri"/>
                          <a:ea typeface="Calibri"/>
                          <a:cs typeface="Times New Roman"/>
                        </a:rPr>
                        <a:t>7 + 8 = 15</a:t>
                      </a:r>
                    </a:p>
                    <a:p>
                      <a:pPr algn="ctr">
                        <a:lnSpc>
                          <a:spcPct val="115000"/>
                        </a:lnSpc>
                        <a:spcAft>
                          <a:spcPts val="0"/>
                        </a:spcAft>
                      </a:pPr>
                      <a:r>
                        <a:rPr lang="en-GB" sz="1100" b="0" baseline="0" dirty="0" smtClean="0">
                          <a:effectLst/>
                          <a:latin typeface="Calibri"/>
                          <a:ea typeface="Calibri"/>
                          <a:cs typeface="Times New Roman"/>
                        </a:rPr>
                        <a:t>7 + 9 = 16</a:t>
                      </a:r>
                    </a:p>
                    <a:p>
                      <a:pPr algn="ctr">
                        <a:lnSpc>
                          <a:spcPct val="115000"/>
                        </a:lnSpc>
                        <a:spcAft>
                          <a:spcPts val="0"/>
                        </a:spcAft>
                      </a:pPr>
                      <a:r>
                        <a:rPr lang="en-GB" sz="1100" b="0" baseline="0" dirty="0" smtClean="0">
                          <a:effectLst/>
                          <a:latin typeface="Calibri"/>
                          <a:ea typeface="Calibri"/>
                          <a:cs typeface="Times New Roman"/>
                        </a:rPr>
                        <a:t>8 + 8 = 16</a:t>
                      </a:r>
                    </a:p>
                    <a:p>
                      <a:pPr algn="ctr">
                        <a:lnSpc>
                          <a:spcPct val="115000"/>
                        </a:lnSpc>
                        <a:spcAft>
                          <a:spcPts val="0"/>
                        </a:spcAft>
                      </a:pPr>
                      <a:r>
                        <a:rPr lang="en-GB" sz="1100" b="0" baseline="0" dirty="0" smtClean="0">
                          <a:effectLst/>
                          <a:latin typeface="Calibri"/>
                          <a:ea typeface="Calibri"/>
                          <a:cs typeface="Times New Roman"/>
                        </a:rPr>
                        <a:t>8 + 9 = 17</a:t>
                      </a:r>
                    </a:p>
                    <a:p>
                      <a:pPr algn="ctr">
                        <a:lnSpc>
                          <a:spcPct val="115000"/>
                        </a:lnSpc>
                        <a:spcAft>
                          <a:spcPts val="0"/>
                        </a:spcAft>
                      </a:pPr>
                      <a:r>
                        <a:rPr lang="en-GB" sz="1100" dirty="0" smtClean="0">
                          <a:effectLst/>
                          <a:latin typeface="Calibri"/>
                          <a:ea typeface="Calibri"/>
                          <a:cs typeface="Times New Roman"/>
                        </a:rPr>
                        <a:t>9 + 9 = 18</a:t>
                      </a:r>
                    </a:p>
                    <a:p>
                      <a:pPr algn="ctr">
                        <a:lnSpc>
                          <a:spcPct val="115000"/>
                        </a:lnSpc>
                        <a:spcAft>
                          <a:spcPts val="0"/>
                        </a:spcAft>
                      </a:pP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800" u="sng" dirty="0" smtClean="0">
                          <a:effectLst/>
                          <a:latin typeface="Calibri"/>
                          <a:ea typeface="Calibri"/>
                          <a:cs typeface="Times New Roman"/>
                        </a:rPr>
                        <a:t>Example</a:t>
                      </a:r>
                      <a:r>
                        <a:rPr lang="en-GB" sz="800" u="sng" baseline="0" dirty="0" smtClean="0">
                          <a:effectLst/>
                          <a:latin typeface="Calibri"/>
                          <a:ea typeface="Calibri"/>
                          <a:cs typeface="Times New Roman"/>
                        </a:rPr>
                        <a:t> of a fact family</a:t>
                      </a:r>
                    </a:p>
                    <a:p>
                      <a:pPr algn="ctr">
                        <a:lnSpc>
                          <a:spcPct val="115000"/>
                        </a:lnSpc>
                        <a:spcAft>
                          <a:spcPts val="0"/>
                        </a:spcAft>
                      </a:pPr>
                      <a:r>
                        <a:rPr lang="en-GB" sz="1100" baseline="0" dirty="0" smtClean="0">
                          <a:effectLst/>
                          <a:latin typeface="Calibri"/>
                          <a:ea typeface="Calibri"/>
                          <a:cs typeface="Times New Roman"/>
                        </a:rPr>
                        <a:t>6 + 9 = 15</a:t>
                      </a:r>
                      <a:endParaRPr lang="en-GB" sz="1100" baseline="0" dirty="0">
                        <a:effectLst/>
                        <a:latin typeface="Calibri"/>
                        <a:ea typeface="Calibri"/>
                        <a:cs typeface="Times New Roman"/>
                      </a:endParaRPr>
                    </a:p>
                    <a:p>
                      <a:pPr algn="ctr">
                        <a:lnSpc>
                          <a:spcPct val="115000"/>
                        </a:lnSpc>
                        <a:spcAft>
                          <a:spcPts val="0"/>
                        </a:spcAft>
                      </a:pPr>
                      <a:r>
                        <a:rPr lang="en-GB" sz="1100" baseline="0" dirty="0" smtClean="0">
                          <a:effectLst/>
                          <a:latin typeface="Calibri"/>
                          <a:ea typeface="Calibri"/>
                          <a:cs typeface="Times New Roman"/>
                        </a:rPr>
                        <a:t>9 + 6 = 15</a:t>
                      </a:r>
                    </a:p>
                    <a:p>
                      <a:pPr algn="ctr">
                        <a:lnSpc>
                          <a:spcPct val="115000"/>
                        </a:lnSpc>
                        <a:spcAft>
                          <a:spcPts val="0"/>
                        </a:spcAft>
                      </a:pPr>
                      <a:r>
                        <a:rPr lang="en-GB" sz="1100" baseline="0" dirty="0" smtClean="0">
                          <a:effectLst/>
                          <a:latin typeface="Calibri"/>
                          <a:ea typeface="Calibri"/>
                          <a:cs typeface="Times New Roman"/>
                        </a:rPr>
                        <a:t>15 – 9 = 6</a:t>
                      </a:r>
                    </a:p>
                    <a:p>
                      <a:pPr algn="ctr">
                        <a:lnSpc>
                          <a:spcPct val="115000"/>
                        </a:lnSpc>
                        <a:spcAft>
                          <a:spcPts val="0"/>
                        </a:spcAft>
                      </a:pPr>
                      <a:r>
                        <a:rPr lang="en-GB" sz="1100" baseline="0" dirty="0" smtClean="0">
                          <a:effectLst/>
                          <a:latin typeface="Calibri"/>
                          <a:ea typeface="Calibri"/>
                          <a:cs typeface="Times New Roman"/>
                        </a:rPr>
                        <a:t>15 – 9 = 6</a:t>
                      </a:r>
                    </a:p>
                    <a:p>
                      <a:pPr algn="ctr">
                        <a:lnSpc>
                          <a:spcPct val="115000"/>
                        </a:lnSpc>
                        <a:spcAft>
                          <a:spcPts val="0"/>
                        </a:spcAft>
                      </a:pPr>
                      <a:endParaRPr lang="en-GB" sz="1100" baseline="0" dirty="0" smtClean="0">
                        <a:effectLst/>
                        <a:latin typeface="Calibri"/>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r>
                        <a:rPr kumimoji="0" lang="en-GB" sz="800" u="sng" kern="1200" baseline="0" dirty="0" smtClean="0">
                          <a:solidFill>
                            <a:schemeClr val="tx1"/>
                          </a:solidFill>
                          <a:effectLst/>
                          <a:latin typeface="Calibri"/>
                          <a:ea typeface="Calibri"/>
                          <a:cs typeface="Times New Roman"/>
                        </a:rPr>
                        <a:t>Examples of other facts</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u="none" baseline="0" dirty="0" smtClean="0">
                          <a:effectLst/>
                          <a:latin typeface="Calibri"/>
                          <a:ea typeface="Calibri"/>
                          <a:cs typeface="Times New Roman"/>
                        </a:rPr>
                        <a:t>4 + 5 = 9</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u="none" baseline="0" dirty="0" smtClean="0">
                          <a:effectLst/>
                          <a:latin typeface="Calibri"/>
                          <a:ea typeface="Calibri"/>
                          <a:cs typeface="Times New Roman"/>
                        </a:rPr>
                        <a:t>13 + 5 = 18</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u="none" baseline="0" dirty="0" smtClean="0">
                          <a:effectLst/>
                          <a:latin typeface="Calibri"/>
                          <a:ea typeface="Calibri"/>
                          <a:cs typeface="Times New Roman"/>
                        </a:rPr>
                        <a:t>19 – 7 = 12</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u="none" baseline="0" dirty="0" smtClean="0">
                          <a:effectLst/>
                          <a:latin typeface="Calibri"/>
                          <a:ea typeface="Calibri"/>
                          <a:cs typeface="Times New Roman"/>
                        </a:rPr>
                        <a:t>10 – 6 = 4</a:t>
                      </a: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u="sng" baseline="0" dirty="0" smtClean="0">
                        <a:effectLst/>
                        <a:latin typeface="Calibri"/>
                        <a:ea typeface="Calibri"/>
                        <a:cs typeface="Times New Roman"/>
                      </a:endParaRPr>
                    </a:p>
                    <a:p>
                      <a:pPr algn="ctr">
                        <a:lnSpc>
                          <a:spcPct val="115000"/>
                        </a:lnSpc>
                        <a:spcAft>
                          <a:spcPts val="0"/>
                        </a:spcAft>
                      </a:pPr>
                      <a:endParaRPr lang="en-GB" sz="1100" baseline="0" dirty="0" smtClean="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bl>
          </a:graphicData>
        </a:graphic>
      </p:graphicFrame>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22332086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3 – Autumn 2</a:t>
            </a:r>
            <a:endParaRPr lang="en-GB" dirty="0"/>
          </a:p>
        </p:txBody>
      </p:sp>
      <p:sp>
        <p:nvSpPr>
          <p:cNvPr id="3" name="Text Placeholder 2"/>
          <p:cNvSpPr>
            <a:spLocks noGrp="1"/>
          </p:cNvSpPr>
          <p:nvPr>
            <p:ph type="body" sz="quarter" idx="11"/>
          </p:nvPr>
        </p:nvSpPr>
        <p:spPr/>
        <p:txBody>
          <a:bodyPr/>
          <a:lstStyle/>
          <a:p>
            <a:r>
              <a:rPr lang="en-GB" dirty="0" smtClean="0"/>
              <a:t>I know the multiplication and division facts for the 3 times table.</a:t>
            </a:r>
            <a:endParaRPr lang="en-GB" dirty="0"/>
          </a:p>
        </p:txBody>
      </p:sp>
      <p:sp>
        <p:nvSpPr>
          <p:cNvPr id="4" name="Text Placeholder 3"/>
          <p:cNvSpPr>
            <a:spLocks noGrp="1"/>
          </p:cNvSpPr>
          <p:nvPr>
            <p:ph type="body" sz="quarter" idx="12"/>
          </p:nvPr>
        </p:nvSpPr>
        <p:spPr/>
        <p:txBody>
          <a:bodyPr>
            <a:normAutofit fontScale="92500"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a:t>
            </a:r>
            <a:r>
              <a:rPr lang="en-GB" altLang="en-US" dirty="0" smtClean="0">
                <a:ea typeface="Calibri" pitchFamily="34" charset="0"/>
                <a:cs typeface="Times New Roman" pitchFamily="18" charset="0"/>
              </a:rPr>
              <a:t>fact family </a:t>
            </a:r>
            <a:r>
              <a:rPr lang="en-GB" altLang="en-US" dirty="0">
                <a:ea typeface="Calibri" pitchFamily="34" charset="0"/>
                <a:cs typeface="Times New Roman" pitchFamily="18" charset="0"/>
              </a:rPr>
              <a:t>of the day.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Songs and Chants</a:t>
            </a:r>
            <a:r>
              <a:rPr lang="en-GB" altLang="en-US" dirty="0">
                <a:ea typeface="Calibri" pitchFamily="34" charset="0"/>
                <a:cs typeface="Times New Roman" pitchFamily="18" charset="0"/>
              </a:rPr>
              <a:t> – You can buy Times Tables CDs or find multiplication songs and chants online. If your child creates their own song, this can make the times tables even more memorable.</a:t>
            </a:r>
          </a:p>
          <a:p>
            <a:pPr lvl="0" eaLnBrk="0" fontAlgn="base" hangingPunct="0">
              <a:spcBef>
                <a:spcPct val="0"/>
              </a:spcBef>
              <a:spcAft>
                <a:spcPct val="0"/>
              </a:spcAft>
              <a:buClrTx/>
              <a:buSzTx/>
            </a:pPr>
            <a:endParaRPr lang="en-GB" altLang="en-US" dirty="0">
              <a:cs typeface="Arial" pitchFamily="34" charset="0"/>
            </a:endParaRPr>
          </a:p>
          <a:p>
            <a:pPr eaLnBrk="0" fontAlgn="base" hangingPunct="0">
              <a:spcBef>
                <a:spcPct val="0"/>
              </a:spcBef>
              <a:spcAft>
                <a:spcPct val="0"/>
              </a:spcAft>
              <a:buClrTx/>
              <a:buSzTx/>
            </a:pPr>
            <a:r>
              <a:rPr lang="en-GB" altLang="en-US" u="sng" dirty="0" smtClean="0">
                <a:ea typeface="Calibri" pitchFamily="34" charset="0"/>
                <a:cs typeface="Times New Roman" pitchFamily="18" charset="0"/>
              </a:rPr>
              <a:t>Buy one get three free </a:t>
            </a:r>
            <a:r>
              <a:rPr lang="en-GB" altLang="en-US" dirty="0" smtClean="0">
                <a:ea typeface="Calibri" pitchFamily="34" charset="0"/>
                <a:cs typeface="Times New Roman" pitchFamily="18" charset="0"/>
              </a:rPr>
              <a:t>– If your child knows one fact (e.g. </a:t>
            </a:r>
            <a:r>
              <a:rPr lang="en-GB" dirty="0"/>
              <a:t>3 × 5 = </a:t>
            </a:r>
            <a:r>
              <a:rPr lang="en-GB" dirty="0" smtClean="0"/>
              <a:t>15), can they tell you the other three facts in the same fact family?</a:t>
            </a:r>
            <a:endParaRPr lang="en-GB" dirty="0"/>
          </a:p>
          <a:p>
            <a:pPr eaLnBrk="0" fontAlgn="base" hangingPunct="0">
              <a:spcBef>
                <a:spcPct val="0"/>
              </a:spcBef>
              <a:spcAft>
                <a:spcPct val="0"/>
              </a:spcAft>
              <a:buClrTx/>
              <a:buSzTx/>
            </a:pPr>
            <a:endParaRPr lang="en-GB" altLang="en-US" dirty="0" smtClean="0"/>
          </a:p>
          <a:p>
            <a:pPr eaLnBrk="0" fontAlgn="base" hangingPunct="0">
              <a:spcBef>
                <a:spcPct val="0"/>
              </a:spcBef>
              <a:spcAft>
                <a:spcPct val="0"/>
              </a:spcAft>
              <a:buClrTx/>
              <a:buSzTx/>
            </a:pPr>
            <a:r>
              <a:rPr lang="en-GB" altLang="en-US" u="sng" dirty="0" smtClean="0"/>
              <a:t>Warning!</a:t>
            </a:r>
            <a:r>
              <a:rPr lang="en-GB" altLang="en-US" dirty="0" smtClean="0"/>
              <a:t> – When creating fact families, children sometimes get confused by the order of the numbers in the division number sentence. It is tempting to say that the biggest number goes first, but it is more helpful to say that the answer to the multiplication goes first, as this will help your child more in later years when they study fractions, decimals and algebra.</a:t>
            </a:r>
          </a:p>
          <a:p>
            <a:pPr eaLnBrk="0" fontAlgn="base" hangingPunct="0">
              <a:spcBef>
                <a:spcPct val="0"/>
              </a:spcBef>
              <a:spcAft>
                <a:spcPct val="0"/>
              </a:spcAft>
              <a:buClrTx/>
              <a:buSzTx/>
            </a:pPr>
            <a:r>
              <a:rPr lang="en-GB" altLang="en-US" dirty="0" smtClean="0"/>
              <a:t>E.g. </a:t>
            </a:r>
            <a:r>
              <a:rPr lang="en-GB" dirty="0"/>
              <a:t>3 × 12 = </a:t>
            </a:r>
            <a:r>
              <a:rPr lang="en-GB" dirty="0" smtClean="0"/>
              <a:t>36. The answer to the multiplication is 36, so </a:t>
            </a:r>
            <a:r>
              <a:rPr lang="en-GB" dirty="0"/>
              <a:t>36 ÷ 3 = </a:t>
            </a:r>
            <a:r>
              <a:rPr lang="en-GB" dirty="0" smtClean="0"/>
              <a:t>12 and </a:t>
            </a:r>
            <a:r>
              <a:rPr lang="en-GB" dirty="0"/>
              <a:t>36 ÷ 12 = </a:t>
            </a:r>
            <a:r>
              <a:rPr lang="en-GB" dirty="0" smtClean="0"/>
              <a:t>3</a:t>
            </a:r>
            <a:endParaRPr lang="en-GB"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1277177603"/>
              </p:ext>
            </p:extLst>
          </p:nvPr>
        </p:nvGraphicFramePr>
        <p:xfrm>
          <a:off x="719138" y="2555875"/>
          <a:ext cx="3390900" cy="2506219"/>
        </p:xfrm>
        <a:graphic>
          <a:graphicData uri="http://schemas.openxmlformats.org/drawingml/2006/table">
            <a:tbl>
              <a:tblPr firstRow="1" bandRow="1">
                <a:tableStyleId>{2D5ABB26-0587-4C30-8999-92F81FD0307C}</a:tableStyleId>
              </a:tblPr>
              <a:tblGrid>
                <a:gridCol w="847725">
                  <a:extLst>
                    <a:ext uri="{9D8B030D-6E8A-4147-A177-3AD203B41FA5}">
                      <a16:colId xmlns:a16="http://schemas.microsoft.com/office/drawing/2014/main" val="20000"/>
                    </a:ext>
                  </a:extLst>
                </a:gridCol>
                <a:gridCol w="847725">
                  <a:extLst>
                    <a:ext uri="{9D8B030D-6E8A-4147-A177-3AD203B41FA5}">
                      <a16:colId xmlns:a16="http://schemas.microsoft.com/office/drawing/2014/main" val="20001"/>
                    </a:ext>
                  </a:extLst>
                </a:gridCol>
                <a:gridCol w="847725">
                  <a:extLst>
                    <a:ext uri="{9D8B030D-6E8A-4147-A177-3AD203B41FA5}">
                      <a16:colId xmlns:a16="http://schemas.microsoft.com/office/drawing/2014/main" val="20002"/>
                    </a:ext>
                  </a:extLst>
                </a:gridCol>
                <a:gridCol w="847725">
                  <a:extLst>
                    <a:ext uri="{9D8B030D-6E8A-4147-A177-3AD203B41FA5}">
                      <a16:colId xmlns:a16="http://schemas.microsoft.com/office/drawing/2014/main" val="20003"/>
                    </a:ext>
                  </a:extLst>
                </a:gridCol>
              </a:tblGrid>
              <a:tr h="2506219">
                <a:tc>
                  <a:txBody>
                    <a:bodyPr/>
                    <a:lstStyle/>
                    <a:p>
                      <a:pPr algn="ctr">
                        <a:lnSpc>
                          <a:spcPct val="115000"/>
                        </a:lnSpc>
                        <a:spcAft>
                          <a:spcPts val="0"/>
                        </a:spcAft>
                      </a:pPr>
                      <a:r>
                        <a:rPr lang="en-GB" sz="1100" dirty="0" smtClean="0">
                          <a:effectLst/>
                        </a:rPr>
                        <a:t>3 </a:t>
                      </a:r>
                      <a:r>
                        <a:rPr lang="en-GB" sz="1100" dirty="0">
                          <a:effectLst/>
                        </a:rPr>
                        <a:t>× 1 = </a:t>
                      </a:r>
                      <a:r>
                        <a:rPr lang="en-GB" sz="1100" dirty="0" smtClean="0">
                          <a:effectLst/>
                        </a:rPr>
                        <a:t>3</a:t>
                      </a:r>
                      <a:endParaRPr lang="en-GB" sz="1100" dirty="0">
                        <a:effectLst/>
                      </a:endParaRPr>
                    </a:p>
                    <a:p>
                      <a:pPr algn="ctr">
                        <a:lnSpc>
                          <a:spcPct val="115000"/>
                        </a:lnSpc>
                        <a:spcAft>
                          <a:spcPts val="0"/>
                        </a:spcAft>
                      </a:pPr>
                      <a:r>
                        <a:rPr lang="en-GB" sz="1100" dirty="0" smtClean="0">
                          <a:effectLst/>
                        </a:rPr>
                        <a:t>3 </a:t>
                      </a:r>
                      <a:r>
                        <a:rPr lang="en-GB" sz="1100" dirty="0">
                          <a:effectLst/>
                        </a:rPr>
                        <a:t>× </a:t>
                      </a:r>
                      <a:r>
                        <a:rPr lang="en-GB" sz="1100" dirty="0" smtClean="0">
                          <a:effectLst/>
                        </a:rPr>
                        <a:t>2 </a:t>
                      </a:r>
                      <a:r>
                        <a:rPr lang="en-GB" sz="1100" dirty="0">
                          <a:effectLst/>
                        </a:rPr>
                        <a:t>= </a:t>
                      </a:r>
                      <a:r>
                        <a:rPr lang="en-GB" sz="1100" dirty="0" smtClean="0">
                          <a:effectLst/>
                        </a:rPr>
                        <a:t>6</a:t>
                      </a:r>
                      <a:endParaRPr lang="en-GB" sz="1100" dirty="0">
                        <a:effectLst/>
                      </a:endParaRPr>
                    </a:p>
                    <a:p>
                      <a:pPr algn="ctr">
                        <a:lnSpc>
                          <a:spcPct val="115000"/>
                        </a:lnSpc>
                        <a:spcAft>
                          <a:spcPts val="0"/>
                        </a:spcAft>
                      </a:pPr>
                      <a:r>
                        <a:rPr lang="en-GB" sz="1100" dirty="0" smtClean="0">
                          <a:effectLst/>
                        </a:rPr>
                        <a:t>3 </a:t>
                      </a:r>
                      <a:r>
                        <a:rPr lang="en-GB" sz="1100" dirty="0">
                          <a:effectLst/>
                        </a:rPr>
                        <a:t>× 3 = </a:t>
                      </a:r>
                      <a:r>
                        <a:rPr lang="en-GB" sz="1100" dirty="0" smtClean="0">
                          <a:effectLst/>
                        </a:rPr>
                        <a:t>9</a:t>
                      </a:r>
                      <a:endParaRPr lang="en-GB" sz="1100" dirty="0">
                        <a:effectLst/>
                      </a:endParaRPr>
                    </a:p>
                    <a:p>
                      <a:pPr algn="ctr">
                        <a:lnSpc>
                          <a:spcPct val="115000"/>
                        </a:lnSpc>
                        <a:spcAft>
                          <a:spcPts val="0"/>
                        </a:spcAft>
                      </a:pPr>
                      <a:r>
                        <a:rPr lang="en-GB" sz="1100" dirty="0" smtClean="0">
                          <a:effectLst/>
                        </a:rPr>
                        <a:t>3 </a:t>
                      </a:r>
                      <a:r>
                        <a:rPr lang="en-GB" sz="1100" dirty="0">
                          <a:effectLst/>
                        </a:rPr>
                        <a:t>× 4 = </a:t>
                      </a:r>
                      <a:r>
                        <a:rPr lang="en-GB" sz="1100" dirty="0" smtClean="0">
                          <a:effectLst/>
                        </a:rPr>
                        <a:t>12</a:t>
                      </a:r>
                      <a:endParaRPr lang="en-GB" sz="1100" dirty="0">
                        <a:effectLst/>
                      </a:endParaRPr>
                    </a:p>
                    <a:p>
                      <a:pPr algn="ctr">
                        <a:lnSpc>
                          <a:spcPct val="115000"/>
                        </a:lnSpc>
                        <a:spcAft>
                          <a:spcPts val="0"/>
                        </a:spcAft>
                      </a:pPr>
                      <a:r>
                        <a:rPr lang="en-GB" sz="1100" dirty="0" smtClean="0">
                          <a:effectLst/>
                        </a:rPr>
                        <a:t>3 </a:t>
                      </a:r>
                      <a:r>
                        <a:rPr lang="en-GB" sz="1100" dirty="0">
                          <a:effectLst/>
                        </a:rPr>
                        <a:t>× 5 = </a:t>
                      </a:r>
                      <a:r>
                        <a:rPr lang="en-GB" sz="1100" dirty="0" smtClean="0">
                          <a:effectLst/>
                        </a:rPr>
                        <a:t>15</a:t>
                      </a:r>
                      <a:endParaRPr lang="en-GB" sz="1100" dirty="0">
                        <a:effectLst/>
                      </a:endParaRPr>
                    </a:p>
                    <a:p>
                      <a:pPr algn="ctr">
                        <a:lnSpc>
                          <a:spcPct val="115000"/>
                        </a:lnSpc>
                        <a:spcAft>
                          <a:spcPts val="0"/>
                        </a:spcAft>
                      </a:pPr>
                      <a:r>
                        <a:rPr lang="en-GB" sz="1100" dirty="0" smtClean="0">
                          <a:effectLst/>
                        </a:rPr>
                        <a:t>3</a:t>
                      </a:r>
                      <a:r>
                        <a:rPr lang="en-GB" sz="1100" baseline="0" dirty="0" smtClean="0">
                          <a:effectLst/>
                        </a:rPr>
                        <a:t> </a:t>
                      </a:r>
                      <a:r>
                        <a:rPr lang="en-GB" sz="1100" dirty="0" smtClean="0">
                          <a:effectLst/>
                        </a:rPr>
                        <a:t>× </a:t>
                      </a:r>
                      <a:r>
                        <a:rPr lang="en-GB" sz="1100" dirty="0">
                          <a:effectLst/>
                        </a:rPr>
                        <a:t>6 = </a:t>
                      </a:r>
                      <a:r>
                        <a:rPr lang="en-GB" sz="1100" dirty="0" smtClean="0">
                          <a:effectLst/>
                        </a:rPr>
                        <a:t>18</a:t>
                      </a:r>
                      <a:endParaRPr lang="en-GB" sz="1100" dirty="0">
                        <a:effectLst/>
                      </a:endParaRPr>
                    </a:p>
                    <a:p>
                      <a:pPr algn="ctr">
                        <a:lnSpc>
                          <a:spcPct val="115000"/>
                        </a:lnSpc>
                        <a:spcAft>
                          <a:spcPts val="0"/>
                        </a:spcAft>
                      </a:pPr>
                      <a:r>
                        <a:rPr lang="en-GB" sz="1100" dirty="0" smtClean="0">
                          <a:effectLst/>
                        </a:rPr>
                        <a:t>3 </a:t>
                      </a:r>
                      <a:r>
                        <a:rPr lang="en-GB" sz="1100" dirty="0">
                          <a:effectLst/>
                        </a:rPr>
                        <a:t>× 7 = </a:t>
                      </a:r>
                      <a:r>
                        <a:rPr lang="en-GB" sz="1100" dirty="0" smtClean="0">
                          <a:effectLst/>
                        </a:rPr>
                        <a:t>21</a:t>
                      </a:r>
                      <a:endParaRPr lang="en-GB" sz="1100" dirty="0">
                        <a:effectLst/>
                      </a:endParaRPr>
                    </a:p>
                    <a:p>
                      <a:pPr algn="ctr">
                        <a:lnSpc>
                          <a:spcPct val="115000"/>
                        </a:lnSpc>
                        <a:spcAft>
                          <a:spcPts val="0"/>
                        </a:spcAft>
                      </a:pPr>
                      <a:r>
                        <a:rPr lang="en-GB" sz="1100" dirty="0" smtClean="0">
                          <a:effectLst/>
                        </a:rPr>
                        <a:t>3 </a:t>
                      </a:r>
                      <a:r>
                        <a:rPr lang="en-GB" sz="1100" dirty="0">
                          <a:effectLst/>
                        </a:rPr>
                        <a:t>× 8 = </a:t>
                      </a:r>
                      <a:r>
                        <a:rPr lang="en-GB" sz="1100" dirty="0" smtClean="0">
                          <a:effectLst/>
                        </a:rPr>
                        <a:t>24</a:t>
                      </a:r>
                      <a:endParaRPr lang="en-GB" sz="1100" dirty="0">
                        <a:effectLst/>
                      </a:endParaRPr>
                    </a:p>
                    <a:p>
                      <a:pPr algn="ctr">
                        <a:lnSpc>
                          <a:spcPct val="115000"/>
                        </a:lnSpc>
                        <a:spcAft>
                          <a:spcPts val="0"/>
                        </a:spcAft>
                      </a:pPr>
                      <a:r>
                        <a:rPr lang="en-GB" sz="1100" dirty="0" smtClean="0">
                          <a:effectLst/>
                        </a:rPr>
                        <a:t>3 </a:t>
                      </a:r>
                      <a:r>
                        <a:rPr lang="en-GB" sz="1100" dirty="0">
                          <a:effectLst/>
                        </a:rPr>
                        <a:t>× 9 = </a:t>
                      </a:r>
                      <a:r>
                        <a:rPr lang="en-GB" sz="1100" dirty="0" smtClean="0">
                          <a:effectLst/>
                        </a:rPr>
                        <a:t>27</a:t>
                      </a:r>
                      <a:endParaRPr lang="en-GB" sz="1100" dirty="0">
                        <a:effectLst/>
                      </a:endParaRPr>
                    </a:p>
                    <a:p>
                      <a:pPr algn="ctr">
                        <a:lnSpc>
                          <a:spcPct val="115000"/>
                        </a:lnSpc>
                        <a:spcAft>
                          <a:spcPts val="0"/>
                        </a:spcAft>
                      </a:pPr>
                      <a:r>
                        <a:rPr lang="en-GB" sz="1100" dirty="0" smtClean="0">
                          <a:effectLst/>
                        </a:rPr>
                        <a:t>3 </a:t>
                      </a:r>
                      <a:r>
                        <a:rPr lang="en-GB" sz="1100" dirty="0">
                          <a:effectLst/>
                        </a:rPr>
                        <a:t>× 10 = </a:t>
                      </a:r>
                      <a:r>
                        <a:rPr lang="en-GB" sz="1100" dirty="0" smtClean="0">
                          <a:effectLst/>
                        </a:rPr>
                        <a:t>30</a:t>
                      </a:r>
                      <a:endParaRPr lang="en-GB" sz="1100" dirty="0">
                        <a:effectLst/>
                      </a:endParaRPr>
                    </a:p>
                    <a:p>
                      <a:pPr algn="ctr">
                        <a:lnSpc>
                          <a:spcPct val="115000"/>
                        </a:lnSpc>
                        <a:spcAft>
                          <a:spcPts val="0"/>
                        </a:spcAft>
                      </a:pPr>
                      <a:r>
                        <a:rPr lang="en-GB" sz="1100" dirty="0" smtClean="0">
                          <a:effectLst/>
                        </a:rPr>
                        <a:t>3 </a:t>
                      </a:r>
                      <a:r>
                        <a:rPr lang="en-GB" sz="1100" dirty="0">
                          <a:effectLst/>
                        </a:rPr>
                        <a:t>× 11 = </a:t>
                      </a:r>
                      <a:r>
                        <a:rPr lang="en-GB" sz="1100" dirty="0" smtClean="0">
                          <a:effectLst/>
                        </a:rPr>
                        <a:t>33</a:t>
                      </a:r>
                      <a:endParaRPr lang="en-GB" sz="1100" dirty="0">
                        <a:effectLst/>
                      </a:endParaRPr>
                    </a:p>
                    <a:p>
                      <a:pPr algn="ctr">
                        <a:lnSpc>
                          <a:spcPct val="115000"/>
                        </a:lnSpc>
                        <a:spcAft>
                          <a:spcPts val="0"/>
                        </a:spcAft>
                      </a:pPr>
                      <a:r>
                        <a:rPr lang="en-GB" sz="1100" dirty="0" smtClean="0">
                          <a:effectLst/>
                        </a:rPr>
                        <a:t>3 × 12 = 36</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smtClean="0">
                          <a:effectLst/>
                        </a:rPr>
                        <a:t>1 × 3 = 3</a:t>
                      </a:r>
                    </a:p>
                    <a:p>
                      <a:pPr algn="ctr">
                        <a:lnSpc>
                          <a:spcPct val="115000"/>
                        </a:lnSpc>
                        <a:spcAft>
                          <a:spcPts val="0"/>
                        </a:spcAft>
                      </a:pPr>
                      <a:r>
                        <a:rPr lang="en-GB" sz="1100" dirty="0" smtClean="0">
                          <a:effectLst/>
                        </a:rPr>
                        <a:t>2 × 3 = 6</a:t>
                      </a:r>
                    </a:p>
                    <a:p>
                      <a:pPr algn="ctr">
                        <a:lnSpc>
                          <a:spcPct val="115000"/>
                        </a:lnSpc>
                        <a:spcAft>
                          <a:spcPts val="0"/>
                        </a:spcAft>
                      </a:pPr>
                      <a:r>
                        <a:rPr lang="en-GB" sz="1100" dirty="0" smtClean="0">
                          <a:effectLst/>
                        </a:rPr>
                        <a:t>3 × 3 = 9</a:t>
                      </a:r>
                    </a:p>
                    <a:p>
                      <a:pPr algn="ctr">
                        <a:lnSpc>
                          <a:spcPct val="115000"/>
                        </a:lnSpc>
                        <a:spcAft>
                          <a:spcPts val="0"/>
                        </a:spcAft>
                      </a:pPr>
                      <a:r>
                        <a:rPr lang="en-GB" sz="1100" dirty="0" smtClean="0">
                          <a:effectLst/>
                        </a:rPr>
                        <a:t>4 × 3</a:t>
                      </a:r>
                      <a:r>
                        <a:rPr lang="en-GB" sz="1100" baseline="0" dirty="0" smtClean="0">
                          <a:effectLst/>
                        </a:rPr>
                        <a:t> </a:t>
                      </a:r>
                      <a:r>
                        <a:rPr lang="en-GB" sz="1100" dirty="0" smtClean="0">
                          <a:effectLst/>
                        </a:rPr>
                        <a:t>= 12</a:t>
                      </a:r>
                    </a:p>
                    <a:p>
                      <a:pPr algn="ctr">
                        <a:lnSpc>
                          <a:spcPct val="115000"/>
                        </a:lnSpc>
                        <a:spcAft>
                          <a:spcPts val="0"/>
                        </a:spcAft>
                      </a:pPr>
                      <a:r>
                        <a:rPr lang="en-GB" sz="1100" dirty="0" smtClean="0">
                          <a:effectLst/>
                        </a:rPr>
                        <a:t>5 × 3 = 15</a:t>
                      </a:r>
                    </a:p>
                    <a:p>
                      <a:pPr algn="ctr">
                        <a:lnSpc>
                          <a:spcPct val="115000"/>
                        </a:lnSpc>
                        <a:spcAft>
                          <a:spcPts val="0"/>
                        </a:spcAft>
                      </a:pPr>
                      <a:r>
                        <a:rPr lang="en-GB" sz="1100" baseline="0" dirty="0" smtClean="0">
                          <a:effectLst/>
                        </a:rPr>
                        <a:t>6 </a:t>
                      </a:r>
                      <a:r>
                        <a:rPr lang="en-GB" sz="1100" dirty="0" smtClean="0">
                          <a:effectLst/>
                        </a:rPr>
                        <a:t>× 3</a:t>
                      </a:r>
                      <a:r>
                        <a:rPr lang="en-GB" sz="1100" baseline="0" dirty="0" smtClean="0">
                          <a:effectLst/>
                        </a:rPr>
                        <a:t> </a:t>
                      </a:r>
                      <a:r>
                        <a:rPr lang="en-GB" sz="1100" dirty="0" smtClean="0">
                          <a:effectLst/>
                        </a:rPr>
                        <a:t>= 18</a:t>
                      </a:r>
                    </a:p>
                    <a:p>
                      <a:pPr algn="ctr">
                        <a:lnSpc>
                          <a:spcPct val="115000"/>
                        </a:lnSpc>
                        <a:spcAft>
                          <a:spcPts val="0"/>
                        </a:spcAft>
                      </a:pPr>
                      <a:r>
                        <a:rPr lang="en-GB" sz="1100" dirty="0" smtClean="0">
                          <a:effectLst/>
                        </a:rPr>
                        <a:t>7 × 3 = 21</a:t>
                      </a:r>
                    </a:p>
                    <a:p>
                      <a:pPr algn="ctr">
                        <a:lnSpc>
                          <a:spcPct val="115000"/>
                        </a:lnSpc>
                        <a:spcAft>
                          <a:spcPts val="0"/>
                        </a:spcAft>
                      </a:pPr>
                      <a:r>
                        <a:rPr lang="en-GB" sz="1100" dirty="0" smtClean="0">
                          <a:effectLst/>
                        </a:rPr>
                        <a:t>8 × 3 = 24</a:t>
                      </a:r>
                    </a:p>
                    <a:p>
                      <a:pPr algn="ctr">
                        <a:lnSpc>
                          <a:spcPct val="115000"/>
                        </a:lnSpc>
                        <a:spcAft>
                          <a:spcPts val="0"/>
                        </a:spcAft>
                      </a:pPr>
                      <a:r>
                        <a:rPr lang="en-GB" sz="1100" dirty="0" smtClean="0">
                          <a:effectLst/>
                        </a:rPr>
                        <a:t>9 × 3 = 27</a:t>
                      </a:r>
                    </a:p>
                    <a:p>
                      <a:pPr algn="ctr">
                        <a:lnSpc>
                          <a:spcPct val="115000"/>
                        </a:lnSpc>
                        <a:spcAft>
                          <a:spcPts val="0"/>
                        </a:spcAft>
                      </a:pPr>
                      <a:r>
                        <a:rPr lang="en-GB" sz="1100" dirty="0" smtClean="0">
                          <a:effectLst/>
                        </a:rPr>
                        <a:t>10 × 3 = 30</a:t>
                      </a:r>
                    </a:p>
                    <a:p>
                      <a:pPr algn="ctr">
                        <a:lnSpc>
                          <a:spcPct val="115000"/>
                        </a:lnSpc>
                        <a:spcAft>
                          <a:spcPts val="0"/>
                        </a:spcAft>
                      </a:pPr>
                      <a:r>
                        <a:rPr lang="en-GB" sz="1100" dirty="0" smtClean="0">
                          <a:effectLst/>
                        </a:rPr>
                        <a:t>11 × 3 = 33</a:t>
                      </a:r>
                    </a:p>
                    <a:p>
                      <a:pPr algn="ctr">
                        <a:lnSpc>
                          <a:spcPct val="115000"/>
                        </a:lnSpc>
                        <a:spcAft>
                          <a:spcPts val="0"/>
                        </a:spcAft>
                      </a:pPr>
                      <a:r>
                        <a:rPr lang="en-GB" sz="1100" dirty="0" smtClean="0">
                          <a:effectLst/>
                        </a:rPr>
                        <a:t>12 × 3 = 36</a:t>
                      </a:r>
                      <a:endParaRPr lang="en-GB" sz="1100" dirty="0" smtClean="0">
                        <a:effectLst/>
                        <a:latin typeface="Calibri"/>
                        <a:ea typeface="Calibri"/>
                        <a:cs typeface="Times New Roman"/>
                      </a:endParaRPr>
                    </a:p>
                    <a:p>
                      <a:pPr algn="ctr">
                        <a:lnSpc>
                          <a:spcPct val="115000"/>
                        </a:lnSpc>
                        <a:spcAft>
                          <a:spcPts val="0"/>
                        </a:spcAft>
                      </a:pPr>
                      <a:endParaRPr lang="en-GB" sz="1100" dirty="0" smtClean="0">
                        <a:effectLst/>
                      </a:endParaRPr>
                    </a:p>
                  </a:txBody>
                  <a:tcPr marL="68580" marR="68580" marT="0" marB="0"/>
                </a:tc>
                <a:tc>
                  <a:txBody>
                    <a:bodyPr/>
                    <a:lstStyle/>
                    <a:p>
                      <a:pPr algn="ctr">
                        <a:lnSpc>
                          <a:spcPct val="115000"/>
                        </a:lnSpc>
                        <a:spcAft>
                          <a:spcPts val="0"/>
                        </a:spcAft>
                      </a:pPr>
                      <a:r>
                        <a:rPr lang="en-GB" sz="1100" dirty="0" smtClean="0">
                          <a:effectLst/>
                        </a:rPr>
                        <a:t>3 ÷ 3 = 1</a:t>
                      </a:r>
                    </a:p>
                    <a:p>
                      <a:pPr algn="ctr">
                        <a:lnSpc>
                          <a:spcPct val="115000"/>
                        </a:lnSpc>
                        <a:spcAft>
                          <a:spcPts val="0"/>
                        </a:spcAft>
                      </a:pPr>
                      <a:r>
                        <a:rPr lang="en-GB" sz="1100" dirty="0" smtClean="0">
                          <a:effectLst/>
                        </a:rPr>
                        <a:t>6 ÷ 3</a:t>
                      </a:r>
                      <a:r>
                        <a:rPr lang="en-GB" sz="1100" baseline="0" dirty="0" smtClean="0">
                          <a:effectLst/>
                        </a:rPr>
                        <a:t> </a:t>
                      </a:r>
                      <a:r>
                        <a:rPr lang="en-GB" sz="1100" dirty="0" smtClean="0">
                          <a:effectLst/>
                        </a:rPr>
                        <a:t>= 2</a:t>
                      </a:r>
                    </a:p>
                    <a:p>
                      <a:pPr algn="ctr">
                        <a:lnSpc>
                          <a:spcPct val="115000"/>
                        </a:lnSpc>
                        <a:spcAft>
                          <a:spcPts val="0"/>
                        </a:spcAft>
                      </a:pPr>
                      <a:r>
                        <a:rPr lang="en-GB" sz="1100" dirty="0" smtClean="0">
                          <a:effectLst/>
                        </a:rPr>
                        <a:t>9 ÷ 3 = 3</a:t>
                      </a:r>
                    </a:p>
                    <a:p>
                      <a:pPr algn="ctr">
                        <a:lnSpc>
                          <a:spcPct val="115000"/>
                        </a:lnSpc>
                        <a:spcAft>
                          <a:spcPts val="0"/>
                        </a:spcAft>
                      </a:pPr>
                      <a:r>
                        <a:rPr lang="en-GB" sz="1100" dirty="0" smtClean="0">
                          <a:effectLst/>
                        </a:rPr>
                        <a:t>12 ÷ 3</a:t>
                      </a:r>
                      <a:r>
                        <a:rPr lang="en-GB" sz="1100" baseline="0" dirty="0" smtClean="0">
                          <a:effectLst/>
                        </a:rPr>
                        <a:t> </a:t>
                      </a:r>
                      <a:r>
                        <a:rPr lang="en-GB" sz="1100" dirty="0" smtClean="0">
                          <a:effectLst/>
                        </a:rPr>
                        <a:t>= 4</a:t>
                      </a:r>
                    </a:p>
                    <a:p>
                      <a:pPr algn="ctr">
                        <a:lnSpc>
                          <a:spcPct val="115000"/>
                        </a:lnSpc>
                        <a:spcAft>
                          <a:spcPts val="0"/>
                        </a:spcAft>
                      </a:pPr>
                      <a:r>
                        <a:rPr lang="en-GB" sz="1100" dirty="0" smtClean="0">
                          <a:effectLst/>
                        </a:rPr>
                        <a:t>15</a:t>
                      </a:r>
                      <a:r>
                        <a:rPr lang="en-GB" sz="1100" baseline="0" dirty="0" smtClean="0">
                          <a:effectLst/>
                        </a:rPr>
                        <a:t> </a:t>
                      </a:r>
                      <a:r>
                        <a:rPr lang="en-GB" sz="1100" dirty="0" smtClean="0">
                          <a:effectLst/>
                        </a:rPr>
                        <a:t>÷ 3 = 5</a:t>
                      </a:r>
                    </a:p>
                    <a:p>
                      <a:pPr algn="ctr">
                        <a:lnSpc>
                          <a:spcPct val="115000"/>
                        </a:lnSpc>
                        <a:spcAft>
                          <a:spcPts val="0"/>
                        </a:spcAft>
                      </a:pPr>
                      <a:r>
                        <a:rPr lang="en-GB" sz="1100" dirty="0" smtClean="0">
                          <a:effectLst/>
                        </a:rPr>
                        <a:t>18 ÷ 3</a:t>
                      </a:r>
                      <a:r>
                        <a:rPr lang="en-GB" sz="1100" baseline="0" dirty="0" smtClean="0">
                          <a:effectLst/>
                        </a:rPr>
                        <a:t> </a:t>
                      </a:r>
                      <a:r>
                        <a:rPr lang="en-GB" sz="1100" dirty="0" smtClean="0">
                          <a:effectLst/>
                        </a:rPr>
                        <a:t>= 6</a:t>
                      </a:r>
                    </a:p>
                    <a:p>
                      <a:pPr algn="ctr">
                        <a:lnSpc>
                          <a:spcPct val="115000"/>
                        </a:lnSpc>
                        <a:spcAft>
                          <a:spcPts val="0"/>
                        </a:spcAft>
                      </a:pPr>
                      <a:r>
                        <a:rPr lang="en-GB" sz="1100" dirty="0" smtClean="0">
                          <a:effectLst/>
                        </a:rPr>
                        <a:t>21 ÷ 3 = 7</a:t>
                      </a:r>
                    </a:p>
                    <a:p>
                      <a:pPr algn="ctr">
                        <a:lnSpc>
                          <a:spcPct val="115000"/>
                        </a:lnSpc>
                        <a:spcAft>
                          <a:spcPts val="0"/>
                        </a:spcAft>
                      </a:pPr>
                      <a:r>
                        <a:rPr lang="en-GB" sz="1100" dirty="0" smtClean="0">
                          <a:effectLst/>
                        </a:rPr>
                        <a:t>24 ÷ 3</a:t>
                      </a:r>
                      <a:r>
                        <a:rPr lang="en-GB" sz="1100" baseline="0" dirty="0" smtClean="0">
                          <a:effectLst/>
                        </a:rPr>
                        <a:t> </a:t>
                      </a:r>
                      <a:r>
                        <a:rPr lang="en-GB" sz="1100" dirty="0" smtClean="0">
                          <a:effectLst/>
                        </a:rPr>
                        <a:t>= 8</a:t>
                      </a:r>
                    </a:p>
                    <a:p>
                      <a:pPr algn="ctr">
                        <a:lnSpc>
                          <a:spcPct val="115000"/>
                        </a:lnSpc>
                        <a:spcAft>
                          <a:spcPts val="0"/>
                        </a:spcAft>
                      </a:pPr>
                      <a:r>
                        <a:rPr lang="en-GB" sz="1100" dirty="0" smtClean="0">
                          <a:effectLst/>
                        </a:rPr>
                        <a:t>27 ÷ 3 = 9</a:t>
                      </a:r>
                    </a:p>
                    <a:p>
                      <a:pPr algn="ctr">
                        <a:lnSpc>
                          <a:spcPct val="115000"/>
                        </a:lnSpc>
                        <a:spcAft>
                          <a:spcPts val="0"/>
                        </a:spcAft>
                      </a:pPr>
                      <a:r>
                        <a:rPr lang="en-GB" sz="1100" dirty="0" smtClean="0">
                          <a:effectLst/>
                        </a:rPr>
                        <a:t>30 ÷ 3</a:t>
                      </a:r>
                      <a:r>
                        <a:rPr lang="en-GB" sz="1100" baseline="0" dirty="0" smtClean="0">
                          <a:effectLst/>
                        </a:rPr>
                        <a:t> </a:t>
                      </a:r>
                      <a:r>
                        <a:rPr lang="en-GB" sz="1100" dirty="0" smtClean="0">
                          <a:effectLst/>
                        </a:rPr>
                        <a:t>= 10</a:t>
                      </a:r>
                    </a:p>
                    <a:p>
                      <a:pPr algn="ctr">
                        <a:lnSpc>
                          <a:spcPct val="115000"/>
                        </a:lnSpc>
                        <a:spcAft>
                          <a:spcPts val="0"/>
                        </a:spcAft>
                      </a:pPr>
                      <a:r>
                        <a:rPr lang="en-GB" sz="1100" dirty="0" smtClean="0">
                          <a:effectLst/>
                        </a:rPr>
                        <a:t>33 ÷ 3 = 11</a:t>
                      </a:r>
                    </a:p>
                    <a:p>
                      <a:pPr algn="ctr">
                        <a:lnSpc>
                          <a:spcPct val="115000"/>
                        </a:lnSpc>
                        <a:spcAft>
                          <a:spcPts val="0"/>
                        </a:spcAft>
                      </a:pPr>
                      <a:r>
                        <a:rPr lang="en-GB" sz="1100" dirty="0" smtClean="0">
                          <a:effectLst/>
                        </a:rPr>
                        <a:t>36 ÷ 3</a:t>
                      </a:r>
                      <a:r>
                        <a:rPr lang="en-GB" sz="1100" baseline="0" dirty="0" smtClean="0">
                          <a:effectLst/>
                        </a:rPr>
                        <a:t> </a:t>
                      </a:r>
                      <a:r>
                        <a:rPr lang="en-GB" sz="1100" dirty="0" smtClean="0">
                          <a:effectLst/>
                        </a:rPr>
                        <a:t>= 12</a:t>
                      </a:r>
                    </a:p>
                    <a:p>
                      <a:pPr algn="ctr">
                        <a:lnSpc>
                          <a:spcPct val="115000"/>
                        </a:lnSpc>
                        <a:spcAft>
                          <a:spcPts val="0"/>
                        </a:spcAft>
                      </a:pPr>
                      <a:endParaRPr lang="en-GB" sz="1100" dirty="0" smtClean="0">
                        <a:effectLst/>
                      </a:endParaRPr>
                    </a:p>
                  </a:txBody>
                  <a:tcPr marL="68580" marR="68580" marT="0" marB="0"/>
                </a:tc>
                <a:tc>
                  <a:txBody>
                    <a:bodyPr/>
                    <a:lstStyle/>
                    <a:p>
                      <a:pPr algn="ctr">
                        <a:lnSpc>
                          <a:spcPct val="115000"/>
                        </a:lnSpc>
                        <a:spcAft>
                          <a:spcPts val="0"/>
                        </a:spcAft>
                      </a:pPr>
                      <a:r>
                        <a:rPr lang="en-GB" sz="1100" dirty="0" smtClean="0">
                          <a:effectLst/>
                        </a:rPr>
                        <a:t>3 ÷ 1 = 3</a:t>
                      </a:r>
                    </a:p>
                    <a:p>
                      <a:pPr algn="ctr">
                        <a:lnSpc>
                          <a:spcPct val="115000"/>
                        </a:lnSpc>
                        <a:spcAft>
                          <a:spcPts val="0"/>
                        </a:spcAft>
                      </a:pPr>
                      <a:r>
                        <a:rPr lang="en-GB" sz="1100" dirty="0" smtClean="0">
                          <a:effectLst/>
                        </a:rPr>
                        <a:t>6 ÷ 2</a:t>
                      </a:r>
                      <a:r>
                        <a:rPr lang="en-GB" sz="1100" baseline="0" dirty="0" smtClean="0">
                          <a:effectLst/>
                        </a:rPr>
                        <a:t> </a:t>
                      </a:r>
                      <a:r>
                        <a:rPr lang="en-GB" sz="1100" dirty="0" smtClean="0">
                          <a:effectLst/>
                        </a:rPr>
                        <a:t>= 3</a:t>
                      </a:r>
                    </a:p>
                    <a:p>
                      <a:pPr algn="ctr">
                        <a:lnSpc>
                          <a:spcPct val="115000"/>
                        </a:lnSpc>
                        <a:spcAft>
                          <a:spcPts val="0"/>
                        </a:spcAft>
                      </a:pPr>
                      <a:r>
                        <a:rPr lang="en-GB" sz="1100" dirty="0" smtClean="0">
                          <a:effectLst/>
                        </a:rPr>
                        <a:t>9 ÷ 3 = 3</a:t>
                      </a:r>
                    </a:p>
                    <a:p>
                      <a:pPr algn="ctr">
                        <a:lnSpc>
                          <a:spcPct val="115000"/>
                        </a:lnSpc>
                        <a:spcAft>
                          <a:spcPts val="0"/>
                        </a:spcAft>
                      </a:pPr>
                      <a:r>
                        <a:rPr lang="en-GB" sz="1100" dirty="0" smtClean="0">
                          <a:effectLst/>
                        </a:rPr>
                        <a:t>12 ÷ 4</a:t>
                      </a:r>
                      <a:r>
                        <a:rPr lang="en-GB" sz="1100" baseline="0" dirty="0" smtClean="0">
                          <a:effectLst/>
                        </a:rPr>
                        <a:t> </a:t>
                      </a:r>
                      <a:r>
                        <a:rPr lang="en-GB" sz="1100" dirty="0" smtClean="0">
                          <a:effectLst/>
                        </a:rPr>
                        <a:t>= 3</a:t>
                      </a:r>
                    </a:p>
                    <a:p>
                      <a:pPr algn="ctr">
                        <a:lnSpc>
                          <a:spcPct val="115000"/>
                        </a:lnSpc>
                        <a:spcAft>
                          <a:spcPts val="0"/>
                        </a:spcAft>
                      </a:pPr>
                      <a:r>
                        <a:rPr lang="en-GB" sz="1100" dirty="0" smtClean="0">
                          <a:effectLst/>
                        </a:rPr>
                        <a:t>15</a:t>
                      </a:r>
                      <a:r>
                        <a:rPr lang="en-GB" sz="1100" baseline="0" dirty="0" smtClean="0">
                          <a:effectLst/>
                        </a:rPr>
                        <a:t> </a:t>
                      </a:r>
                      <a:r>
                        <a:rPr lang="en-GB" sz="1100" dirty="0" smtClean="0">
                          <a:effectLst/>
                        </a:rPr>
                        <a:t>÷ 5 = 3</a:t>
                      </a:r>
                    </a:p>
                    <a:p>
                      <a:pPr algn="ctr">
                        <a:lnSpc>
                          <a:spcPct val="115000"/>
                        </a:lnSpc>
                        <a:spcAft>
                          <a:spcPts val="0"/>
                        </a:spcAft>
                      </a:pPr>
                      <a:r>
                        <a:rPr lang="en-GB" sz="1100" dirty="0" smtClean="0">
                          <a:effectLst/>
                        </a:rPr>
                        <a:t>18 ÷ 6</a:t>
                      </a:r>
                      <a:r>
                        <a:rPr lang="en-GB" sz="1100" baseline="0" dirty="0" smtClean="0">
                          <a:effectLst/>
                        </a:rPr>
                        <a:t> </a:t>
                      </a:r>
                      <a:r>
                        <a:rPr lang="en-GB" sz="1100" dirty="0" smtClean="0">
                          <a:effectLst/>
                        </a:rPr>
                        <a:t>= 3</a:t>
                      </a:r>
                    </a:p>
                    <a:p>
                      <a:pPr algn="ctr">
                        <a:lnSpc>
                          <a:spcPct val="115000"/>
                        </a:lnSpc>
                        <a:spcAft>
                          <a:spcPts val="0"/>
                        </a:spcAft>
                      </a:pPr>
                      <a:r>
                        <a:rPr lang="en-GB" sz="1100" dirty="0" smtClean="0">
                          <a:effectLst/>
                        </a:rPr>
                        <a:t>21 ÷ 7 = 3</a:t>
                      </a:r>
                    </a:p>
                    <a:p>
                      <a:pPr algn="ctr">
                        <a:lnSpc>
                          <a:spcPct val="115000"/>
                        </a:lnSpc>
                        <a:spcAft>
                          <a:spcPts val="0"/>
                        </a:spcAft>
                      </a:pPr>
                      <a:r>
                        <a:rPr lang="en-GB" sz="1100" dirty="0" smtClean="0">
                          <a:effectLst/>
                        </a:rPr>
                        <a:t>24 ÷ 8</a:t>
                      </a:r>
                      <a:r>
                        <a:rPr lang="en-GB" sz="1100" baseline="0" dirty="0" smtClean="0">
                          <a:effectLst/>
                        </a:rPr>
                        <a:t> </a:t>
                      </a:r>
                      <a:r>
                        <a:rPr lang="en-GB" sz="1100" dirty="0" smtClean="0">
                          <a:effectLst/>
                        </a:rPr>
                        <a:t>= 3</a:t>
                      </a:r>
                    </a:p>
                    <a:p>
                      <a:pPr algn="ctr">
                        <a:lnSpc>
                          <a:spcPct val="115000"/>
                        </a:lnSpc>
                        <a:spcAft>
                          <a:spcPts val="0"/>
                        </a:spcAft>
                      </a:pPr>
                      <a:r>
                        <a:rPr lang="en-GB" sz="1100" dirty="0" smtClean="0">
                          <a:effectLst/>
                        </a:rPr>
                        <a:t>27 ÷ 9 = 3</a:t>
                      </a:r>
                    </a:p>
                    <a:p>
                      <a:pPr algn="ctr">
                        <a:lnSpc>
                          <a:spcPct val="115000"/>
                        </a:lnSpc>
                        <a:spcAft>
                          <a:spcPts val="0"/>
                        </a:spcAft>
                      </a:pPr>
                      <a:r>
                        <a:rPr lang="en-GB" sz="1100" dirty="0" smtClean="0">
                          <a:effectLst/>
                        </a:rPr>
                        <a:t>30 ÷ </a:t>
                      </a:r>
                      <a:r>
                        <a:rPr lang="en-GB" sz="1100" baseline="0" dirty="0" smtClean="0">
                          <a:effectLst/>
                        </a:rPr>
                        <a:t>10 </a:t>
                      </a:r>
                      <a:r>
                        <a:rPr lang="en-GB" sz="1100" dirty="0" smtClean="0">
                          <a:effectLst/>
                        </a:rPr>
                        <a:t>= 3</a:t>
                      </a:r>
                    </a:p>
                    <a:p>
                      <a:pPr algn="ctr">
                        <a:lnSpc>
                          <a:spcPct val="115000"/>
                        </a:lnSpc>
                        <a:spcAft>
                          <a:spcPts val="0"/>
                        </a:spcAft>
                      </a:pPr>
                      <a:r>
                        <a:rPr lang="en-GB" sz="1100" dirty="0" smtClean="0">
                          <a:effectLst/>
                        </a:rPr>
                        <a:t>33 ÷ 11 = 3</a:t>
                      </a:r>
                    </a:p>
                    <a:p>
                      <a:pPr algn="ctr">
                        <a:lnSpc>
                          <a:spcPct val="115000"/>
                        </a:lnSpc>
                        <a:spcAft>
                          <a:spcPts val="0"/>
                        </a:spcAft>
                      </a:pPr>
                      <a:r>
                        <a:rPr lang="en-GB" sz="1100" dirty="0" smtClean="0">
                          <a:effectLst/>
                        </a:rPr>
                        <a:t>36 ÷ 12</a:t>
                      </a:r>
                      <a:r>
                        <a:rPr lang="en-GB" sz="1100" baseline="0" dirty="0" smtClean="0">
                          <a:effectLst/>
                        </a:rPr>
                        <a:t> </a:t>
                      </a:r>
                      <a:r>
                        <a:rPr lang="en-GB" sz="1100" dirty="0" smtClean="0">
                          <a:effectLst/>
                        </a:rPr>
                        <a:t>= 3</a:t>
                      </a:r>
                    </a:p>
                    <a:p>
                      <a:pPr algn="ctr">
                        <a:lnSpc>
                          <a:spcPct val="115000"/>
                        </a:lnSpc>
                        <a:spcAft>
                          <a:spcPts val="0"/>
                        </a:spcAft>
                      </a:pPr>
                      <a:endParaRPr lang="en-GB" sz="1100" dirty="0" smtClean="0">
                        <a:effectLst/>
                      </a:endParaRP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p:txBody>
          <a:bodyPr/>
          <a:lstStyle/>
          <a:p>
            <a:r>
              <a:rPr lang="en-GB" dirty="0" smtClean="0"/>
              <a:t>Key Vocabulary</a:t>
            </a:r>
          </a:p>
          <a:p>
            <a:pPr algn="l"/>
            <a:r>
              <a:rPr lang="en-GB" b="0" u="none" dirty="0" smtClean="0"/>
              <a:t>What is 3 </a:t>
            </a:r>
            <a:r>
              <a:rPr lang="en-GB" u="none" dirty="0" smtClean="0"/>
              <a:t>multiplied by </a:t>
            </a:r>
            <a:r>
              <a:rPr lang="en-GB" b="0" u="none" dirty="0"/>
              <a:t>8</a:t>
            </a:r>
            <a:r>
              <a:rPr lang="en-GB" b="0" u="none" dirty="0" smtClean="0"/>
              <a:t>?</a:t>
            </a:r>
          </a:p>
          <a:p>
            <a:pPr algn="l"/>
            <a:r>
              <a:rPr lang="en-GB" b="0" u="none" dirty="0" smtClean="0"/>
              <a:t>What is 8</a:t>
            </a:r>
            <a:r>
              <a:rPr lang="en-GB" u="none" dirty="0" smtClean="0"/>
              <a:t> times </a:t>
            </a:r>
            <a:r>
              <a:rPr lang="en-GB" b="0" u="none" dirty="0" smtClean="0"/>
              <a:t>3?</a:t>
            </a:r>
          </a:p>
          <a:p>
            <a:pPr algn="l"/>
            <a:r>
              <a:rPr lang="en-GB" b="0" u="none" dirty="0" smtClean="0"/>
              <a:t>What is 24 </a:t>
            </a:r>
            <a:r>
              <a:rPr lang="en-GB" u="none" dirty="0" smtClean="0"/>
              <a:t>divided by </a:t>
            </a:r>
            <a:r>
              <a:rPr lang="en-GB" b="0" u="none" dirty="0"/>
              <a:t>3</a:t>
            </a:r>
            <a:r>
              <a:rPr lang="en-GB" b="0" u="none" dirty="0" smtClean="0"/>
              <a:t>?</a:t>
            </a:r>
            <a:endParaRPr lang="en-GB" b="0" u="none" dirty="0"/>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a:t>
            </a:r>
            <a:r>
              <a:rPr lang="en-GB" altLang="en-US" dirty="0" smtClean="0">
                <a:ea typeface="Calibri" pitchFamily="34" charset="0"/>
                <a:cs typeface="Times New Roman" pitchFamily="18" charset="0"/>
              </a:rPr>
              <a:t>3 </a:t>
            </a:r>
            <a:r>
              <a:rPr lang="en-GB" altLang="en-US" dirty="0">
                <a:ea typeface="Calibri" pitchFamily="34" charset="0"/>
                <a:cs typeface="Times New Roman" pitchFamily="18" charset="0"/>
              </a:rPr>
              <a:t>× ⃝ </a:t>
            </a:r>
            <a:r>
              <a:rPr lang="en-GB" altLang="en-US" dirty="0" smtClean="0">
                <a:ea typeface="Calibri" pitchFamily="34" charset="0"/>
                <a:cs typeface="Times New Roman" pitchFamily="18" charset="0"/>
              </a:rPr>
              <a:t>= 18 </a:t>
            </a:r>
            <a:r>
              <a:rPr lang="en-GB" altLang="en-US" dirty="0">
                <a:ea typeface="Calibri" pitchFamily="34" charset="0"/>
                <a:cs typeface="Times New Roman" pitchFamily="18" charset="0"/>
              </a:rPr>
              <a:t>or ⃝ ÷ 3</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 </a:t>
            </a:r>
            <a:r>
              <a:rPr lang="en-GB" altLang="en-US" dirty="0" smtClean="0">
                <a:ea typeface="Calibri" pitchFamily="34" charset="0"/>
                <a:cs typeface="Times New Roman" pitchFamily="18" charset="0"/>
              </a:rPr>
              <a:t>11.</a:t>
            </a:r>
            <a:endParaRPr lang="en-GB" altLang="en-US" dirty="0">
              <a:ea typeface="Calibri" pitchFamily="34" charset="0"/>
              <a:cs typeface="Times New Roman" pitchFamily="18" charset="0"/>
            </a:endParaRPr>
          </a:p>
          <a:p>
            <a:endParaRPr lang="en-GB"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12198378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3 – Spring 1</a:t>
            </a:r>
            <a:endParaRPr lang="en-GB" dirty="0"/>
          </a:p>
        </p:txBody>
      </p:sp>
      <p:sp>
        <p:nvSpPr>
          <p:cNvPr id="3" name="Text Placeholder 2"/>
          <p:cNvSpPr>
            <a:spLocks noGrp="1"/>
          </p:cNvSpPr>
          <p:nvPr>
            <p:ph type="body" sz="quarter" idx="11"/>
          </p:nvPr>
        </p:nvSpPr>
        <p:spPr/>
        <p:txBody>
          <a:bodyPr/>
          <a:lstStyle/>
          <a:p>
            <a:r>
              <a:rPr lang="en-GB" dirty="0" smtClean="0"/>
              <a:t>I know the multiplication and division facts for the 4 times table.</a:t>
            </a:r>
            <a:endParaRPr lang="en-GB" dirty="0"/>
          </a:p>
        </p:txBody>
      </p:sp>
      <p:sp>
        <p:nvSpPr>
          <p:cNvPr id="4" name="Text Placeholder 3"/>
          <p:cNvSpPr>
            <a:spLocks noGrp="1"/>
          </p:cNvSpPr>
          <p:nvPr>
            <p:ph type="body" sz="quarter" idx="12"/>
          </p:nvPr>
        </p:nvSpPr>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a:t>
            </a:r>
            <a:r>
              <a:rPr lang="en-GB" altLang="en-US" dirty="0" smtClean="0">
                <a:ea typeface="Calibri" pitchFamily="34" charset="0"/>
                <a:cs typeface="Times New Roman" pitchFamily="18" charset="0"/>
              </a:rPr>
              <a:t>fact family </a:t>
            </a:r>
            <a:r>
              <a:rPr lang="en-GB" altLang="en-US" dirty="0">
                <a:ea typeface="Calibri" pitchFamily="34" charset="0"/>
                <a:cs typeface="Times New Roman" pitchFamily="18" charset="0"/>
              </a:rPr>
              <a:t>of the day.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smtClean="0">
                <a:ea typeface="Calibri" pitchFamily="34" charset="0"/>
                <a:cs typeface="Times New Roman" pitchFamily="18" charset="0"/>
              </a:rPr>
              <a:t>What do you already know?</a:t>
            </a:r>
            <a:r>
              <a:rPr lang="en-GB" altLang="en-US" dirty="0" smtClean="0">
                <a:ea typeface="Calibri" pitchFamily="34" charset="0"/>
                <a:cs typeface="Times New Roman" pitchFamily="18" charset="0"/>
              </a:rPr>
              <a:t> – Your child will already know many of these facts from the 2, 3, 5 and 10 times tables. </a:t>
            </a:r>
            <a:endParaRPr lang="en-GB" altLang="en-US" dirty="0">
              <a:ea typeface="Calibri" pitchFamily="34" charset="0"/>
              <a:cs typeface="Times New Roman" pitchFamily="18" charset="0"/>
            </a:endParaRPr>
          </a:p>
          <a:p>
            <a:pPr lvl="0" eaLnBrk="0" fontAlgn="base" hangingPunct="0">
              <a:spcBef>
                <a:spcPct val="0"/>
              </a:spcBef>
              <a:spcAft>
                <a:spcPct val="0"/>
              </a:spcAft>
              <a:buClrTx/>
              <a:buSzTx/>
            </a:pPr>
            <a:endParaRPr lang="en-GB" altLang="en-US" dirty="0" smtClean="0">
              <a:cs typeface="Arial" pitchFamily="34" charset="0"/>
            </a:endParaRPr>
          </a:p>
          <a:p>
            <a:pPr lvl="0" eaLnBrk="0" fontAlgn="base" hangingPunct="0">
              <a:spcBef>
                <a:spcPct val="0"/>
              </a:spcBef>
              <a:spcAft>
                <a:spcPct val="0"/>
              </a:spcAft>
              <a:buClrTx/>
              <a:buSzTx/>
            </a:pPr>
            <a:r>
              <a:rPr lang="en-GB" altLang="en-US" u="sng" dirty="0" smtClean="0">
                <a:cs typeface="Arial" pitchFamily="34" charset="0"/>
              </a:rPr>
              <a:t>Double and double again</a:t>
            </a:r>
            <a:r>
              <a:rPr lang="en-GB" altLang="en-US" dirty="0" smtClean="0">
                <a:cs typeface="Arial" pitchFamily="34" charset="0"/>
              </a:rPr>
              <a:t> – Multiplying a number by 4 is the same as doubling and doubling again. Double 6 is 12 and double 12 is 24, so 6 </a:t>
            </a:r>
            <a:r>
              <a:rPr lang="en-GB" dirty="0"/>
              <a:t>× </a:t>
            </a:r>
            <a:r>
              <a:rPr lang="en-GB" dirty="0" smtClean="0"/>
              <a:t>4 = 24.</a:t>
            </a:r>
            <a:endParaRPr lang="en-GB" dirty="0" smtClean="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a:p>
            <a:pPr eaLnBrk="0" fontAlgn="base" hangingPunct="0">
              <a:spcBef>
                <a:spcPct val="0"/>
              </a:spcBef>
              <a:spcAft>
                <a:spcPct val="0"/>
              </a:spcAft>
              <a:buClrTx/>
              <a:buSzTx/>
            </a:pPr>
            <a:r>
              <a:rPr lang="en-GB" altLang="en-US" u="sng" dirty="0" smtClean="0">
                <a:ea typeface="Calibri" pitchFamily="34" charset="0"/>
                <a:cs typeface="Times New Roman" pitchFamily="18" charset="0"/>
              </a:rPr>
              <a:t>Buy one get three free </a:t>
            </a:r>
            <a:r>
              <a:rPr lang="en-GB" altLang="en-US" dirty="0" smtClean="0">
                <a:ea typeface="Calibri" pitchFamily="34" charset="0"/>
                <a:cs typeface="Times New Roman" pitchFamily="18" charset="0"/>
              </a:rPr>
              <a:t>– If your child knows one fact (e.g. </a:t>
            </a:r>
            <a:r>
              <a:rPr lang="en-GB" altLang="en-US" dirty="0" smtClean="0"/>
              <a:t>12</a:t>
            </a:r>
            <a:r>
              <a:rPr lang="en-GB" dirty="0" smtClean="0"/>
              <a:t> </a:t>
            </a:r>
            <a:r>
              <a:rPr lang="en-GB" dirty="0"/>
              <a:t>× </a:t>
            </a:r>
            <a:r>
              <a:rPr lang="en-GB" dirty="0" smtClean="0"/>
              <a:t>4 </a:t>
            </a:r>
            <a:r>
              <a:rPr lang="en-GB" dirty="0"/>
              <a:t>= </a:t>
            </a:r>
            <a:r>
              <a:rPr lang="en-GB" dirty="0" smtClean="0"/>
              <a:t>48), can they tell you the other three facts in the same fact family?</a:t>
            </a:r>
            <a:endParaRPr lang="en-GB" dirty="0"/>
          </a:p>
          <a:p>
            <a:pPr eaLnBrk="0" fontAlgn="base" hangingPunct="0">
              <a:spcBef>
                <a:spcPct val="0"/>
              </a:spcBef>
              <a:spcAft>
                <a:spcPct val="0"/>
              </a:spcAft>
              <a:buClrTx/>
              <a:buSzTx/>
            </a:pPr>
            <a:endParaRPr lang="en-GB" altLang="en-US" dirty="0" smtClean="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3790258256"/>
              </p:ext>
            </p:extLst>
          </p:nvPr>
        </p:nvGraphicFramePr>
        <p:xfrm>
          <a:off x="719138" y="2555875"/>
          <a:ext cx="3390900" cy="2506219"/>
        </p:xfrm>
        <a:graphic>
          <a:graphicData uri="http://schemas.openxmlformats.org/drawingml/2006/table">
            <a:tbl>
              <a:tblPr firstRow="1" bandRow="1">
                <a:tableStyleId>{2D5ABB26-0587-4C30-8999-92F81FD0307C}</a:tableStyleId>
              </a:tblPr>
              <a:tblGrid>
                <a:gridCol w="847725">
                  <a:extLst>
                    <a:ext uri="{9D8B030D-6E8A-4147-A177-3AD203B41FA5}">
                      <a16:colId xmlns:a16="http://schemas.microsoft.com/office/drawing/2014/main" val="20000"/>
                    </a:ext>
                  </a:extLst>
                </a:gridCol>
                <a:gridCol w="847725">
                  <a:extLst>
                    <a:ext uri="{9D8B030D-6E8A-4147-A177-3AD203B41FA5}">
                      <a16:colId xmlns:a16="http://schemas.microsoft.com/office/drawing/2014/main" val="20001"/>
                    </a:ext>
                  </a:extLst>
                </a:gridCol>
                <a:gridCol w="847725">
                  <a:extLst>
                    <a:ext uri="{9D8B030D-6E8A-4147-A177-3AD203B41FA5}">
                      <a16:colId xmlns:a16="http://schemas.microsoft.com/office/drawing/2014/main" val="20002"/>
                    </a:ext>
                  </a:extLst>
                </a:gridCol>
                <a:gridCol w="847725">
                  <a:extLst>
                    <a:ext uri="{9D8B030D-6E8A-4147-A177-3AD203B41FA5}">
                      <a16:colId xmlns:a16="http://schemas.microsoft.com/office/drawing/2014/main" val="20003"/>
                    </a:ext>
                  </a:extLst>
                </a:gridCol>
              </a:tblGrid>
              <a:tr h="2506219">
                <a:tc>
                  <a:txBody>
                    <a:bodyPr/>
                    <a:lstStyle/>
                    <a:p>
                      <a:pPr algn="ctr">
                        <a:lnSpc>
                          <a:spcPct val="115000"/>
                        </a:lnSpc>
                        <a:spcAft>
                          <a:spcPts val="0"/>
                        </a:spcAft>
                      </a:pPr>
                      <a:r>
                        <a:rPr lang="en-GB" sz="1100" dirty="0" smtClean="0">
                          <a:effectLst/>
                        </a:rPr>
                        <a:t>4 </a:t>
                      </a:r>
                      <a:r>
                        <a:rPr lang="en-GB" sz="1100" dirty="0">
                          <a:effectLst/>
                        </a:rPr>
                        <a:t>× 1 = </a:t>
                      </a:r>
                      <a:r>
                        <a:rPr lang="en-GB" sz="1100" dirty="0" smtClean="0">
                          <a:effectLst/>
                        </a:rPr>
                        <a:t>4</a:t>
                      </a:r>
                      <a:endParaRPr lang="en-GB" sz="1100" dirty="0">
                        <a:effectLst/>
                      </a:endParaRPr>
                    </a:p>
                    <a:p>
                      <a:pPr algn="ctr">
                        <a:lnSpc>
                          <a:spcPct val="115000"/>
                        </a:lnSpc>
                        <a:spcAft>
                          <a:spcPts val="0"/>
                        </a:spcAft>
                      </a:pPr>
                      <a:r>
                        <a:rPr lang="en-GB" sz="1100" dirty="0" smtClean="0">
                          <a:effectLst/>
                        </a:rPr>
                        <a:t>4 </a:t>
                      </a:r>
                      <a:r>
                        <a:rPr lang="en-GB" sz="1100" dirty="0">
                          <a:effectLst/>
                        </a:rPr>
                        <a:t>× </a:t>
                      </a:r>
                      <a:r>
                        <a:rPr lang="en-GB" sz="1100" dirty="0" smtClean="0">
                          <a:effectLst/>
                        </a:rPr>
                        <a:t>2 </a:t>
                      </a:r>
                      <a:r>
                        <a:rPr lang="en-GB" sz="1100" dirty="0">
                          <a:effectLst/>
                        </a:rPr>
                        <a:t>= </a:t>
                      </a:r>
                      <a:r>
                        <a:rPr lang="en-GB" sz="1100" dirty="0" smtClean="0">
                          <a:effectLst/>
                        </a:rPr>
                        <a:t>8</a:t>
                      </a:r>
                      <a:endParaRPr lang="en-GB" sz="1100" dirty="0">
                        <a:effectLst/>
                      </a:endParaRPr>
                    </a:p>
                    <a:p>
                      <a:pPr algn="ctr">
                        <a:lnSpc>
                          <a:spcPct val="115000"/>
                        </a:lnSpc>
                        <a:spcAft>
                          <a:spcPts val="0"/>
                        </a:spcAft>
                      </a:pPr>
                      <a:r>
                        <a:rPr lang="en-GB" sz="1100" dirty="0" smtClean="0">
                          <a:effectLst/>
                        </a:rPr>
                        <a:t>4 </a:t>
                      </a:r>
                      <a:r>
                        <a:rPr lang="en-GB" sz="1100" dirty="0">
                          <a:effectLst/>
                        </a:rPr>
                        <a:t>× 3 = </a:t>
                      </a:r>
                      <a:r>
                        <a:rPr lang="en-GB" sz="1100" dirty="0" smtClean="0">
                          <a:effectLst/>
                        </a:rPr>
                        <a:t>12</a:t>
                      </a:r>
                      <a:endParaRPr lang="en-GB" sz="1100" dirty="0">
                        <a:effectLst/>
                      </a:endParaRPr>
                    </a:p>
                    <a:p>
                      <a:pPr algn="ctr">
                        <a:lnSpc>
                          <a:spcPct val="115000"/>
                        </a:lnSpc>
                        <a:spcAft>
                          <a:spcPts val="0"/>
                        </a:spcAft>
                      </a:pPr>
                      <a:r>
                        <a:rPr lang="en-GB" sz="1100" dirty="0" smtClean="0">
                          <a:effectLst/>
                        </a:rPr>
                        <a:t>4 </a:t>
                      </a:r>
                      <a:r>
                        <a:rPr lang="en-GB" sz="1100" dirty="0">
                          <a:effectLst/>
                        </a:rPr>
                        <a:t>× 4 = </a:t>
                      </a:r>
                      <a:r>
                        <a:rPr lang="en-GB" sz="1100" dirty="0" smtClean="0">
                          <a:effectLst/>
                        </a:rPr>
                        <a:t>16</a:t>
                      </a:r>
                      <a:endParaRPr lang="en-GB" sz="1100" dirty="0">
                        <a:effectLst/>
                      </a:endParaRPr>
                    </a:p>
                    <a:p>
                      <a:pPr algn="ctr">
                        <a:lnSpc>
                          <a:spcPct val="115000"/>
                        </a:lnSpc>
                        <a:spcAft>
                          <a:spcPts val="0"/>
                        </a:spcAft>
                      </a:pPr>
                      <a:r>
                        <a:rPr lang="en-GB" sz="1100" dirty="0" smtClean="0">
                          <a:effectLst/>
                        </a:rPr>
                        <a:t>4 </a:t>
                      </a:r>
                      <a:r>
                        <a:rPr lang="en-GB" sz="1100" dirty="0">
                          <a:effectLst/>
                        </a:rPr>
                        <a:t>× 5 = </a:t>
                      </a:r>
                      <a:r>
                        <a:rPr lang="en-GB" sz="1100" dirty="0" smtClean="0">
                          <a:effectLst/>
                        </a:rPr>
                        <a:t>20</a:t>
                      </a:r>
                      <a:endParaRPr lang="en-GB" sz="1100" dirty="0">
                        <a:effectLst/>
                      </a:endParaRPr>
                    </a:p>
                    <a:p>
                      <a:pPr algn="ctr">
                        <a:lnSpc>
                          <a:spcPct val="115000"/>
                        </a:lnSpc>
                        <a:spcAft>
                          <a:spcPts val="0"/>
                        </a:spcAft>
                      </a:pPr>
                      <a:r>
                        <a:rPr lang="en-GB" sz="1100" baseline="0" dirty="0" smtClean="0">
                          <a:effectLst/>
                        </a:rPr>
                        <a:t>4 </a:t>
                      </a:r>
                      <a:r>
                        <a:rPr lang="en-GB" sz="1100" dirty="0" smtClean="0">
                          <a:effectLst/>
                        </a:rPr>
                        <a:t>× </a:t>
                      </a:r>
                      <a:r>
                        <a:rPr lang="en-GB" sz="1100" dirty="0">
                          <a:effectLst/>
                        </a:rPr>
                        <a:t>6 = </a:t>
                      </a:r>
                      <a:r>
                        <a:rPr lang="en-GB" sz="1100" dirty="0" smtClean="0">
                          <a:effectLst/>
                        </a:rPr>
                        <a:t>24</a:t>
                      </a:r>
                      <a:endParaRPr lang="en-GB" sz="1100" dirty="0">
                        <a:effectLst/>
                      </a:endParaRPr>
                    </a:p>
                    <a:p>
                      <a:pPr algn="ctr">
                        <a:lnSpc>
                          <a:spcPct val="115000"/>
                        </a:lnSpc>
                        <a:spcAft>
                          <a:spcPts val="0"/>
                        </a:spcAft>
                      </a:pPr>
                      <a:r>
                        <a:rPr lang="en-GB" sz="1100" dirty="0" smtClean="0">
                          <a:effectLst/>
                        </a:rPr>
                        <a:t>4 </a:t>
                      </a:r>
                      <a:r>
                        <a:rPr lang="en-GB" sz="1100" dirty="0">
                          <a:effectLst/>
                        </a:rPr>
                        <a:t>× 7 = </a:t>
                      </a:r>
                      <a:r>
                        <a:rPr lang="en-GB" sz="1100" dirty="0" smtClean="0">
                          <a:effectLst/>
                        </a:rPr>
                        <a:t>28</a:t>
                      </a:r>
                      <a:endParaRPr lang="en-GB" sz="1100" dirty="0">
                        <a:effectLst/>
                      </a:endParaRPr>
                    </a:p>
                    <a:p>
                      <a:pPr algn="ctr">
                        <a:lnSpc>
                          <a:spcPct val="115000"/>
                        </a:lnSpc>
                        <a:spcAft>
                          <a:spcPts val="0"/>
                        </a:spcAft>
                      </a:pPr>
                      <a:r>
                        <a:rPr lang="en-GB" sz="1100" dirty="0" smtClean="0">
                          <a:effectLst/>
                        </a:rPr>
                        <a:t>4 </a:t>
                      </a:r>
                      <a:r>
                        <a:rPr lang="en-GB" sz="1100" dirty="0">
                          <a:effectLst/>
                        </a:rPr>
                        <a:t>× 8 = </a:t>
                      </a:r>
                      <a:r>
                        <a:rPr lang="en-GB" sz="1100" dirty="0" smtClean="0">
                          <a:effectLst/>
                        </a:rPr>
                        <a:t>32</a:t>
                      </a:r>
                      <a:endParaRPr lang="en-GB" sz="1100" dirty="0">
                        <a:effectLst/>
                      </a:endParaRPr>
                    </a:p>
                    <a:p>
                      <a:pPr algn="ctr">
                        <a:lnSpc>
                          <a:spcPct val="115000"/>
                        </a:lnSpc>
                        <a:spcAft>
                          <a:spcPts val="0"/>
                        </a:spcAft>
                      </a:pPr>
                      <a:r>
                        <a:rPr lang="en-GB" sz="1100" dirty="0" smtClean="0">
                          <a:effectLst/>
                        </a:rPr>
                        <a:t>4 </a:t>
                      </a:r>
                      <a:r>
                        <a:rPr lang="en-GB" sz="1100" dirty="0">
                          <a:effectLst/>
                        </a:rPr>
                        <a:t>× 9 = </a:t>
                      </a:r>
                      <a:r>
                        <a:rPr lang="en-GB" sz="1100" dirty="0" smtClean="0">
                          <a:effectLst/>
                        </a:rPr>
                        <a:t>36</a:t>
                      </a:r>
                      <a:endParaRPr lang="en-GB" sz="1100" dirty="0">
                        <a:effectLst/>
                      </a:endParaRPr>
                    </a:p>
                    <a:p>
                      <a:pPr algn="ctr">
                        <a:lnSpc>
                          <a:spcPct val="115000"/>
                        </a:lnSpc>
                        <a:spcAft>
                          <a:spcPts val="0"/>
                        </a:spcAft>
                      </a:pPr>
                      <a:r>
                        <a:rPr lang="en-GB" sz="1100" dirty="0" smtClean="0">
                          <a:effectLst/>
                        </a:rPr>
                        <a:t>4 </a:t>
                      </a:r>
                      <a:r>
                        <a:rPr lang="en-GB" sz="1100" dirty="0">
                          <a:effectLst/>
                        </a:rPr>
                        <a:t>× 10 = </a:t>
                      </a:r>
                      <a:r>
                        <a:rPr lang="en-GB" sz="1100" dirty="0" smtClean="0">
                          <a:effectLst/>
                        </a:rPr>
                        <a:t>40</a:t>
                      </a:r>
                      <a:endParaRPr lang="en-GB" sz="1100" dirty="0">
                        <a:effectLst/>
                      </a:endParaRPr>
                    </a:p>
                    <a:p>
                      <a:pPr algn="ctr">
                        <a:lnSpc>
                          <a:spcPct val="115000"/>
                        </a:lnSpc>
                        <a:spcAft>
                          <a:spcPts val="0"/>
                        </a:spcAft>
                      </a:pPr>
                      <a:r>
                        <a:rPr lang="en-GB" sz="1100" dirty="0" smtClean="0">
                          <a:effectLst/>
                        </a:rPr>
                        <a:t>4 </a:t>
                      </a:r>
                      <a:r>
                        <a:rPr lang="en-GB" sz="1100" dirty="0">
                          <a:effectLst/>
                        </a:rPr>
                        <a:t>× 11 = </a:t>
                      </a:r>
                      <a:r>
                        <a:rPr lang="en-GB" sz="1100" dirty="0" smtClean="0">
                          <a:effectLst/>
                        </a:rPr>
                        <a:t>44</a:t>
                      </a:r>
                      <a:endParaRPr lang="en-GB" sz="1100" dirty="0">
                        <a:effectLst/>
                      </a:endParaRPr>
                    </a:p>
                    <a:p>
                      <a:pPr algn="ctr">
                        <a:lnSpc>
                          <a:spcPct val="115000"/>
                        </a:lnSpc>
                        <a:spcAft>
                          <a:spcPts val="0"/>
                        </a:spcAft>
                      </a:pPr>
                      <a:r>
                        <a:rPr lang="en-GB" sz="1100" dirty="0" smtClean="0">
                          <a:effectLst/>
                        </a:rPr>
                        <a:t>4 × 12 = 48</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smtClean="0">
                          <a:effectLst/>
                        </a:rPr>
                        <a:t>1 × 4 = 4</a:t>
                      </a:r>
                    </a:p>
                    <a:p>
                      <a:pPr algn="ctr">
                        <a:lnSpc>
                          <a:spcPct val="115000"/>
                        </a:lnSpc>
                        <a:spcAft>
                          <a:spcPts val="0"/>
                        </a:spcAft>
                      </a:pPr>
                      <a:r>
                        <a:rPr lang="en-GB" sz="1100" dirty="0" smtClean="0">
                          <a:effectLst/>
                        </a:rPr>
                        <a:t>2 × 4 = 8</a:t>
                      </a:r>
                    </a:p>
                    <a:p>
                      <a:pPr algn="ctr">
                        <a:lnSpc>
                          <a:spcPct val="115000"/>
                        </a:lnSpc>
                        <a:spcAft>
                          <a:spcPts val="0"/>
                        </a:spcAft>
                      </a:pPr>
                      <a:r>
                        <a:rPr lang="en-GB" sz="1100" dirty="0" smtClean="0">
                          <a:effectLst/>
                        </a:rPr>
                        <a:t>3 × 4 = 12</a:t>
                      </a:r>
                    </a:p>
                    <a:p>
                      <a:pPr algn="ctr">
                        <a:lnSpc>
                          <a:spcPct val="115000"/>
                        </a:lnSpc>
                        <a:spcAft>
                          <a:spcPts val="0"/>
                        </a:spcAft>
                      </a:pPr>
                      <a:r>
                        <a:rPr lang="en-GB" sz="1100" dirty="0" smtClean="0">
                          <a:effectLst/>
                        </a:rPr>
                        <a:t>4 × 4</a:t>
                      </a:r>
                      <a:r>
                        <a:rPr lang="en-GB" sz="1100" baseline="0" dirty="0" smtClean="0">
                          <a:effectLst/>
                        </a:rPr>
                        <a:t> </a:t>
                      </a:r>
                      <a:r>
                        <a:rPr lang="en-GB" sz="1100" dirty="0" smtClean="0">
                          <a:effectLst/>
                        </a:rPr>
                        <a:t>= 16</a:t>
                      </a:r>
                    </a:p>
                    <a:p>
                      <a:pPr algn="ctr">
                        <a:lnSpc>
                          <a:spcPct val="115000"/>
                        </a:lnSpc>
                        <a:spcAft>
                          <a:spcPts val="0"/>
                        </a:spcAft>
                      </a:pPr>
                      <a:r>
                        <a:rPr lang="en-GB" sz="1100" dirty="0" smtClean="0">
                          <a:effectLst/>
                        </a:rPr>
                        <a:t>5 × 4 = 20</a:t>
                      </a:r>
                    </a:p>
                    <a:p>
                      <a:pPr algn="ctr">
                        <a:lnSpc>
                          <a:spcPct val="115000"/>
                        </a:lnSpc>
                        <a:spcAft>
                          <a:spcPts val="0"/>
                        </a:spcAft>
                      </a:pPr>
                      <a:r>
                        <a:rPr lang="en-GB" sz="1100" baseline="0" dirty="0" smtClean="0">
                          <a:effectLst/>
                        </a:rPr>
                        <a:t>6 </a:t>
                      </a:r>
                      <a:r>
                        <a:rPr lang="en-GB" sz="1100" dirty="0" smtClean="0">
                          <a:effectLst/>
                        </a:rPr>
                        <a:t>× 4</a:t>
                      </a:r>
                      <a:r>
                        <a:rPr lang="en-GB" sz="1100" baseline="0" dirty="0" smtClean="0">
                          <a:effectLst/>
                        </a:rPr>
                        <a:t> </a:t>
                      </a:r>
                      <a:r>
                        <a:rPr lang="en-GB" sz="1100" dirty="0" smtClean="0">
                          <a:effectLst/>
                        </a:rPr>
                        <a:t>= 24</a:t>
                      </a:r>
                    </a:p>
                    <a:p>
                      <a:pPr algn="ctr">
                        <a:lnSpc>
                          <a:spcPct val="115000"/>
                        </a:lnSpc>
                        <a:spcAft>
                          <a:spcPts val="0"/>
                        </a:spcAft>
                      </a:pPr>
                      <a:r>
                        <a:rPr lang="en-GB" sz="1100" dirty="0" smtClean="0">
                          <a:effectLst/>
                        </a:rPr>
                        <a:t>7 × 4 = 28</a:t>
                      </a:r>
                    </a:p>
                    <a:p>
                      <a:pPr algn="ctr">
                        <a:lnSpc>
                          <a:spcPct val="115000"/>
                        </a:lnSpc>
                        <a:spcAft>
                          <a:spcPts val="0"/>
                        </a:spcAft>
                      </a:pPr>
                      <a:r>
                        <a:rPr lang="en-GB" sz="1100" dirty="0" smtClean="0">
                          <a:effectLst/>
                        </a:rPr>
                        <a:t>8 × 4 = 32</a:t>
                      </a:r>
                    </a:p>
                    <a:p>
                      <a:pPr algn="ctr">
                        <a:lnSpc>
                          <a:spcPct val="115000"/>
                        </a:lnSpc>
                        <a:spcAft>
                          <a:spcPts val="0"/>
                        </a:spcAft>
                      </a:pPr>
                      <a:r>
                        <a:rPr lang="en-GB" sz="1100" dirty="0" smtClean="0">
                          <a:effectLst/>
                        </a:rPr>
                        <a:t>9 × 4 = 36</a:t>
                      </a:r>
                    </a:p>
                    <a:p>
                      <a:pPr algn="ctr">
                        <a:lnSpc>
                          <a:spcPct val="115000"/>
                        </a:lnSpc>
                        <a:spcAft>
                          <a:spcPts val="0"/>
                        </a:spcAft>
                      </a:pPr>
                      <a:r>
                        <a:rPr lang="en-GB" sz="1100" dirty="0" smtClean="0">
                          <a:effectLst/>
                        </a:rPr>
                        <a:t>10 × 4 = 40</a:t>
                      </a:r>
                    </a:p>
                    <a:p>
                      <a:pPr algn="ctr">
                        <a:lnSpc>
                          <a:spcPct val="115000"/>
                        </a:lnSpc>
                        <a:spcAft>
                          <a:spcPts val="0"/>
                        </a:spcAft>
                      </a:pPr>
                      <a:r>
                        <a:rPr lang="en-GB" sz="1100" dirty="0" smtClean="0">
                          <a:effectLst/>
                        </a:rPr>
                        <a:t>11 × 4 = 44</a:t>
                      </a:r>
                    </a:p>
                    <a:p>
                      <a:pPr algn="ctr">
                        <a:lnSpc>
                          <a:spcPct val="115000"/>
                        </a:lnSpc>
                        <a:spcAft>
                          <a:spcPts val="0"/>
                        </a:spcAft>
                      </a:pPr>
                      <a:r>
                        <a:rPr lang="en-GB" sz="1100" dirty="0" smtClean="0">
                          <a:effectLst/>
                        </a:rPr>
                        <a:t>12 × 4 = 48</a:t>
                      </a:r>
                      <a:endParaRPr lang="en-GB" sz="1100" dirty="0" smtClean="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smtClean="0">
                          <a:effectLst/>
                        </a:rPr>
                        <a:t>4 ÷ 4 = 1</a:t>
                      </a:r>
                    </a:p>
                    <a:p>
                      <a:pPr algn="ctr">
                        <a:lnSpc>
                          <a:spcPct val="115000"/>
                        </a:lnSpc>
                        <a:spcAft>
                          <a:spcPts val="0"/>
                        </a:spcAft>
                      </a:pPr>
                      <a:r>
                        <a:rPr lang="en-GB" sz="1100" dirty="0" smtClean="0">
                          <a:effectLst/>
                        </a:rPr>
                        <a:t>8 ÷ 4</a:t>
                      </a:r>
                      <a:r>
                        <a:rPr lang="en-GB" sz="1100" baseline="0" dirty="0" smtClean="0">
                          <a:effectLst/>
                        </a:rPr>
                        <a:t> </a:t>
                      </a:r>
                      <a:r>
                        <a:rPr lang="en-GB" sz="1100" dirty="0" smtClean="0">
                          <a:effectLst/>
                        </a:rPr>
                        <a:t>= 2</a:t>
                      </a:r>
                    </a:p>
                    <a:p>
                      <a:pPr algn="ctr">
                        <a:lnSpc>
                          <a:spcPct val="115000"/>
                        </a:lnSpc>
                        <a:spcAft>
                          <a:spcPts val="0"/>
                        </a:spcAft>
                      </a:pPr>
                      <a:r>
                        <a:rPr lang="en-GB" sz="1100" dirty="0" smtClean="0">
                          <a:effectLst/>
                        </a:rPr>
                        <a:t>12 ÷ 4 = 3</a:t>
                      </a:r>
                    </a:p>
                    <a:p>
                      <a:pPr algn="ctr">
                        <a:lnSpc>
                          <a:spcPct val="115000"/>
                        </a:lnSpc>
                        <a:spcAft>
                          <a:spcPts val="0"/>
                        </a:spcAft>
                      </a:pPr>
                      <a:r>
                        <a:rPr lang="en-GB" sz="1100" dirty="0" smtClean="0">
                          <a:effectLst/>
                        </a:rPr>
                        <a:t>16</a:t>
                      </a:r>
                      <a:r>
                        <a:rPr lang="en-GB" sz="1100" baseline="0" dirty="0" smtClean="0">
                          <a:effectLst/>
                        </a:rPr>
                        <a:t> </a:t>
                      </a:r>
                      <a:r>
                        <a:rPr lang="en-GB" sz="1100" dirty="0" smtClean="0">
                          <a:effectLst/>
                        </a:rPr>
                        <a:t>÷ 4</a:t>
                      </a:r>
                      <a:r>
                        <a:rPr lang="en-GB" sz="1100" baseline="0" dirty="0" smtClean="0">
                          <a:effectLst/>
                        </a:rPr>
                        <a:t> </a:t>
                      </a:r>
                      <a:r>
                        <a:rPr lang="en-GB" sz="1100" dirty="0" smtClean="0">
                          <a:effectLst/>
                        </a:rPr>
                        <a:t>= 4</a:t>
                      </a:r>
                    </a:p>
                    <a:p>
                      <a:pPr algn="ctr">
                        <a:lnSpc>
                          <a:spcPct val="115000"/>
                        </a:lnSpc>
                        <a:spcAft>
                          <a:spcPts val="0"/>
                        </a:spcAft>
                      </a:pPr>
                      <a:r>
                        <a:rPr lang="en-GB" sz="1100" baseline="0" dirty="0" smtClean="0">
                          <a:effectLst/>
                        </a:rPr>
                        <a:t>20 </a:t>
                      </a:r>
                      <a:r>
                        <a:rPr lang="en-GB" sz="1100" dirty="0" smtClean="0">
                          <a:effectLst/>
                        </a:rPr>
                        <a:t>÷ 4 = 5</a:t>
                      </a:r>
                    </a:p>
                    <a:p>
                      <a:pPr algn="ctr">
                        <a:lnSpc>
                          <a:spcPct val="115000"/>
                        </a:lnSpc>
                        <a:spcAft>
                          <a:spcPts val="0"/>
                        </a:spcAft>
                      </a:pPr>
                      <a:r>
                        <a:rPr lang="en-GB" sz="1100" dirty="0" smtClean="0">
                          <a:effectLst/>
                        </a:rPr>
                        <a:t>24</a:t>
                      </a:r>
                      <a:r>
                        <a:rPr lang="en-GB" sz="1100" baseline="0" dirty="0" smtClean="0">
                          <a:effectLst/>
                        </a:rPr>
                        <a:t> </a:t>
                      </a:r>
                      <a:r>
                        <a:rPr lang="en-GB" sz="1100" dirty="0" smtClean="0">
                          <a:effectLst/>
                        </a:rPr>
                        <a:t>÷ 4</a:t>
                      </a:r>
                      <a:r>
                        <a:rPr lang="en-GB" sz="1100" baseline="0" dirty="0" smtClean="0">
                          <a:effectLst/>
                        </a:rPr>
                        <a:t> </a:t>
                      </a:r>
                      <a:r>
                        <a:rPr lang="en-GB" sz="1100" dirty="0" smtClean="0">
                          <a:effectLst/>
                        </a:rPr>
                        <a:t>= 6</a:t>
                      </a:r>
                    </a:p>
                    <a:p>
                      <a:pPr algn="ctr">
                        <a:lnSpc>
                          <a:spcPct val="115000"/>
                        </a:lnSpc>
                        <a:spcAft>
                          <a:spcPts val="0"/>
                        </a:spcAft>
                      </a:pPr>
                      <a:r>
                        <a:rPr lang="en-GB" sz="1100" dirty="0" smtClean="0">
                          <a:effectLst/>
                        </a:rPr>
                        <a:t>28 ÷ 4 = 7</a:t>
                      </a:r>
                    </a:p>
                    <a:p>
                      <a:pPr algn="ctr">
                        <a:lnSpc>
                          <a:spcPct val="115000"/>
                        </a:lnSpc>
                        <a:spcAft>
                          <a:spcPts val="0"/>
                        </a:spcAft>
                      </a:pPr>
                      <a:r>
                        <a:rPr lang="en-GB" sz="1100" dirty="0" smtClean="0">
                          <a:effectLst/>
                        </a:rPr>
                        <a:t>32 ÷ 4</a:t>
                      </a:r>
                      <a:r>
                        <a:rPr lang="en-GB" sz="1100" baseline="0" dirty="0" smtClean="0">
                          <a:effectLst/>
                        </a:rPr>
                        <a:t> </a:t>
                      </a:r>
                      <a:r>
                        <a:rPr lang="en-GB" sz="1100" dirty="0" smtClean="0">
                          <a:effectLst/>
                        </a:rPr>
                        <a:t>= 8</a:t>
                      </a:r>
                    </a:p>
                    <a:p>
                      <a:pPr algn="ctr">
                        <a:lnSpc>
                          <a:spcPct val="115000"/>
                        </a:lnSpc>
                        <a:spcAft>
                          <a:spcPts val="0"/>
                        </a:spcAft>
                      </a:pPr>
                      <a:r>
                        <a:rPr lang="en-GB" sz="1100" dirty="0" smtClean="0">
                          <a:effectLst/>
                        </a:rPr>
                        <a:t>36 ÷ 4 = 9</a:t>
                      </a:r>
                    </a:p>
                    <a:p>
                      <a:pPr algn="ctr">
                        <a:lnSpc>
                          <a:spcPct val="115000"/>
                        </a:lnSpc>
                        <a:spcAft>
                          <a:spcPts val="0"/>
                        </a:spcAft>
                      </a:pPr>
                      <a:r>
                        <a:rPr lang="en-GB" sz="1100" dirty="0" smtClean="0">
                          <a:effectLst/>
                        </a:rPr>
                        <a:t>40 ÷ 4</a:t>
                      </a:r>
                      <a:r>
                        <a:rPr lang="en-GB" sz="1100" baseline="0" dirty="0" smtClean="0">
                          <a:effectLst/>
                        </a:rPr>
                        <a:t> </a:t>
                      </a:r>
                      <a:r>
                        <a:rPr lang="en-GB" sz="1100" dirty="0" smtClean="0">
                          <a:effectLst/>
                        </a:rPr>
                        <a:t>= 10</a:t>
                      </a:r>
                    </a:p>
                    <a:p>
                      <a:pPr algn="ctr">
                        <a:lnSpc>
                          <a:spcPct val="115000"/>
                        </a:lnSpc>
                        <a:spcAft>
                          <a:spcPts val="0"/>
                        </a:spcAft>
                      </a:pPr>
                      <a:r>
                        <a:rPr lang="en-GB" sz="1100" dirty="0" smtClean="0">
                          <a:effectLst/>
                        </a:rPr>
                        <a:t>44 ÷ 4</a:t>
                      </a:r>
                      <a:r>
                        <a:rPr lang="en-GB" sz="1100" baseline="0" dirty="0" smtClean="0">
                          <a:effectLst/>
                        </a:rPr>
                        <a:t> </a:t>
                      </a:r>
                      <a:r>
                        <a:rPr lang="en-GB" sz="1100" dirty="0" smtClean="0">
                          <a:effectLst/>
                        </a:rPr>
                        <a:t>= 11</a:t>
                      </a:r>
                    </a:p>
                    <a:p>
                      <a:pPr algn="ctr">
                        <a:lnSpc>
                          <a:spcPct val="115000"/>
                        </a:lnSpc>
                        <a:spcAft>
                          <a:spcPts val="0"/>
                        </a:spcAft>
                      </a:pPr>
                      <a:r>
                        <a:rPr lang="en-GB" sz="1100" dirty="0" smtClean="0">
                          <a:effectLst/>
                        </a:rPr>
                        <a:t>48 ÷ 4</a:t>
                      </a:r>
                      <a:r>
                        <a:rPr lang="en-GB" sz="1100" baseline="0" dirty="0" smtClean="0">
                          <a:effectLst/>
                        </a:rPr>
                        <a:t> </a:t>
                      </a:r>
                      <a:r>
                        <a:rPr lang="en-GB" sz="1100" dirty="0" smtClean="0">
                          <a:effectLst/>
                        </a:rPr>
                        <a:t>= 12</a:t>
                      </a:r>
                    </a:p>
                    <a:p>
                      <a:pPr algn="ctr">
                        <a:lnSpc>
                          <a:spcPct val="115000"/>
                        </a:lnSpc>
                        <a:spcAft>
                          <a:spcPts val="0"/>
                        </a:spcAft>
                      </a:pPr>
                      <a:endParaRPr lang="en-GB" sz="1100" dirty="0" smtClean="0">
                        <a:effectLst/>
                      </a:endParaRPr>
                    </a:p>
                  </a:txBody>
                  <a:tcPr marL="68580" marR="68580" marT="0" marB="0"/>
                </a:tc>
                <a:tc>
                  <a:txBody>
                    <a:bodyPr/>
                    <a:lstStyle/>
                    <a:p>
                      <a:pPr algn="ctr">
                        <a:lnSpc>
                          <a:spcPct val="115000"/>
                        </a:lnSpc>
                        <a:spcAft>
                          <a:spcPts val="0"/>
                        </a:spcAft>
                      </a:pPr>
                      <a:r>
                        <a:rPr lang="en-GB" sz="1100" dirty="0" smtClean="0">
                          <a:effectLst/>
                        </a:rPr>
                        <a:t>4 ÷ 1 = 4</a:t>
                      </a:r>
                    </a:p>
                    <a:p>
                      <a:pPr algn="ctr">
                        <a:lnSpc>
                          <a:spcPct val="115000"/>
                        </a:lnSpc>
                        <a:spcAft>
                          <a:spcPts val="0"/>
                        </a:spcAft>
                      </a:pPr>
                      <a:r>
                        <a:rPr lang="en-GB" sz="1100" dirty="0" smtClean="0">
                          <a:effectLst/>
                        </a:rPr>
                        <a:t>8 ÷ 2</a:t>
                      </a:r>
                      <a:r>
                        <a:rPr lang="en-GB" sz="1100" baseline="0" dirty="0" smtClean="0">
                          <a:effectLst/>
                        </a:rPr>
                        <a:t> </a:t>
                      </a:r>
                      <a:r>
                        <a:rPr lang="en-GB" sz="1100" dirty="0" smtClean="0">
                          <a:effectLst/>
                        </a:rPr>
                        <a:t>= 4</a:t>
                      </a:r>
                    </a:p>
                    <a:p>
                      <a:pPr algn="ctr">
                        <a:lnSpc>
                          <a:spcPct val="115000"/>
                        </a:lnSpc>
                        <a:spcAft>
                          <a:spcPts val="0"/>
                        </a:spcAft>
                      </a:pPr>
                      <a:r>
                        <a:rPr lang="en-GB" sz="1100" dirty="0" smtClean="0">
                          <a:effectLst/>
                        </a:rPr>
                        <a:t>12 ÷ 3 = 4</a:t>
                      </a:r>
                    </a:p>
                    <a:p>
                      <a:pPr algn="ctr">
                        <a:lnSpc>
                          <a:spcPct val="115000"/>
                        </a:lnSpc>
                        <a:spcAft>
                          <a:spcPts val="0"/>
                        </a:spcAft>
                      </a:pPr>
                      <a:r>
                        <a:rPr lang="en-GB" sz="1100" dirty="0" smtClean="0">
                          <a:effectLst/>
                        </a:rPr>
                        <a:t>16 ÷ 4</a:t>
                      </a:r>
                      <a:r>
                        <a:rPr lang="en-GB" sz="1100" baseline="0" dirty="0" smtClean="0">
                          <a:effectLst/>
                        </a:rPr>
                        <a:t> </a:t>
                      </a:r>
                      <a:r>
                        <a:rPr lang="en-GB" sz="1100" dirty="0" smtClean="0">
                          <a:effectLst/>
                        </a:rPr>
                        <a:t>= 4</a:t>
                      </a:r>
                    </a:p>
                    <a:p>
                      <a:pPr algn="ctr">
                        <a:lnSpc>
                          <a:spcPct val="115000"/>
                        </a:lnSpc>
                        <a:spcAft>
                          <a:spcPts val="0"/>
                        </a:spcAft>
                      </a:pPr>
                      <a:r>
                        <a:rPr lang="en-GB" sz="1100" dirty="0" smtClean="0">
                          <a:effectLst/>
                        </a:rPr>
                        <a:t>20</a:t>
                      </a:r>
                      <a:r>
                        <a:rPr lang="en-GB" sz="1100" baseline="0" dirty="0" smtClean="0">
                          <a:effectLst/>
                        </a:rPr>
                        <a:t> </a:t>
                      </a:r>
                      <a:r>
                        <a:rPr lang="en-GB" sz="1100" dirty="0" smtClean="0">
                          <a:effectLst/>
                        </a:rPr>
                        <a:t>÷ 5 = 4</a:t>
                      </a:r>
                    </a:p>
                    <a:p>
                      <a:pPr algn="ctr">
                        <a:lnSpc>
                          <a:spcPct val="115000"/>
                        </a:lnSpc>
                        <a:spcAft>
                          <a:spcPts val="0"/>
                        </a:spcAft>
                      </a:pPr>
                      <a:r>
                        <a:rPr lang="en-GB" sz="1100" dirty="0" smtClean="0">
                          <a:effectLst/>
                        </a:rPr>
                        <a:t>24 ÷ 6</a:t>
                      </a:r>
                      <a:r>
                        <a:rPr lang="en-GB" sz="1100" baseline="0" dirty="0" smtClean="0">
                          <a:effectLst/>
                        </a:rPr>
                        <a:t> </a:t>
                      </a:r>
                      <a:r>
                        <a:rPr lang="en-GB" sz="1100" dirty="0" smtClean="0">
                          <a:effectLst/>
                        </a:rPr>
                        <a:t>= 4</a:t>
                      </a:r>
                    </a:p>
                    <a:p>
                      <a:pPr algn="ctr">
                        <a:lnSpc>
                          <a:spcPct val="115000"/>
                        </a:lnSpc>
                        <a:spcAft>
                          <a:spcPts val="0"/>
                        </a:spcAft>
                      </a:pPr>
                      <a:r>
                        <a:rPr lang="en-GB" sz="1100" dirty="0" smtClean="0">
                          <a:effectLst/>
                        </a:rPr>
                        <a:t>28 ÷ 7 = 4</a:t>
                      </a:r>
                    </a:p>
                    <a:p>
                      <a:pPr algn="ctr">
                        <a:lnSpc>
                          <a:spcPct val="115000"/>
                        </a:lnSpc>
                        <a:spcAft>
                          <a:spcPts val="0"/>
                        </a:spcAft>
                      </a:pPr>
                      <a:r>
                        <a:rPr lang="en-GB" sz="1100" dirty="0" smtClean="0">
                          <a:effectLst/>
                        </a:rPr>
                        <a:t>32</a:t>
                      </a:r>
                      <a:r>
                        <a:rPr lang="en-GB" sz="1100" baseline="0" dirty="0" smtClean="0">
                          <a:effectLst/>
                        </a:rPr>
                        <a:t> </a:t>
                      </a:r>
                      <a:r>
                        <a:rPr lang="en-GB" sz="1100" dirty="0" smtClean="0">
                          <a:effectLst/>
                        </a:rPr>
                        <a:t>÷ 8</a:t>
                      </a:r>
                      <a:r>
                        <a:rPr lang="en-GB" sz="1100" baseline="0" dirty="0" smtClean="0">
                          <a:effectLst/>
                        </a:rPr>
                        <a:t> </a:t>
                      </a:r>
                      <a:r>
                        <a:rPr lang="en-GB" sz="1100" dirty="0" smtClean="0">
                          <a:effectLst/>
                        </a:rPr>
                        <a:t>= 4</a:t>
                      </a:r>
                    </a:p>
                    <a:p>
                      <a:pPr algn="ctr">
                        <a:lnSpc>
                          <a:spcPct val="115000"/>
                        </a:lnSpc>
                        <a:spcAft>
                          <a:spcPts val="0"/>
                        </a:spcAft>
                      </a:pPr>
                      <a:r>
                        <a:rPr lang="en-GB" sz="1100" dirty="0" smtClean="0">
                          <a:effectLst/>
                        </a:rPr>
                        <a:t>36 ÷ 9 = 4</a:t>
                      </a:r>
                    </a:p>
                    <a:p>
                      <a:pPr algn="ctr">
                        <a:lnSpc>
                          <a:spcPct val="115000"/>
                        </a:lnSpc>
                        <a:spcAft>
                          <a:spcPts val="0"/>
                        </a:spcAft>
                      </a:pPr>
                      <a:r>
                        <a:rPr lang="en-GB" sz="1100" dirty="0" smtClean="0">
                          <a:effectLst/>
                        </a:rPr>
                        <a:t>40 ÷ </a:t>
                      </a:r>
                      <a:r>
                        <a:rPr lang="en-GB" sz="1100" baseline="0" dirty="0" smtClean="0">
                          <a:effectLst/>
                        </a:rPr>
                        <a:t>10 </a:t>
                      </a:r>
                      <a:r>
                        <a:rPr lang="en-GB" sz="1100" dirty="0" smtClean="0">
                          <a:effectLst/>
                        </a:rPr>
                        <a:t>= 4</a:t>
                      </a:r>
                    </a:p>
                    <a:p>
                      <a:pPr algn="ctr">
                        <a:lnSpc>
                          <a:spcPct val="115000"/>
                        </a:lnSpc>
                        <a:spcAft>
                          <a:spcPts val="0"/>
                        </a:spcAft>
                      </a:pPr>
                      <a:r>
                        <a:rPr lang="en-GB" sz="1100" dirty="0" smtClean="0">
                          <a:effectLst/>
                        </a:rPr>
                        <a:t>44 ÷ 11 = 4</a:t>
                      </a:r>
                    </a:p>
                    <a:p>
                      <a:pPr algn="ctr">
                        <a:lnSpc>
                          <a:spcPct val="115000"/>
                        </a:lnSpc>
                        <a:spcAft>
                          <a:spcPts val="0"/>
                        </a:spcAft>
                      </a:pPr>
                      <a:r>
                        <a:rPr lang="en-GB" sz="1100" dirty="0" smtClean="0">
                          <a:effectLst/>
                        </a:rPr>
                        <a:t>48 ÷ 12</a:t>
                      </a:r>
                      <a:r>
                        <a:rPr lang="en-GB" sz="1100" baseline="0" dirty="0" smtClean="0">
                          <a:effectLst/>
                        </a:rPr>
                        <a:t> </a:t>
                      </a:r>
                      <a:r>
                        <a:rPr lang="en-GB" sz="1100" dirty="0" smtClean="0">
                          <a:effectLst/>
                        </a:rPr>
                        <a:t>= 4</a:t>
                      </a:r>
                    </a:p>
                    <a:p>
                      <a:pPr algn="ctr">
                        <a:lnSpc>
                          <a:spcPct val="115000"/>
                        </a:lnSpc>
                        <a:spcAft>
                          <a:spcPts val="0"/>
                        </a:spcAft>
                      </a:pPr>
                      <a:endParaRPr lang="en-GB" sz="1100" dirty="0" smtClean="0">
                        <a:effectLst/>
                      </a:endParaRP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p:txBody>
          <a:bodyPr/>
          <a:lstStyle/>
          <a:p>
            <a:r>
              <a:rPr lang="en-GB" dirty="0" smtClean="0"/>
              <a:t>Key Vocabulary</a:t>
            </a:r>
          </a:p>
          <a:p>
            <a:pPr algn="l"/>
            <a:r>
              <a:rPr lang="en-GB" b="0" u="none" dirty="0" smtClean="0"/>
              <a:t>What is 4 </a:t>
            </a:r>
            <a:r>
              <a:rPr lang="en-GB" u="none" dirty="0" smtClean="0"/>
              <a:t>multiplied by </a:t>
            </a:r>
            <a:r>
              <a:rPr lang="en-GB" b="0" u="none" dirty="0" smtClean="0"/>
              <a:t>6?</a:t>
            </a:r>
          </a:p>
          <a:p>
            <a:pPr algn="l"/>
            <a:r>
              <a:rPr lang="en-GB" b="0" u="none" dirty="0" smtClean="0"/>
              <a:t>What is 8</a:t>
            </a:r>
            <a:r>
              <a:rPr lang="en-GB" u="none" dirty="0" smtClean="0"/>
              <a:t> times </a:t>
            </a:r>
            <a:r>
              <a:rPr lang="en-GB" b="0" u="none" dirty="0"/>
              <a:t>4</a:t>
            </a:r>
            <a:r>
              <a:rPr lang="en-GB" b="0" u="none" dirty="0" smtClean="0"/>
              <a:t>?</a:t>
            </a:r>
          </a:p>
          <a:p>
            <a:pPr algn="l"/>
            <a:r>
              <a:rPr lang="en-GB" b="0" u="none" dirty="0" smtClean="0"/>
              <a:t>What is 24 </a:t>
            </a:r>
            <a:r>
              <a:rPr lang="en-GB" u="none" dirty="0" smtClean="0"/>
              <a:t>divided by </a:t>
            </a:r>
            <a:r>
              <a:rPr lang="en-GB" b="0" u="none" dirty="0" smtClean="0"/>
              <a:t>4?</a:t>
            </a:r>
            <a:endParaRPr lang="en-GB" b="0" u="none" dirty="0"/>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a:t>
            </a:r>
            <a:r>
              <a:rPr lang="en-GB" altLang="en-US" dirty="0" smtClean="0">
                <a:ea typeface="Calibri" pitchFamily="34" charset="0"/>
                <a:cs typeface="Times New Roman" pitchFamily="18" charset="0"/>
              </a:rPr>
              <a:t>4 </a:t>
            </a:r>
            <a:r>
              <a:rPr lang="en-GB" altLang="en-US" dirty="0">
                <a:ea typeface="Calibri" pitchFamily="34" charset="0"/>
                <a:cs typeface="Times New Roman" pitchFamily="18" charset="0"/>
              </a:rPr>
              <a:t>× ⃝ </a:t>
            </a:r>
            <a:r>
              <a:rPr lang="en-GB" altLang="en-US" dirty="0" smtClean="0">
                <a:ea typeface="Calibri" pitchFamily="34" charset="0"/>
                <a:cs typeface="Times New Roman" pitchFamily="18" charset="0"/>
              </a:rPr>
              <a:t>= 16 </a:t>
            </a:r>
            <a:r>
              <a:rPr lang="en-GB" altLang="en-US" dirty="0">
                <a:ea typeface="Calibri" pitchFamily="34" charset="0"/>
                <a:cs typeface="Times New Roman" pitchFamily="18" charset="0"/>
              </a:rPr>
              <a:t>or ⃝ ÷ </a:t>
            </a:r>
            <a:r>
              <a:rPr lang="en-GB" altLang="en-US" dirty="0" smtClean="0">
                <a:ea typeface="Calibri" pitchFamily="34" charset="0"/>
                <a:cs typeface="Times New Roman" pitchFamily="18" charset="0"/>
              </a:rPr>
              <a:t>4 </a:t>
            </a:r>
            <a:r>
              <a:rPr lang="en-GB" altLang="en-US" dirty="0">
                <a:ea typeface="Calibri" pitchFamily="34" charset="0"/>
                <a:cs typeface="Times New Roman" pitchFamily="18" charset="0"/>
              </a:rPr>
              <a:t>= </a:t>
            </a:r>
            <a:r>
              <a:rPr lang="en-GB" altLang="en-US" dirty="0" smtClean="0">
                <a:ea typeface="Calibri" pitchFamily="34" charset="0"/>
                <a:cs typeface="Times New Roman" pitchFamily="18" charset="0"/>
              </a:rPr>
              <a:t>7.</a:t>
            </a:r>
            <a:endParaRPr lang="en-GB" altLang="en-US" dirty="0">
              <a:ea typeface="Calibri" pitchFamily="34" charset="0"/>
              <a:cs typeface="Times New Roman" pitchFamily="18" charset="0"/>
            </a:endParaRPr>
          </a:p>
          <a:p>
            <a:endParaRPr lang="en-GB"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7008042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3 – Spring 2</a:t>
            </a:r>
            <a:endParaRPr lang="en-GB" dirty="0"/>
          </a:p>
        </p:txBody>
      </p:sp>
      <p:sp>
        <p:nvSpPr>
          <p:cNvPr id="3" name="Text Placeholder 2"/>
          <p:cNvSpPr>
            <a:spLocks noGrp="1"/>
          </p:cNvSpPr>
          <p:nvPr>
            <p:ph type="body" sz="quarter" idx="11"/>
          </p:nvPr>
        </p:nvSpPr>
        <p:spPr/>
        <p:txBody>
          <a:bodyPr/>
          <a:lstStyle/>
          <a:p>
            <a:r>
              <a:rPr lang="en-GB" dirty="0" smtClean="0"/>
              <a:t>I know the multiplication and division facts for the 8 times table.</a:t>
            </a:r>
            <a:endParaRPr lang="en-GB" dirty="0"/>
          </a:p>
        </p:txBody>
      </p:sp>
      <p:sp>
        <p:nvSpPr>
          <p:cNvPr id="4" name="Text Placeholder 3"/>
          <p:cNvSpPr>
            <a:spLocks noGrp="1"/>
          </p:cNvSpPr>
          <p:nvPr>
            <p:ph type="body" sz="quarter" idx="12"/>
          </p:nvPr>
        </p:nvSpPr>
        <p:spPr/>
        <p:txBody>
          <a:bodyPr>
            <a:normAutofit fontScale="925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a:t>
            </a:r>
            <a:r>
              <a:rPr lang="en-GB" altLang="en-US" dirty="0" smtClean="0">
                <a:ea typeface="Calibri" pitchFamily="34" charset="0"/>
                <a:cs typeface="Times New Roman" pitchFamily="18" charset="0"/>
              </a:rPr>
              <a:t>fact family </a:t>
            </a:r>
            <a:r>
              <a:rPr lang="en-GB" altLang="en-US" dirty="0">
                <a:ea typeface="Calibri" pitchFamily="34" charset="0"/>
                <a:cs typeface="Times New Roman" pitchFamily="18" charset="0"/>
              </a:rPr>
              <a:t>of the day. If you would like more ideas, please speak to your child’s teacher.</a:t>
            </a:r>
          </a:p>
          <a:p>
            <a:pPr lvl="0" eaLnBrk="0" fontAlgn="base" hangingPunct="0">
              <a:spcBef>
                <a:spcPct val="0"/>
              </a:spcBef>
              <a:spcAft>
                <a:spcPct val="0"/>
              </a:spcAft>
              <a:buClrTx/>
              <a:buSzTx/>
            </a:pPr>
            <a:endParaRPr lang="en-GB" altLang="en-US" dirty="0" smtClean="0">
              <a:cs typeface="Arial" pitchFamily="34" charset="0"/>
            </a:endParaRPr>
          </a:p>
          <a:p>
            <a:pPr eaLnBrk="0" fontAlgn="base" hangingPunct="0">
              <a:spcBef>
                <a:spcPct val="0"/>
              </a:spcBef>
              <a:spcAft>
                <a:spcPct val="0"/>
              </a:spcAft>
              <a:buClrTx/>
              <a:buSzTx/>
            </a:pPr>
            <a:r>
              <a:rPr lang="en-GB" altLang="en-US" u="sng" dirty="0">
                <a:ea typeface="Calibri" pitchFamily="34" charset="0"/>
                <a:cs typeface="Times New Roman" pitchFamily="18" charset="0"/>
              </a:rPr>
              <a:t>Songs and Chants</a:t>
            </a:r>
            <a:r>
              <a:rPr lang="en-GB" altLang="en-US" dirty="0">
                <a:ea typeface="Calibri" pitchFamily="34" charset="0"/>
                <a:cs typeface="Times New Roman" pitchFamily="18" charset="0"/>
              </a:rPr>
              <a:t> – You can buy Times Tables CDs or find multiplication songs and chants online. If your child creates their own song, this can make the times tables even more memorable.</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smtClean="0">
                <a:cs typeface="Arial" pitchFamily="34" charset="0"/>
              </a:rPr>
              <a:t>Double your fours </a:t>
            </a:r>
            <a:r>
              <a:rPr lang="en-GB" altLang="en-US" dirty="0" smtClean="0">
                <a:cs typeface="Arial" pitchFamily="34" charset="0"/>
              </a:rPr>
              <a:t>– Multiplying a number by 8 is the same as multiply by 4 and then doubling the answer. 8 </a:t>
            </a:r>
            <a:r>
              <a:rPr lang="en-GB" dirty="0"/>
              <a:t>× </a:t>
            </a:r>
            <a:r>
              <a:rPr lang="en-GB" dirty="0" smtClean="0"/>
              <a:t>4 = 32 and </a:t>
            </a:r>
            <a:r>
              <a:rPr lang="en-GB" altLang="en-US" dirty="0" smtClean="0">
                <a:cs typeface="Arial" pitchFamily="34" charset="0"/>
              </a:rPr>
              <a:t>double </a:t>
            </a:r>
            <a:r>
              <a:rPr lang="en-GB" altLang="en-US" dirty="0">
                <a:cs typeface="Arial" pitchFamily="34" charset="0"/>
              </a:rPr>
              <a:t>3</a:t>
            </a:r>
            <a:r>
              <a:rPr lang="en-GB" altLang="en-US" dirty="0" smtClean="0">
                <a:cs typeface="Arial" pitchFamily="34" charset="0"/>
              </a:rPr>
              <a:t>2 is 64, so 8 </a:t>
            </a:r>
            <a:r>
              <a:rPr lang="en-GB" dirty="0"/>
              <a:t>× 8</a:t>
            </a:r>
            <a:r>
              <a:rPr lang="en-GB" dirty="0" smtClean="0"/>
              <a:t> = 64.</a:t>
            </a:r>
            <a:endParaRPr lang="en-GB" dirty="0" smtClean="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a:p>
            <a:pPr eaLnBrk="0" fontAlgn="base" hangingPunct="0">
              <a:spcBef>
                <a:spcPct val="0"/>
              </a:spcBef>
              <a:spcAft>
                <a:spcPct val="0"/>
              </a:spcAft>
              <a:buClrTx/>
              <a:buSzTx/>
            </a:pPr>
            <a:r>
              <a:rPr lang="en-GB" u="sng" dirty="0" smtClean="0">
                <a:cs typeface="Times New Roman" pitchFamily="18" charset="0"/>
              </a:rPr>
              <a:t>Five six seven eight</a:t>
            </a:r>
            <a:r>
              <a:rPr lang="en-GB" dirty="0" smtClean="0">
                <a:cs typeface="Times New Roman" pitchFamily="18" charset="0"/>
              </a:rPr>
              <a:t> – fifty-six is seven times eight (56 = 7 </a:t>
            </a:r>
            <a:r>
              <a:rPr lang="en-GB" dirty="0"/>
              <a:t>× </a:t>
            </a:r>
            <a:r>
              <a:rPr lang="en-GB" dirty="0" smtClean="0"/>
              <a:t>8). </a:t>
            </a:r>
            <a:endParaRPr lang="en-GB" dirty="0"/>
          </a:p>
          <a:p>
            <a:pPr eaLnBrk="0" fontAlgn="base" hangingPunct="0">
              <a:spcBef>
                <a:spcPct val="0"/>
              </a:spcBef>
              <a:spcAft>
                <a:spcPct val="0"/>
              </a:spcAft>
              <a:buClrTx/>
              <a:buSzTx/>
            </a:pPr>
            <a:endParaRPr lang="en-GB" altLang="en-US" dirty="0" smtClean="0"/>
          </a:p>
          <a:p>
            <a:pPr lvl="0" eaLnBrk="0" fontAlgn="base" hangingPunct="0">
              <a:spcBef>
                <a:spcPct val="0"/>
              </a:spcBef>
              <a:spcAft>
                <a:spcPct val="0"/>
              </a:spcAft>
              <a:buClrTx/>
              <a:buSzTx/>
            </a:pPr>
            <a:r>
              <a:rPr lang="en-GB" altLang="en-US" u="sng" dirty="0">
                <a:ea typeface="Calibri" pitchFamily="34" charset="0"/>
                <a:cs typeface="Times New Roman" pitchFamily="18" charset="0"/>
              </a:rPr>
              <a:t>Use memory tricks</a:t>
            </a:r>
            <a:r>
              <a:rPr lang="en-GB" altLang="en-US" dirty="0">
                <a:ea typeface="Calibri" pitchFamily="34" charset="0"/>
                <a:cs typeface="Times New Roman" pitchFamily="18" charset="0"/>
              </a:rPr>
              <a:t> – For those hard-to-remember facts, www.multiplication.com has some strange picture stories to help children remember</a:t>
            </a:r>
            <a:r>
              <a:rPr lang="en-GB" altLang="en-US" dirty="0" smtClean="0">
                <a:ea typeface="Calibri" pitchFamily="34" charset="0"/>
                <a:cs typeface="Times New Roman" pitchFamily="18" charset="0"/>
              </a:rPr>
              <a:t>.</a:t>
            </a:r>
            <a:endParaRPr lang="en-GB" altLang="en-US" dirty="0">
              <a:cs typeface="Arial" pitchFamily="34" charset="0"/>
            </a:endParaRPr>
          </a:p>
          <a:p>
            <a:pPr eaLnBrk="0" fontAlgn="base" hangingPunct="0">
              <a:spcBef>
                <a:spcPct val="0"/>
              </a:spcBef>
              <a:spcAft>
                <a:spcPct val="0"/>
              </a:spcAft>
              <a:buClrTx/>
              <a:buSzTx/>
            </a:pPr>
            <a:endParaRPr lang="en-GB" altLang="en-US" dirty="0" smtClean="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1146942767"/>
              </p:ext>
            </p:extLst>
          </p:nvPr>
        </p:nvGraphicFramePr>
        <p:xfrm>
          <a:off x="719138" y="2555875"/>
          <a:ext cx="3390900" cy="2506219"/>
        </p:xfrm>
        <a:graphic>
          <a:graphicData uri="http://schemas.openxmlformats.org/drawingml/2006/table">
            <a:tbl>
              <a:tblPr firstRow="1" bandRow="1">
                <a:tableStyleId>{2D5ABB26-0587-4C30-8999-92F81FD0307C}</a:tableStyleId>
              </a:tblPr>
              <a:tblGrid>
                <a:gridCol w="847725">
                  <a:extLst>
                    <a:ext uri="{9D8B030D-6E8A-4147-A177-3AD203B41FA5}">
                      <a16:colId xmlns:a16="http://schemas.microsoft.com/office/drawing/2014/main" val="20000"/>
                    </a:ext>
                  </a:extLst>
                </a:gridCol>
                <a:gridCol w="847725">
                  <a:extLst>
                    <a:ext uri="{9D8B030D-6E8A-4147-A177-3AD203B41FA5}">
                      <a16:colId xmlns:a16="http://schemas.microsoft.com/office/drawing/2014/main" val="20001"/>
                    </a:ext>
                  </a:extLst>
                </a:gridCol>
                <a:gridCol w="847725">
                  <a:extLst>
                    <a:ext uri="{9D8B030D-6E8A-4147-A177-3AD203B41FA5}">
                      <a16:colId xmlns:a16="http://schemas.microsoft.com/office/drawing/2014/main" val="20002"/>
                    </a:ext>
                  </a:extLst>
                </a:gridCol>
                <a:gridCol w="847725">
                  <a:extLst>
                    <a:ext uri="{9D8B030D-6E8A-4147-A177-3AD203B41FA5}">
                      <a16:colId xmlns:a16="http://schemas.microsoft.com/office/drawing/2014/main" val="20003"/>
                    </a:ext>
                  </a:extLst>
                </a:gridCol>
              </a:tblGrid>
              <a:tr h="2506219">
                <a:tc>
                  <a:txBody>
                    <a:bodyPr/>
                    <a:lstStyle/>
                    <a:p>
                      <a:pPr algn="ctr">
                        <a:lnSpc>
                          <a:spcPct val="115000"/>
                        </a:lnSpc>
                        <a:spcAft>
                          <a:spcPts val="0"/>
                        </a:spcAft>
                      </a:pPr>
                      <a:r>
                        <a:rPr lang="en-GB" sz="1100" dirty="0" smtClean="0">
                          <a:effectLst/>
                        </a:rPr>
                        <a:t>8 </a:t>
                      </a:r>
                      <a:r>
                        <a:rPr lang="en-GB" sz="1100" dirty="0">
                          <a:effectLst/>
                        </a:rPr>
                        <a:t>× 1 = </a:t>
                      </a:r>
                      <a:r>
                        <a:rPr lang="en-GB" sz="1100" dirty="0" smtClean="0">
                          <a:effectLst/>
                        </a:rPr>
                        <a:t>8</a:t>
                      </a:r>
                      <a:endParaRPr lang="en-GB" sz="1100" dirty="0">
                        <a:effectLst/>
                      </a:endParaRPr>
                    </a:p>
                    <a:p>
                      <a:pPr algn="ctr">
                        <a:lnSpc>
                          <a:spcPct val="115000"/>
                        </a:lnSpc>
                        <a:spcAft>
                          <a:spcPts val="0"/>
                        </a:spcAft>
                      </a:pPr>
                      <a:r>
                        <a:rPr lang="en-GB" sz="1100" dirty="0" smtClean="0">
                          <a:effectLst/>
                        </a:rPr>
                        <a:t>8 </a:t>
                      </a:r>
                      <a:r>
                        <a:rPr lang="en-GB" sz="1100" dirty="0">
                          <a:effectLst/>
                        </a:rPr>
                        <a:t>× </a:t>
                      </a:r>
                      <a:r>
                        <a:rPr lang="en-GB" sz="1100" dirty="0" smtClean="0">
                          <a:effectLst/>
                        </a:rPr>
                        <a:t>2 </a:t>
                      </a:r>
                      <a:r>
                        <a:rPr lang="en-GB" sz="1100" dirty="0">
                          <a:effectLst/>
                        </a:rPr>
                        <a:t>= </a:t>
                      </a:r>
                      <a:r>
                        <a:rPr lang="en-GB" sz="1100" dirty="0" smtClean="0">
                          <a:effectLst/>
                        </a:rPr>
                        <a:t>16</a:t>
                      </a:r>
                      <a:endParaRPr lang="en-GB" sz="1100" dirty="0">
                        <a:effectLst/>
                      </a:endParaRPr>
                    </a:p>
                    <a:p>
                      <a:pPr algn="ctr">
                        <a:lnSpc>
                          <a:spcPct val="115000"/>
                        </a:lnSpc>
                        <a:spcAft>
                          <a:spcPts val="0"/>
                        </a:spcAft>
                      </a:pPr>
                      <a:r>
                        <a:rPr lang="en-GB" sz="1100" dirty="0" smtClean="0">
                          <a:effectLst/>
                        </a:rPr>
                        <a:t>8 </a:t>
                      </a:r>
                      <a:r>
                        <a:rPr lang="en-GB" sz="1100" dirty="0">
                          <a:effectLst/>
                        </a:rPr>
                        <a:t>× 3 = </a:t>
                      </a:r>
                      <a:r>
                        <a:rPr lang="en-GB" sz="1100" dirty="0" smtClean="0">
                          <a:effectLst/>
                        </a:rPr>
                        <a:t>24</a:t>
                      </a:r>
                      <a:endParaRPr lang="en-GB" sz="1100" dirty="0">
                        <a:effectLst/>
                      </a:endParaRPr>
                    </a:p>
                    <a:p>
                      <a:pPr algn="ctr">
                        <a:lnSpc>
                          <a:spcPct val="115000"/>
                        </a:lnSpc>
                        <a:spcAft>
                          <a:spcPts val="0"/>
                        </a:spcAft>
                      </a:pPr>
                      <a:r>
                        <a:rPr lang="en-GB" sz="1100" dirty="0" smtClean="0">
                          <a:effectLst/>
                        </a:rPr>
                        <a:t>8 </a:t>
                      </a:r>
                      <a:r>
                        <a:rPr lang="en-GB" sz="1100" dirty="0">
                          <a:effectLst/>
                        </a:rPr>
                        <a:t>× 4 = </a:t>
                      </a:r>
                      <a:r>
                        <a:rPr lang="en-GB" sz="1100" dirty="0" smtClean="0">
                          <a:effectLst/>
                        </a:rPr>
                        <a:t>32</a:t>
                      </a:r>
                      <a:endParaRPr lang="en-GB" sz="1100" dirty="0">
                        <a:effectLst/>
                      </a:endParaRPr>
                    </a:p>
                    <a:p>
                      <a:pPr algn="ctr">
                        <a:lnSpc>
                          <a:spcPct val="115000"/>
                        </a:lnSpc>
                        <a:spcAft>
                          <a:spcPts val="0"/>
                        </a:spcAft>
                      </a:pPr>
                      <a:r>
                        <a:rPr lang="en-GB" sz="1100" dirty="0" smtClean="0">
                          <a:effectLst/>
                        </a:rPr>
                        <a:t>8 </a:t>
                      </a:r>
                      <a:r>
                        <a:rPr lang="en-GB" sz="1100" dirty="0">
                          <a:effectLst/>
                        </a:rPr>
                        <a:t>× 5 = </a:t>
                      </a:r>
                      <a:r>
                        <a:rPr lang="en-GB" sz="1100" dirty="0" smtClean="0">
                          <a:effectLst/>
                        </a:rPr>
                        <a:t>40</a:t>
                      </a:r>
                      <a:endParaRPr lang="en-GB" sz="1100" dirty="0">
                        <a:effectLst/>
                      </a:endParaRPr>
                    </a:p>
                    <a:p>
                      <a:pPr algn="ctr">
                        <a:lnSpc>
                          <a:spcPct val="115000"/>
                        </a:lnSpc>
                        <a:spcAft>
                          <a:spcPts val="0"/>
                        </a:spcAft>
                      </a:pPr>
                      <a:r>
                        <a:rPr lang="en-GB" sz="1100" baseline="0" dirty="0" smtClean="0">
                          <a:effectLst/>
                        </a:rPr>
                        <a:t>8 </a:t>
                      </a:r>
                      <a:r>
                        <a:rPr lang="en-GB" sz="1100" dirty="0" smtClean="0">
                          <a:effectLst/>
                        </a:rPr>
                        <a:t>× </a:t>
                      </a:r>
                      <a:r>
                        <a:rPr lang="en-GB" sz="1100" dirty="0">
                          <a:effectLst/>
                        </a:rPr>
                        <a:t>6 = </a:t>
                      </a:r>
                      <a:r>
                        <a:rPr lang="en-GB" sz="1100" dirty="0" smtClean="0">
                          <a:effectLst/>
                        </a:rPr>
                        <a:t>48</a:t>
                      </a:r>
                      <a:endParaRPr lang="en-GB" sz="1100" dirty="0">
                        <a:effectLst/>
                      </a:endParaRPr>
                    </a:p>
                    <a:p>
                      <a:pPr algn="ctr">
                        <a:lnSpc>
                          <a:spcPct val="115000"/>
                        </a:lnSpc>
                        <a:spcAft>
                          <a:spcPts val="0"/>
                        </a:spcAft>
                      </a:pPr>
                      <a:r>
                        <a:rPr lang="en-GB" sz="1100" dirty="0" smtClean="0">
                          <a:effectLst/>
                        </a:rPr>
                        <a:t>8 </a:t>
                      </a:r>
                      <a:r>
                        <a:rPr lang="en-GB" sz="1100" dirty="0">
                          <a:effectLst/>
                        </a:rPr>
                        <a:t>× 7 = </a:t>
                      </a:r>
                      <a:r>
                        <a:rPr lang="en-GB" sz="1100" dirty="0" smtClean="0">
                          <a:effectLst/>
                        </a:rPr>
                        <a:t>56</a:t>
                      </a:r>
                      <a:endParaRPr lang="en-GB" sz="1100" dirty="0">
                        <a:effectLst/>
                      </a:endParaRPr>
                    </a:p>
                    <a:p>
                      <a:pPr algn="ctr">
                        <a:lnSpc>
                          <a:spcPct val="115000"/>
                        </a:lnSpc>
                        <a:spcAft>
                          <a:spcPts val="0"/>
                        </a:spcAft>
                      </a:pPr>
                      <a:r>
                        <a:rPr lang="en-GB" sz="1100" dirty="0" smtClean="0">
                          <a:effectLst/>
                        </a:rPr>
                        <a:t>8 </a:t>
                      </a:r>
                      <a:r>
                        <a:rPr lang="en-GB" sz="1100" dirty="0">
                          <a:effectLst/>
                        </a:rPr>
                        <a:t>× 8 = </a:t>
                      </a:r>
                      <a:r>
                        <a:rPr lang="en-GB" sz="1100" dirty="0" smtClean="0">
                          <a:effectLst/>
                        </a:rPr>
                        <a:t>64</a:t>
                      </a:r>
                      <a:endParaRPr lang="en-GB" sz="1100" dirty="0">
                        <a:effectLst/>
                      </a:endParaRPr>
                    </a:p>
                    <a:p>
                      <a:pPr algn="ctr">
                        <a:lnSpc>
                          <a:spcPct val="115000"/>
                        </a:lnSpc>
                        <a:spcAft>
                          <a:spcPts val="0"/>
                        </a:spcAft>
                      </a:pPr>
                      <a:r>
                        <a:rPr lang="en-GB" sz="1100" dirty="0" smtClean="0">
                          <a:effectLst/>
                        </a:rPr>
                        <a:t>8 </a:t>
                      </a:r>
                      <a:r>
                        <a:rPr lang="en-GB" sz="1100" dirty="0">
                          <a:effectLst/>
                        </a:rPr>
                        <a:t>× 9 = </a:t>
                      </a:r>
                      <a:r>
                        <a:rPr lang="en-GB" sz="1100" dirty="0" smtClean="0">
                          <a:effectLst/>
                        </a:rPr>
                        <a:t>72</a:t>
                      </a:r>
                      <a:endParaRPr lang="en-GB" sz="1100" dirty="0">
                        <a:effectLst/>
                      </a:endParaRPr>
                    </a:p>
                    <a:p>
                      <a:pPr algn="ctr">
                        <a:lnSpc>
                          <a:spcPct val="115000"/>
                        </a:lnSpc>
                        <a:spcAft>
                          <a:spcPts val="0"/>
                        </a:spcAft>
                      </a:pPr>
                      <a:r>
                        <a:rPr lang="en-GB" sz="1100" dirty="0" smtClean="0">
                          <a:effectLst/>
                        </a:rPr>
                        <a:t>8 </a:t>
                      </a:r>
                      <a:r>
                        <a:rPr lang="en-GB" sz="1100" dirty="0">
                          <a:effectLst/>
                        </a:rPr>
                        <a:t>× 10 = </a:t>
                      </a:r>
                      <a:r>
                        <a:rPr lang="en-GB" sz="1100" dirty="0" smtClean="0">
                          <a:effectLst/>
                        </a:rPr>
                        <a:t>80</a:t>
                      </a:r>
                      <a:endParaRPr lang="en-GB" sz="1100" dirty="0">
                        <a:effectLst/>
                      </a:endParaRPr>
                    </a:p>
                    <a:p>
                      <a:pPr algn="ctr">
                        <a:lnSpc>
                          <a:spcPct val="115000"/>
                        </a:lnSpc>
                        <a:spcAft>
                          <a:spcPts val="0"/>
                        </a:spcAft>
                      </a:pPr>
                      <a:r>
                        <a:rPr lang="en-GB" sz="1100" dirty="0" smtClean="0">
                          <a:effectLst/>
                        </a:rPr>
                        <a:t>8 </a:t>
                      </a:r>
                      <a:r>
                        <a:rPr lang="en-GB" sz="1100" dirty="0">
                          <a:effectLst/>
                        </a:rPr>
                        <a:t>× 11 = </a:t>
                      </a:r>
                      <a:r>
                        <a:rPr lang="en-GB" sz="1100" dirty="0" smtClean="0">
                          <a:effectLst/>
                        </a:rPr>
                        <a:t>88</a:t>
                      </a:r>
                      <a:endParaRPr lang="en-GB" sz="1100" dirty="0">
                        <a:effectLst/>
                      </a:endParaRPr>
                    </a:p>
                    <a:p>
                      <a:pPr algn="ctr">
                        <a:lnSpc>
                          <a:spcPct val="115000"/>
                        </a:lnSpc>
                        <a:spcAft>
                          <a:spcPts val="0"/>
                        </a:spcAft>
                      </a:pPr>
                      <a:r>
                        <a:rPr lang="en-GB" sz="1100" dirty="0" smtClean="0">
                          <a:effectLst/>
                        </a:rPr>
                        <a:t>8 × 12 = 96</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smtClean="0">
                          <a:effectLst/>
                        </a:rPr>
                        <a:t>1 × 8 = 8</a:t>
                      </a:r>
                    </a:p>
                    <a:p>
                      <a:pPr algn="ctr">
                        <a:lnSpc>
                          <a:spcPct val="115000"/>
                        </a:lnSpc>
                        <a:spcAft>
                          <a:spcPts val="0"/>
                        </a:spcAft>
                      </a:pPr>
                      <a:r>
                        <a:rPr lang="en-GB" sz="1100" dirty="0" smtClean="0">
                          <a:effectLst/>
                        </a:rPr>
                        <a:t>2 × 8 = 16</a:t>
                      </a:r>
                    </a:p>
                    <a:p>
                      <a:pPr algn="ctr">
                        <a:lnSpc>
                          <a:spcPct val="115000"/>
                        </a:lnSpc>
                        <a:spcAft>
                          <a:spcPts val="0"/>
                        </a:spcAft>
                      </a:pPr>
                      <a:r>
                        <a:rPr lang="en-GB" sz="1100" dirty="0" smtClean="0">
                          <a:effectLst/>
                        </a:rPr>
                        <a:t>3 × 8</a:t>
                      </a:r>
                      <a:r>
                        <a:rPr lang="en-GB" sz="1100" baseline="0" dirty="0" smtClean="0">
                          <a:effectLst/>
                        </a:rPr>
                        <a:t> </a:t>
                      </a:r>
                      <a:r>
                        <a:rPr lang="en-GB" sz="1100" dirty="0" smtClean="0">
                          <a:effectLst/>
                        </a:rPr>
                        <a:t>= 24</a:t>
                      </a:r>
                    </a:p>
                    <a:p>
                      <a:pPr algn="ctr">
                        <a:lnSpc>
                          <a:spcPct val="115000"/>
                        </a:lnSpc>
                        <a:spcAft>
                          <a:spcPts val="0"/>
                        </a:spcAft>
                      </a:pPr>
                      <a:r>
                        <a:rPr lang="en-GB" sz="1100" dirty="0" smtClean="0">
                          <a:effectLst/>
                        </a:rPr>
                        <a:t>4 × 8</a:t>
                      </a:r>
                      <a:r>
                        <a:rPr lang="en-GB" sz="1100" baseline="0" dirty="0" smtClean="0">
                          <a:effectLst/>
                        </a:rPr>
                        <a:t> </a:t>
                      </a:r>
                      <a:r>
                        <a:rPr lang="en-GB" sz="1100" dirty="0" smtClean="0">
                          <a:effectLst/>
                        </a:rPr>
                        <a:t>= 32</a:t>
                      </a:r>
                    </a:p>
                    <a:p>
                      <a:pPr algn="ctr">
                        <a:lnSpc>
                          <a:spcPct val="115000"/>
                        </a:lnSpc>
                        <a:spcAft>
                          <a:spcPts val="0"/>
                        </a:spcAft>
                      </a:pPr>
                      <a:r>
                        <a:rPr lang="en-GB" sz="1100" dirty="0" smtClean="0">
                          <a:effectLst/>
                        </a:rPr>
                        <a:t>5 × 8 = 40</a:t>
                      </a:r>
                    </a:p>
                    <a:p>
                      <a:pPr algn="ctr">
                        <a:lnSpc>
                          <a:spcPct val="115000"/>
                        </a:lnSpc>
                        <a:spcAft>
                          <a:spcPts val="0"/>
                        </a:spcAft>
                      </a:pPr>
                      <a:r>
                        <a:rPr lang="en-GB" sz="1100" baseline="0" dirty="0" smtClean="0">
                          <a:effectLst/>
                        </a:rPr>
                        <a:t>6 </a:t>
                      </a:r>
                      <a:r>
                        <a:rPr lang="en-GB" sz="1100" dirty="0" smtClean="0">
                          <a:effectLst/>
                        </a:rPr>
                        <a:t>× 8</a:t>
                      </a:r>
                      <a:r>
                        <a:rPr lang="en-GB" sz="1100" baseline="0" dirty="0" smtClean="0">
                          <a:effectLst/>
                        </a:rPr>
                        <a:t> </a:t>
                      </a:r>
                      <a:r>
                        <a:rPr lang="en-GB" sz="1100" dirty="0" smtClean="0">
                          <a:effectLst/>
                        </a:rPr>
                        <a:t>= 48</a:t>
                      </a:r>
                    </a:p>
                    <a:p>
                      <a:pPr algn="ctr">
                        <a:lnSpc>
                          <a:spcPct val="115000"/>
                        </a:lnSpc>
                        <a:spcAft>
                          <a:spcPts val="0"/>
                        </a:spcAft>
                      </a:pPr>
                      <a:r>
                        <a:rPr lang="en-GB" sz="1100" dirty="0" smtClean="0">
                          <a:effectLst/>
                        </a:rPr>
                        <a:t>7 × 8 = 56</a:t>
                      </a:r>
                    </a:p>
                    <a:p>
                      <a:pPr algn="ctr">
                        <a:lnSpc>
                          <a:spcPct val="115000"/>
                        </a:lnSpc>
                        <a:spcAft>
                          <a:spcPts val="0"/>
                        </a:spcAft>
                      </a:pPr>
                      <a:r>
                        <a:rPr lang="en-GB" sz="1100" dirty="0" smtClean="0">
                          <a:effectLst/>
                        </a:rPr>
                        <a:t>8 × 8 = 64</a:t>
                      </a:r>
                    </a:p>
                    <a:p>
                      <a:pPr algn="ctr">
                        <a:lnSpc>
                          <a:spcPct val="115000"/>
                        </a:lnSpc>
                        <a:spcAft>
                          <a:spcPts val="0"/>
                        </a:spcAft>
                      </a:pPr>
                      <a:r>
                        <a:rPr lang="en-GB" sz="1100" dirty="0" smtClean="0">
                          <a:effectLst/>
                        </a:rPr>
                        <a:t>9 × 8 = 72</a:t>
                      </a:r>
                    </a:p>
                    <a:p>
                      <a:pPr algn="ctr">
                        <a:lnSpc>
                          <a:spcPct val="115000"/>
                        </a:lnSpc>
                        <a:spcAft>
                          <a:spcPts val="0"/>
                        </a:spcAft>
                      </a:pPr>
                      <a:r>
                        <a:rPr lang="en-GB" sz="1100" dirty="0" smtClean="0">
                          <a:effectLst/>
                        </a:rPr>
                        <a:t>10 × 8 = 80</a:t>
                      </a:r>
                    </a:p>
                    <a:p>
                      <a:pPr algn="ctr">
                        <a:lnSpc>
                          <a:spcPct val="115000"/>
                        </a:lnSpc>
                        <a:spcAft>
                          <a:spcPts val="0"/>
                        </a:spcAft>
                      </a:pPr>
                      <a:r>
                        <a:rPr lang="en-GB" sz="1100" dirty="0" smtClean="0">
                          <a:effectLst/>
                        </a:rPr>
                        <a:t>11 × 8 = 88</a:t>
                      </a:r>
                    </a:p>
                    <a:p>
                      <a:pPr algn="ctr">
                        <a:lnSpc>
                          <a:spcPct val="115000"/>
                        </a:lnSpc>
                        <a:spcAft>
                          <a:spcPts val="0"/>
                        </a:spcAft>
                      </a:pPr>
                      <a:r>
                        <a:rPr lang="en-GB" sz="1100" dirty="0" smtClean="0">
                          <a:effectLst/>
                        </a:rPr>
                        <a:t>12 × 8 = 96</a:t>
                      </a:r>
                      <a:endParaRPr lang="en-GB" sz="1100" dirty="0" smtClean="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smtClean="0">
                          <a:effectLst/>
                        </a:rPr>
                        <a:t>8 ÷ 8 = 1</a:t>
                      </a:r>
                    </a:p>
                    <a:p>
                      <a:pPr algn="ctr">
                        <a:lnSpc>
                          <a:spcPct val="115000"/>
                        </a:lnSpc>
                        <a:spcAft>
                          <a:spcPts val="0"/>
                        </a:spcAft>
                      </a:pPr>
                      <a:r>
                        <a:rPr lang="en-GB" sz="1100" dirty="0" smtClean="0">
                          <a:effectLst/>
                        </a:rPr>
                        <a:t>16 ÷ 8</a:t>
                      </a:r>
                      <a:r>
                        <a:rPr lang="en-GB" sz="1100" baseline="0" dirty="0" smtClean="0">
                          <a:effectLst/>
                        </a:rPr>
                        <a:t> </a:t>
                      </a:r>
                      <a:r>
                        <a:rPr lang="en-GB" sz="1100" dirty="0" smtClean="0">
                          <a:effectLst/>
                        </a:rPr>
                        <a:t>= 2</a:t>
                      </a:r>
                    </a:p>
                    <a:p>
                      <a:pPr algn="ctr">
                        <a:lnSpc>
                          <a:spcPct val="115000"/>
                        </a:lnSpc>
                        <a:spcAft>
                          <a:spcPts val="0"/>
                        </a:spcAft>
                      </a:pPr>
                      <a:r>
                        <a:rPr lang="en-GB" sz="1100" dirty="0" smtClean="0">
                          <a:effectLst/>
                        </a:rPr>
                        <a:t>24</a:t>
                      </a:r>
                      <a:r>
                        <a:rPr lang="en-GB" sz="1100" baseline="0" dirty="0" smtClean="0">
                          <a:effectLst/>
                        </a:rPr>
                        <a:t> </a:t>
                      </a:r>
                      <a:r>
                        <a:rPr lang="en-GB" sz="1100" dirty="0" smtClean="0">
                          <a:effectLst/>
                        </a:rPr>
                        <a:t>÷ 8 = 3</a:t>
                      </a:r>
                    </a:p>
                    <a:p>
                      <a:pPr algn="ctr">
                        <a:lnSpc>
                          <a:spcPct val="115000"/>
                        </a:lnSpc>
                        <a:spcAft>
                          <a:spcPts val="0"/>
                        </a:spcAft>
                      </a:pPr>
                      <a:r>
                        <a:rPr lang="en-GB" sz="1100" baseline="0" dirty="0" smtClean="0">
                          <a:effectLst/>
                        </a:rPr>
                        <a:t>32 </a:t>
                      </a:r>
                      <a:r>
                        <a:rPr lang="en-GB" sz="1100" dirty="0" smtClean="0">
                          <a:effectLst/>
                        </a:rPr>
                        <a:t>÷ 8</a:t>
                      </a:r>
                      <a:r>
                        <a:rPr lang="en-GB" sz="1100" baseline="0" dirty="0" smtClean="0">
                          <a:effectLst/>
                        </a:rPr>
                        <a:t> </a:t>
                      </a:r>
                      <a:r>
                        <a:rPr lang="en-GB" sz="1100" dirty="0" smtClean="0">
                          <a:effectLst/>
                        </a:rPr>
                        <a:t>= 4</a:t>
                      </a:r>
                    </a:p>
                    <a:p>
                      <a:pPr algn="ctr">
                        <a:lnSpc>
                          <a:spcPct val="115000"/>
                        </a:lnSpc>
                        <a:spcAft>
                          <a:spcPts val="0"/>
                        </a:spcAft>
                      </a:pPr>
                      <a:r>
                        <a:rPr lang="en-GB" sz="1100" baseline="0" dirty="0" smtClean="0">
                          <a:effectLst/>
                        </a:rPr>
                        <a:t>40 </a:t>
                      </a:r>
                      <a:r>
                        <a:rPr lang="en-GB" sz="1100" dirty="0" smtClean="0">
                          <a:effectLst/>
                        </a:rPr>
                        <a:t>÷ 8 = 5</a:t>
                      </a:r>
                    </a:p>
                    <a:p>
                      <a:pPr algn="ctr">
                        <a:lnSpc>
                          <a:spcPct val="115000"/>
                        </a:lnSpc>
                        <a:spcAft>
                          <a:spcPts val="0"/>
                        </a:spcAft>
                      </a:pPr>
                      <a:r>
                        <a:rPr lang="en-GB" sz="1100" dirty="0" smtClean="0">
                          <a:effectLst/>
                        </a:rPr>
                        <a:t>48</a:t>
                      </a:r>
                      <a:r>
                        <a:rPr lang="en-GB" sz="1100" baseline="0" dirty="0" smtClean="0">
                          <a:effectLst/>
                        </a:rPr>
                        <a:t> </a:t>
                      </a:r>
                      <a:r>
                        <a:rPr lang="en-GB" sz="1100" dirty="0" smtClean="0">
                          <a:effectLst/>
                        </a:rPr>
                        <a:t>÷ 8</a:t>
                      </a:r>
                      <a:r>
                        <a:rPr lang="en-GB" sz="1100" baseline="0" dirty="0" smtClean="0">
                          <a:effectLst/>
                        </a:rPr>
                        <a:t> </a:t>
                      </a:r>
                      <a:r>
                        <a:rPr lang="en-GB" sz="1100" dirty="0" smtClean="0">
                          <a:effectLst/>
                        </a:rPr>
                        <a:t>= 6</a:t>
                      </a:r>
                    </a:p>
                    <a:p>
                      <a:pPr algn="ctr">
                        <a:lnSpc>
                          <a:spcPct val="115000"/>
                        </a:lnSpc>
                        <a:spcAft>
                          <a:spcPts val="0"/>
                        </a:spcAft>
                      </a:pPr>
                      <a:r>
                        <a:rPr lang="en-GB" sz="1100" dirty="0" smtClean="0">
                          <a:effectLst/>
                        </a:rPr>
                        <a:t>56 ÷ 8 = 7</a:t>
                      </a:r>
                    </a:p>
                    <a:p>
                      <a:pPr algn="ctr">
                        <a:lnSpc>
                          <a:spcPct val="115000"/>
                        </a:lnSpc>
                        <a:spcAft>
                          <a:spcPts val="0"/>
                        </a:spcAft>
                      </a:pPr>
                      <a:r>
                        <a:rPr lang="en-GB" sz="1100" dirty="0" smtClean="0">
                          <a:effectLst/>
                        </a:rPr>
                        <a:t>64 ÷ 8</a:t>
                      </a:r>
                      <a:r>
                        <a:rPr lang="en-GB" sz="1100" baseline="0" dirty="0" smtClean="0">
                          <a:effectLst/>
                        </a:rPr>
                        <a:t> </a:t>
                      </a:r>
                      <a:r>
                        <a:rPr lang="en-GB" sz="1100" dirty="0" smtClean="0">
                          <a:effectLst/>
                        </a:rPr>
                        <a:t>= 8</a:t>
                      </a:r>
                    </a:p>
                    <a:p>
                      <a:pPr algn="ctr">
                        <a:lnSpc>
                          <a:spcPct val="115000"/>
                        </a:lnSpc>
                        <a:spcAft>
                          <a:spcPts val="0"/>
                        </a:spcAft>
                      </a:pPr>
                      <a:r>
                        <a:rPr lang="en-GB" sz="1100" dirty="0" smtClean="0">
                          <a:effectLst/>
                        </a:rPr>
                        <a:t>72 ÷ 8 = 9</a:t>
                      </a:r>
                    </a:p>
                    <a:p>
                      <a:pPr algn="ctr">
                        <a:lnSpc>
                          <a:spcPct val="115000"/>
                        </a:lnSpc>
                        <a:spcAft>
                          <a:spcPts val="0"/>
                        </a:spcAft>
                      </a:pPr>
                      <a:r>
                        <a:rPr lang="en-GB" sz="1100" dirty="0" smtClean="0">
                          <a:effectLst/>
                        </a:rPr>
                        <a:t>80 ÷ 8</a:t>
                      </a:r>
                      <a:r>
                        <a:rPr lang="en-GB" sz="1100" baseline="0" dirty="0" smtClean="0">
                          <a:effectLst/>
                        </a:rPr>
                        <a:t> </a:t>
                      </a:r>
                      <a:r>
                        <a:rPr lang="en-GB" sz="1100" dirty="0" smtClean="0">
                          <a:effectLst/>
                        </a:rPr>
                        <a:t>= 10</a:t>
                      </a:r>
                    </a:p>
                    <a:p>
                      <a:pPr algn="ctr">
                        <a:lnSpc>
                          <a:spcPct val="115000"/>
                        </a:lnSpc>
                        <a:spcAft>
                          <a:spcPts val="0"/>
                        </a:spcAft>
                      </a:pPr>
                      <a:r>
                        <a:rPr lang="en-GB" sz="1100" dirty="0" smtClean="0">
                          <a:effectLst/>
                        </a:rPr>
                        <a:t>88 ÷ 8</a:t>
                      </a:r>
                      <a:r>
                        <a:rPr lang="en-GB" sz="1100" baseline="0" dirty="0" smtClean="0">
                          <a:effectLst/>
                        </a:rPr>
                        <a:t> </a:t>
                      </a:r>
                      <a:r>
                        <a:rPr lang="en-GB" sz="1100" dirty="0" smtClean="0">
                          <a:effectLst/>
                        </a:rPr>
                        <a:t>= 11</a:t>
                      </a:r>
                    </a:p>
                    <a:p>
                      <a:pPr algn="ctr">
                        <a:lnSpc>
                          <a:spcPct val="115000"/>
                        </a:lnSpc>
                        <a:spcAft>
                          <a:spcPts val="0"/>
                        </a:spcAft>
                      </a:pPr>
                      <a:r>
                        <a:rPr lang="en-GB" sz="1100" dirty="0" smtClean="0">
                          <a:effectLst/>
                        </a:rPr>
                        <a:t>96 ÷ 8</a:t>
                      </a:r>
                      <a:r>
                        <a:rPr lang="en-GB" sz="1100" baseline="0" dirty="0" smtClean="0">
                          <a:effectLst/>
                        </a:rPr>
                        <a:t> </a:t>
                      </a:r>
                      <a:r>
                        <a:rPr lang="en-GB" sz="1100" dirty="0" smtClean="0">
                          <a:effectLst/>
                        </a:rPr>
                        <a:t>= 12</a:t>
                      </a:r>
                    </a:p>
                    <a:p>
                      <a:pPr algn="ctr">
                        <a:lnSpc>
                          <a:spcPct val="115000"/>
                        </a:lnSpc>
                        <a:spcAft>
                          <a:spcPts val="0"/>
                        </a:spcAft>
                      </a:pPr>
                      <a:endParaRPr lang="en-GB" sz="1100" dirty="0" smtClean="0">
                        <a:effectLst/>
                      </a:endParaRPr>
                    </a:p>
                  </a:txBody>
                  <a:tcPr marL="68580" marR="68580" marT="0" marB="0"/>
                </a:tc>
                <a:tc>
                  <a:txBody>
                    <a:bodyPr/>
                    <a:lstStyle/>
                    <a:p>
                      <a:pPr algn="ctr">
                        <a:lnSpc>
                          <a:spcPct val="115000"/>
                        </a:lnSpc>
                        <a:spcAft>
                          <a:spcPts val="0"/>
                        </a:spcAft>
                      </a:pPr>
                      <a:r>
                        <a:rPr lang="en-GB" sz="1100" dirty="0" smtClean="0">
                          <a:effectLst/>
                        </a:rPr>
                        <a:t>8 ÷ 1 = 8</a:t>
                      </a:r>
                    </a:p>
                    <a:p>
                      <a:pPr algn="ctr">
                        <a:lnSpc>
                          <a:spcPct val="115000"/>
                        </a:lnSpc>
                        <a:spcAft>
                          <a:spcPts val="0"/>
                        </a:spcAft>
                      </a:pPr>
                      <a:r>
                        <a:rPr lang="en-GB" sz="1100" dirty="0" smtClean="0">
                          <a:effectLst/>
                        </a:rPr>
                        <a:t>16 ÷ 2</a:t>
                      </a:r>
                      <a:r>
                        <a:rPr lang="en-GB" sz="1100" baseline="0" dirty="0" smtClean="0">
                          <a:effectLst/>
                        </a:rPr>
                        <a:t> </a:t>
                      </a:r>
                      <a:r>
                        <a:rPr lang="en-GB" sz="1100" dirty="0" smtClean="0">
                          <a:effectLst/>
                        </a:rPr>
                        <a:t>= 8</a:t>
                      </a:r>
                    </a:p>
                    <a:p>
                      <a:pPr algn="ctr">
                        <a:lnSpc>
                          <a:spcPct val="115000"/>
                        </a:lnSpc>
                        <a:spcAft>
                          <a:spcPts val="0"/>
                        </a:spcAft>
                      </a:pPr>
                      <a:r>
                        <a:rPr lang="en-GB" sz="1100" dirty="0" smtClean="0">
                          <a:effectLst/>
                        </a:rPr>
                        <a:t>24</a:t>
                      </a:r>
                      <a:r>
                        <a:rPr lang="en-GB" sz="1100" baseline="0" dirty="0" smtClean="0">
                          <a:effectLst/>
                        </a:rPr>
                        <a:t> </a:t>
                      </a:r>
                      <a:r>
                        <a:rPr lang="en-GB" sz="1100" dirty="0" smtClean="0">
                          <a:effectLst/>
                        </a:rPr>
                        <a:t>÷ 3 = 8</a:t>
                      </a:r>
                    </a:p>
                    <a:p>
                      <a:pPr algn="ctr">
                        <a:lnSpc>
                          <a:spcPct val="115000"/>
                        </a:lnSpc>
                        <a:spcAft>
                          <a:spcPts val="0"/>
                        </a:spcAft>
                      </a:pPr>
                      <a:r>
                        <a:rPr lang="en-GB" sz="1100" dirty="0" smtClean="0">
                          <a:effectLst/>
                        </a:rPr>
                        <a:t>32 ÷ 4</a:t>
                      </a:r>
                      <a:r>
                        <a:rPr lang="en-GB" sz="1100" baseline="0" dirty="0" smtClean="0">
                          <a:effectLst/>
                        </a:rPr>
                        <a:t> </a:t>
                      </a:r>
                      <a:r>
                        <a:rPr lang="en-GB" sz="1100" dirty="0" smtClean="0">
                          <a:effectLst/>
                        </a:rPr>
                        <a:t>= 8</a:t>
                      </a:r>
                    </a:p>
                    <a:p>
                      <a:pPr algn="ctr">
                        <a:lnSpc>
                          <a:spcPct val="115000"/>
                        </a:lnSpc>
                        <a:spcAft>
                          <a:spcPts val="0"/>
                        </a:spcAft>
                      </a:pPr>
                      <a:r>
                        <a:rPr lang="en-GB" sz="1100" baseline="0" dirty="0" smtClean="0">
                          <a:effectLst/>
                        </a:rPr>
                        <a:t>40 </a:t>
                      </a:r>
                      <a:r>
                        <a:rPr lang="en-GB" sz="1100" dirty="0" smtClean="0">
                          <a:effectLst/>
                        </a:rPr>
                        <a:t>÷ 5 = 8</a:t>
                      </a:r>
                    </a:p>
                    <a:p>
                      <a:pPr algn="ctr">
                        <a:lnSpc>
                          <a:spcPct val="115000"/>
                        </a:lnSpc>
                        <a:spcAft>
                          <a:spcPts val="0"/>
                        </a:spcAft>
                      </a:pPr>
                      <a:r>
                        <a:rPr lang="en-GB" sz="1100" dirty="0" smtClean="0">
                          <a:effectLst/>
                        </a:rPr>
                        <a:t>48 ÷ 6</a:t>
                      </a:r>
                      <a:r>
                        <a:rPr lang="en-GB" sz="1100" baseline="0" dirty="0" smtClean="0">
                          <a:effectLst/>
                        </a:rPr>
                        <a:t> </a:t>
                      </a:r>
                      <a:r>
                        <a:rPr lang="en-GB" sz="1100" dirty="0" smtClean="0">
                          <a:effectLst/>
                        </a:rPr>
                        <a:t>= 8</a:t>
                      </a:r>
                    </a:p>
                    <a:p>
                      <a:pPr algn="ctr">
                        <a:lnSpc>
                          <a:spcPct val="115000"/>
                        </a:lnSpc>
                        <a:spcAft>
                          <a:spcPts val="0"/>
                        </a:spcAft>
                      </a:pPr>
                      <a:r>
                        <a:rPr lang="en-GB" sz="1100" dirty="0" smtClean="0">
                          <a:effectLst/>
                        </a:rPr>
                        <a:t>56 ÷ 7 = 8</a:t>
                      </a:r>
                    </a:p>
                    <a:p>
                      <a:pPr algn="ctr">
                        <a:lnSpc>
                          <a:spcPct val="115000"/>
                        </a:lnSpc>
                        <a:spcAft>
                          <a:spcPts val="0"/>
                        </a:spcAft>
                      </a:pPr>
                      <a:r>
                        <a:rPr lang="en-GB" sz="1100" baseline="0" dirty="0" smtClean="0">
                          <a:effectLst/>
                        </a:rPr>
                        <a:t>64 </a:t>
                      </a:r>
                      <a:r>
                        <a:rPr lang="en-GB" sz="1100" dirty="0" smtClean="0">
                          <a:effectLst/>
                        </a:rPr>
                        <a:t>÷ 8</a:t>
                      </a:r>
                      <a:r>
                        <a:rPr lang="en-GB" sz="1100" baseline="0" dirty="0" smtClean="0">
                          <a:effectLst/>
                        </a:rPr>
                        <a:t> </a:t>
                      </a:r>
                      <a:r>
                        <a:rPr lang="en-GB" sz="1100" dirty="0" smtClean="0">
                          <a:effectLst/>
                        </a:rPr>
                        <a:t>= 8</a:t>
                      </a:r>
                    </a:p>
                    <a:p>
                      <a:pPr algn="ctr">
                        <a:lnSpc>
                          <a:spcPct val="115000"/>
                        </a:lnSpc>
                        <a:spcAft>
                          <a:spcPts val="0"/>
                        </a:spcAft>
                      </a:pPr>
                      <a:r>
                        <a:rPr lang="en-GB" sz="1100" dirty="0" smtClean="0">
                          <a:effectLst/>
                        </a:rPr>
                        <a:t>72 ÷ 9 = 8</a:t>
                      </a:r>
                    </a:p>
                    <a:p>
                      <a:pPr algn="ctr">
                        <a:lnSpc>
                          <a:spcPct val="115000"/>
                        </a:lnSpc>
                        <a:spcAft>
                          <a:spcPts val="0"/>
                        </a:spcAft>
                      </a:pPr>
                      <a:r>
                        <a:rPr lang="en-GB" sz="1100" dirty="0" smtClean="0">
                          <a:effectLst/>
                        </a:rPr>
                        <a:t>80 ÷ </a:t>
                      </a:r>
                      <a:r>
                        <a:rPr lang="en-GB" sz="1100" baseline="0" dirty="0" smtClean="0">
                          <a:effectLst/>
                        </a:rPr>
                        <a:t>10 </a:t>
                      </a:r>
                      <a:r>
                        <a:rPr lang="en-GB" sz="1100" dirty="0" smtClean="0">
                          <a:effectLst/>
                        </a:rPr>
                        <a:t>= 8</a:t>
                      </a:r>
                    </a:p>
                    <a:p>
                      <a:pPr algn="ctr">
                        <a:lnSpc>
                          <a:spcPct val="115000"/>
                        </a:lnSpc>
                        <a:spcAft>
                          <a:spcPts val="0"/>
                        </a:spcAft>
                      </a:pPr>
                      <a:r>
                        <a:rPr lang="en-GB" sz="1100" dirty="0" smtClean="0">
                          <a:effectLst/>
                        </a:rPr>
                        <a:t>88 ÷ 11 = 8</a:t>
                      </a:r>
                    </a:p>
                    <a:p>
                      <a:pPr algn="ctr">
                        <a:lnSpc>
                          <a:spcPct val="115000"/>
                        </a:lnSpc>
                        <a:spcAft>
                          <a:spcPts val="0"/>
                        </a:spcAft>
                      </a:pPr>
                      <a:r>
                        <a:rPr lang="en-GB" sz="1100" dirty="0" smtClean="0">
                          <a:effectLst/>
                        </a:rPr>
                        <a:t>96 ÷ 12</a:t>
                      </a:r>
                      <a:r>
                        <a:rPr lang="en-GB" sz="1100" baseline="0" dirty="0" smtClean="0">
                          <a:effectLst/>
                        </a:rPr>
                        <a:t> </a:t>
                      </a:r>
                      <a:r>
                        <a:rPr lang="en-GB" sz="1100" dirty="0" smtClean="0">
                          <a:effectLst/>
                        </a:rPr>
                        <a:t>= 8</a:t>
                      </a:r>
                    </a:p>
                    <a:p>
                      <a:pPr algn="ctr">
                        <a:lnSpc>
                          <a:spcPct val="115000"/>
                        </a:lnSpc>
                        <a:spcAft>
                          <a:spcPts val="0"/>
                        </a:spcAft>
                      </a:pPr>
                      <a:endParaRPr lang="en-GB" sz="1100" dirty="0" smtClean="0">
                        <a:effectLst/>
                      </a:endParaRP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p:txBody>
          <a:bodyPr/>
          <a:lstStyle/>
          <a:p>
            <a:r>
              <a:rPr lang="en-GB" dirty="0" smtClean="0"/>
              <a:t>Key Vocabulary</a:t>
            </a:r>
          </a:p>
          <a:p>
            <a:pPr algn="l"/>
            <a:r>
              <a:rPr lang="en-GB" b="0" u="none" dirty="0" smtClean="0"/>
              <a:t>What is 8 </a:t>
            </a:r>
            <a:r>
              <a:rPr lang="en-GB" u="none" dirty="0" smtClean="0"/>
              <a:t>multiplied by </a:t>
            </a:r>
            <a:r>
              <a:rPr lang="en-GB" b="0" u="none" dirty="0" smtClean="0"/>
              <a:t>6?</a:t>
            </a:r>
          </a:p>
          <a:p>
            <a:pPr algn="l"/>
            <a:r>
              <a:rPr lang="en-GB" b="0" u="none" dirty="0" smtClean="0"/>
              <a:t>What is 8</a:t>
            </a:r>
            <a:r>
              <a:rPr lang="en-GB" u="none" dirty="0" smtClean="0"/>
              <a:t> times </a:t>
            </a:r>
            <a:r>
              <a:rPr lang="en-GB" b="0" u="none" dirty="0" smtClean="0"/>
              <a:t>8?</a:t>
            </a:r>
          </a:p>
          <a:p>
            <a:pPr algn="l"/>
            <a:r>
              <a:rPr lang="en-GB" b="0" u="none" dirty="0" smtClean="0"/>
              <a:t>What is 24 </a:t>
            </a:r>
            <a:r>
              <a:rPr lang="en-GB" u="none" dirty="0" smtClean="0"/>
              <a:t>divided by </a:t>
            </a:r>
            <a:r>
              <a:rPr lang="en-GB" b="0" u="none" dirty="0"/>
              <a:t>8</a:t>
            </a:r>
            <a:r>
              <a:rPr lang="en-GB" b="0" u="none" dirty="0" smtClean="0"/>
              <a:t>?</a:t>
            </a:r>
            <a:endParaRPr lang="en-GB" b="0" u="none" dirty="0"/>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a:t>
            </a:r>
            <a:r>
              <a:rPr lang="en-GB" altLang="en-US" dirty="0" smtClean="0">
                <a:ea typeface="Calibri" pitchFamily="34" charset="0"/>
                <a:cs typeface="Times New Roman" pitchFamily="18" charset="0"/>
              </a:rPr>
              <a:t>8 </a:t>
            </a:r>
            <a:r>
              <a:rPr lang="en-GB" altLang="en-US" dirty="0">
                <a:ea typeface="Calibri" pitchFamily="34" charset="0"/>
                <a:cs typeface="Times New Roman" pitchFamily="18" charset="0"/>
              </a:rPr>
              <a:t>× ⃝ </a:t>
            </a:r>
            <a:r>
              <a:rPr lang="en-GB" altLang="en-US" dirty="0" smtClean="0">
                <a:ea typeface="Calibri" pitchFamily="34" charset="0"/>
                <a:cs typeface="Times New Roman" pitchFamily="18" charset="0"/>
              </a:rPr>
              <a:t>= 16 </a:t>
            </a:r>
            <a:r>
              <a:rPr lang="en-GB" altLang="en-US" dirty="0">
                <a:ea typeface="Calibri" pitchFamily="34" charset="0"/>
                <a:cs typeface="Times New Roman" pitchFamily="18" charset="0"/>
              </a:rPr>
              <a:t>or ⃝ ÷ </a:t>
            </a:r>
            <a:r>
              <a:rPr lang="en-GB" altLang="en-US" dirty="0" smtClean="0">
                <a:ea typeface="Calibri" pitchFamily="34" charset="0"/>
                <a:cs typeface="Times New Roman" pitchFamily="18" charset="0"/>
              </a:rPr>
              <a:t>8 </a:t>
            </a:r>
            <a:r>
              <a:rPr lang="en-GB" altLang="en-US" dirty="0">
                <a:ea typeface="Calibri" pitchFamily="34" charset="0"/>
                <a:cs typeface="Times New Roman" pitchFamily="18" charset="0"/>
              </a:rPr>
              <a:t>= 7</a:t>
            </a:r>
            <a:r>
              <a:rPr lang="en-GB" altLang="en-US" dirty="0" smtClean="0">
                <a:ea typeface="Calibri" pitchFamily="34" charset="0"/>
                <a:cs typeface="Times New Roman" pitchFamily="18" charset="0"/>
              </a:rPr>
              <a:t>.</a:t>
            </a:r>
            <a:endParaRPr lang="en-GB" altLang="en-US" dirty="0">
              <a:ea typeface="Calibri" pitchFamily="34" charset="0"/>
              <a:cs typeface="Times New Roman" pitchFamily="18" charset="0"/>
            </a:endParaRPr>
          </a:p>
          <a:p>
            <a:endParaRPr lang="en-GB"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24762213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3 – Summer 1</a:t>
            </a:r>
            <a:endParaRPr lang="en-GB" dirty="0"/>
          </a:p>
        </p:txBody>
      </p:sp>
      <p:sp>
        <p:nvSpPr>
          <p:cNvPr id="3" name="Text Placeholder 2"/>
          <p:cNvSpPr>
            <a:spLocks noGrp="1"/>
          </p:cNvSpPr>
          <p:nvPr>
            <p:ph type="body" sz="quarter" idx="11"/>
          </p:nvPr>
        </p:nvSpPr>
        <p:spPr/>
        <p:txBody>
          <a:bodyPr>
            <a:normAutofit/>
          </a:bodyPr>
          <a:lstStyle/>
          <a:p>
            <a:r>
              <a:rPr lang="en-GB" dirty="0" smtClean="0"/>
              <a:t>I can recall facts about durations of time.</a:t>
            </a:r>
          </a:p>
        </p:txBody>
      </p:sp>
      <p:sp>
        <p:nvSpPr>
          <p:cNvPr id="4" name="Text Placeholder 3"/>
          <p:cNvSpPr>
            <a:spLocks noGrp="1"/>
          </p:cNvSpPr>
          <p:nvPr>
            <p:ph type="body" sz="quarter" idx="12"/>
          </p:nvPr>
        </p:nvSpPr>
        <p:spPr>
          <a:xfrm>
            <a:off x="686519" y="5580112"/>
            <a:ext cx="5838825" cy="3168352"/>
          </a:xfrm>
        </p:spPr>
        <p:txBody>
          <a:bodyPr>
            <a:normAutofit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smtClean="0">
              <a:cs typeface="Arial" pitchFamily="34" charset="0"/>
            </a:endParaRPr>
          </a:p>
          <a:p>
            <a:pPr lvl="0" eaLnBrk="0" fontAlgn="base" hangingPunct="0">
              <a:spcBef>
                <a:spcPct val="0"/>
              </a:spcBef>
              <a:spcAft>
                <a:spcPct val="0"/>
              </a:spcAft>
              <a:buClrTx/>
              <a:buSzTx/>
            </a:pPr>
            <a:r>
              <a:rPr lang="en-GB" altLang="en-US" u="sng" dirty="0" smtClean="0">
                <a:cs typeface="Arial" pitchFamily="34" charset="0"/>
              </a:rPr>
              <a:t>Use rhymes and memory games</a:t>
            </a:r>
            <a:r>
              <a:rPr lang="en-GB" altLang="en-US" dirty="0" smtClean="0">
                <a:cs typeface="Arial" pitchFamily="34" charset="0"/>
              </a:rPr>
              <a:t>– The rhyme, </a:t>
            </a:r>
            <a:r>
              <a:rPr lang="en-GB" altLang="en-US" i="1" dirty="0" smtClean="0">
                <a:cs typeface="Arial" pitchFamily="34" charset="0"/>
              </a:rPr>
              <a:t>Thirty days hath September</a:t>
            </a:r>
            <a:r>
              <a:rPr lang="en-GB" altLang="en-US" dirty="0" smtClean="0">
                <a:cs typeface="Arial" pitchFamily="34" charset="0"/>
              </a:rPr>
              <a:t>, can help children remember which months have 30 days. There are poems describing the months of the year in order.</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smtClean="0"/>
              <a:t>Use calendars</a:t>
            </a:r>
            <a:r>
              <a:rPr lang="en-GB" altLang="en-US" dirty="0" smtClean="0"/>
              <a:t> – If you have a calendar for the new year, your child could be responsible for recording the birthdays of friends and family members in it. Your child could even make their own calendar.</a:t>
            </a:r>
          </a:p>
          <a:p>
            <a:pPr lvl="0" eaLnBrk="0" fontAlgn="base" hangingPunct="0">
              <a:spcBef>
                <a:spcPct val="0"/>
              </a:spcBef>
              <a:spcAft>
                <a:spcPct val="0"/>
              </a:spcAft>
              <a:buClrTx/>
              <a:buSzTx/>
            </a:pPr>
            <a:endParaRPr lang="en-GB" altLang="en-US" dirty="0"/>
          </a:p>
          <a:p>
            <a:pPr lvl="0" eaLnBrk="0" fontAlgn="base" hangingPunct="0">
              <a:spcBef>
                <a:spcPct val="0"/>
              </a:spcBef>
              <a:spcAft>
                <a:spcPct val="0"/>
              </a:spcAft>
              <a:buClrTx/>
              <a:buSzTx/>
            </a:pPr>
            <a:r>
              <a:rPr lang="en-GB" altLang="en-US" u="sng" dirty="0" smtClean="0"/>
              <a:t>How long is a minute?</a:t>
            </a:r>
            <a:r>
              <a:rPr lang="en-GB" altLang="en-US" dirty="0" smtClean="0"/>
              <a:t> – Ask your child to sit with their  eyes closed for exactly one minute while you time them. Can they guess the length of a minute? Carry out different activities for one minute. How many times can they jump in sixty seconds?</a:t>
            </a:r>
            <a:endParaRPr lang="en-GB" altLang="en-US" u="sng" dirty="0" smtClean="0"/>
          </a:p>
          <a:p>
            <a:pPr lvl="0" eaLnBrk="0" fontAlgn="base" hangingPunct="0">
              <a:spcBef>
                <a:spcPct val="0"/>
              </a:spcBef>
              <a:spcAft>
                <a:spcPct val="0"/>
              </a:spcAft>
              <a:buClrTx/>
              <a:buSzTx/>
            </a:pPr>
            <a:endParaRPr lang="en-GB" altLang="en-US" dirty="0"/>
          </a:p>
          <a:p>
            <a:pPr lvl="0" eaLnBrk="0" fontAlgn="base" hangingPunct="0">
              <a:spcBef>
                <a:spcPct val="0"/>
              </a:spcBef>
              <a:spcAft>
                <a:spcPct val="0"/>
              </a:spcAft>
              <a:buClrTx/>
              <a:buSzTx/>
            </a:pPr>
            <a:endParaRPr lang="en-GB" altLang="en-US" dirty="0" smtClean="0"/>
          </a:p>
        </p:txBody>
      </p:sp>
      <p:graphicFrame>
        <p:nvGraphicFramePr>
          <p:cNvPr id="10" name="Content Placeholder 9"/>
          <p:cNvGraphicFramePr>
            <a:graphicFrameLocks noGrp="1"/>
          </p:cNvGraphicFramePr>
          <p:nvPr>
            <p:ph sz="quarter" idx="13"/>
            <p:extLst>
              <p:ext uri="{D42A27DB-BD31-4B8C-83A1-F6EECF244321}">
                <p14:modId xmlns:p14="http://schemas.microsoft.com/office/powerpoint/2010/main" val="836809066"/>
              </p:ext>
            </p:extLst>
          </p:nvPr>
        </p:nvGraphicFramePr>
        <p:xfrm>
          <a:off x="3645024" y="2771800"/>
          <a:ext cx="2880317" cy="1645920"/>
        </p:xfrm>
        <a:graphic>
          <a:graphicData uri="http://schemas.openxmlformats.org/drawingml/2006/table">
            <a:tbl>
              <a:tblPr firstRow="1" bandRow="1">
                <a:tableStyleId>{5C22544A-7EE6-4342-B048-85BDC9FD1C3A}</a:tableStyleId>
              </a:tblPr>
              <a:tblGrid>
                <a:gridCol w="814003">
                  <a:extLst>
                    <a:ext uri="{9D8B030D-6E8A-4147-A177-3AD203B41FA5}">
                      <a16:colId xmlns:a16="http://schemas.microsoft.com/office/drawing/2014/main" val="20000"/>
                    </a:ext>
                  </a:extLst>
                </a:gridCol>
                <a:gridCol w="688770">
                  <a:extLst>
                    <a:ext uri="{9D8B030D-6E8A-4147-A177-3AD203B41FA5}">
                      <a16:colId xmlns:a16="http://schemas.microsoft.com/office/drawing/2014/main" val="20001"/>
                    </a:ext>
                  </a:extLst>
                </a:gridCol>
                <a:gridCol w="939236">
                  <a:extLst>
                    <a:ext uri="{9D8B030D-6E8A-4147-A177-3AD203B41FA5}">
                      <a16:colId xmlns:a16="http://schemas.microsoft.com/office/drawing/2014/main" val="20002"/>
                    </a:ext>
                  </a:extLst>
                </a:gridCol>
                <a:gridCol w="438308">
                  <a:extLst>
                    <a:ext uri="{9D8B030D-6E8A-4147-A177-3AD203B41FA5}">
                      <a16:colId xmlns:a16="http://schemas.microsoft.com/office/drawing/2014/main" val="20003"/>
                    </a:ext>
                  </a:extLst>
                </a:gridCol>
              </a:tblGrid>
              <a:tr h="0">
                <a:tc gridSpan="4">
                  <a:txBody>
                    <a:bodyPr/>
                    <a:lstStyle/>
                    <a:p>
                      <a:pPr algn="ctr"/>
                      <a:r>
                        <a:rPr lang="en-GB" sz="1200" b="0" u="sng" dirty="0" smtClean="0">
                          <a:solidFill>
                            <a:schemeClr val="tx1"/>
                          </a:solidFill>
                          <a:latin typeface="Calibri" panose="020F0502020204030204" pitchFamily="34" charset="0"/>
                        </a:rPr>
                        <a:t>Number</a:t>
                      </a:r>
                      <a:r>
                        <a:rPr lang="en-GB" sz="1200" b="0" u="sng" baseline="0" dirty="0" smtClean="0">
                          <a:solidFill>
                            <a:schemeClr val="tx1"/>
                          </a:solidFill>
                          <a:latin typeface="Calibri" panose="020F0502020204030204" pitchFamily="34" charset="0"/>
                        </a:rPr>
                        <a:t> of days in each month</a:t>
                      </a:r>
                      <a:endParaRPr lang="en-GB" sz="1200" b="0" u="sng" dirty="0" smtClean="0">
                        <a:solidFill>
                          <a:schemeClr val="tx1"/>
                        </a:solidFill>
                        <a:latin typeface="Calibri" panose="020F0502020204030204" pitchFamily="34" charset="0"/>
                      </a:endParaRPr>
                    </a:p>
                  </a:txBody>
                  <a:tcPr>
                    <a:solidFill>
                      <a:schemeClr val="bg1"/>
                    </a:solidFill>
                  </a:tcPr>
                </a:tc>
                <a:tc hMerge="1">
                  <a:txBody>
                    <a:bodyPr/>
                    <a:lstStyle/>
                    <a:p>
                      <a:endParaRPr lang="en-GB" sz="1200" b="0" dirty="0" smtClean="0">
                        <a:solidFill>
                          <a:schemeClr val="tx1"/>
                        </a:solidFill>
                        <a:latin typeface="Calibri" panose="020F0502020204030204" pitchFamily="34" charset="0"/>
                      </a:endParaRPr>
                    </a:p>
                  </a:txBody>
                  <a:tcPr>
                    <a:solidFill>
                      <a:schemeClr val="bg1"/>
                    </a:solidFill>
                  </a:tcPr>
                </a:tc>
                <a:tc hMerge="1">
                  <a:txBody>
                    <a:bodyPr/>
                    <a:lstStyle/>
                    <a:p>
                      <a:endParaRPr kumimoji="0" lang="en-GB" sz="1200" b="0" kern="1200" dirty="0" smtClean="0">
                        <a:solidFill>
                          <a:schemeClr val="tx1"/>
                        </a:solidFill>
                        <a:latin typeface="Calibri" panose="020F0502020204030204" pitchFamily="34" charset="0"/>
                        <a:ea typeface="+mn-ea"/>
                        <a:cs typeface="+mn-cs"/>
                      </a:endParaRPr>
                    </a:p>
                  </a:txBody>
                  <a:tcPr>
                    <a:solidFill>
                      <a:schemeClr val="bg1"/>
                    </a:solidFill>
                  </a:tcPr>
                </a:tc>
                <a:tc hMerge="1">
                  <a:txBody>
                    <a:bodyPr/>
                    <a:lstStyle/>
                    <a:p>
                      <a:endParaRPr kumimoji="0" lang="en-GB" sz="1200" b="0" kern="1200" dirty="0">
                        <a:solidFill>
                          <a:schemeClr val="tx1"/>
                        </a:solidFill>
                        <a:latin typeface="Calibri" panose="020F0502020204030204" pitchFamily="34" charset="0"/>
                        <a:ea typeface="+mn-ea"/>
                        <a:cs typeface="+mn-cs"/>
                      </a:endParaRPr>
                    </a:p>
                  </a:txBody>
                  <a:tcPr>
                    <a:solidFill>
                      <a:schemeClr val="bg1"/>
                    </a:solidFill>
                  </a:tcPr>
                </a:tc>
                <a:extLst>
                  <a:ext uri="{0D108BD9-81ED-4DB2-BD59-A6C34878D82A}">
                    <a16:rowId xmlns:a16="http://schemas.microsoft.com/office/drawing/2014/main" val="10000"/>
                  </a:ext>
                </a:extLst>
              </a:tr>
              <a:tr h="1296144">
                <a:tc>
                  <a:txBody>
                    <a:bodyPr/>
                    <a:lstStyle/>
                    <a:p>
                      <a:r>
                        <a:rPr lang="en-GB" sz="1200" b="0" dirty="0" smtClean="0">
                          <a:solidFill>
                            <a:schemeClr val="tx1"/>
                          </a:solidFill>
                          <a:latin typeface="Calibri" panose="020F0502020204030204" pitchFamily="34" charset="0"/>
                        </a:rPr>
                        <a:t>January</a:t>
                      </a:r>
                    </a:p>
                    <a:p>
                      <a:r>
                        <a:rPr lang="en-GB" sz="1200" b="0" dirty="0" smtClean="0">
                          <a:solidFill>
                            <a:schemeClr val="tx1"/>
                          </a:solidFill>
                          <a:latin typeface="Calibri" panose="020F0502020204030204" pitchFamily="34" charset="0"/>
                        </a:rPr>
                        <a:t>February</a:t>
                      </a:r>
                    </a:p>
                    <a:p>
                      <a:r>
                        <a:rPr lang="en-GB" sz="1200" b="0" dirty="0" smtClean="0">
                          <a:solidFill>
                            <a:schemeClr val="tx1"/>
                          </a:solidFill>
                          <a:latin typeface="Calibri" panose="020F0502020204030204" pitchFamily="34" charset="0"/>
                        </a:rPr>
                        <a:t>March</a:t>
                      </a:r>
                    </a:p>
                    <a:p>
                      <a:r>
                        <a:rPr lang="en-GB" sz="1200" b="0" dirty="0" smtClean="0">
                          <a:solidFill>
                            <a:schemeClr val="tx1"/>
                          </a:solidFill>
                          <a:latin typeface="Calibri" panose="020F0502020204030204" pitchFamily="34" charset="0"/>
                        </a:rPr>
                        <a:t>April</a:t>
                      </a:r>
                    </a:p>
                    <a:p>
                      <a:r>
                        <a:rPr lang="en-GB" sz="1200" b="0" dirty="0" smtClean="0">
                          <a:solidFill>
                            <a:schemeClr val="tx1"/>
                          </a:solidFill>
                          <a:latin typeface="Calibri" panose="020F0502020204030204" pitchFamily="34" charset="0"/>
                        </a:rPr>
                        <a:t>May</a:t>
                      </a:r>
                    </a:p>
                    <a:p>
                      <a:r>
                        <a:rPr lang="en-GB" sz="1200" b="0" dirty="0" smtClean="0">
                          <a:solidFill>
                            <a:schemeClr val="tx1"/>
                          </a:solidFill>
                          <a:latin typeface="Calibri" panose="020F0502020204030204" pitchFamily="34" charset="0"/>
                        </a:rPr>
                        <a:t>June</a:t>
                      </a:r>
                    </a:p>
                  </a:txBody>
                  <a:tcPr>
                    <a:solidFill>
                      <a:schemeClr val="bg1"/>
                    </a:solidFill>
                  </a:tcPr>
                </a:tc>
                <a:tc>
                  <a:txBody>
                    <a:bodyPr/>
                    <a:lstStyle/>
                    <a:p>
                      <a:r>
                        <a:rPr lang="en-GB" sz="1200" b="0" dirty="0" smtClean="0">
                          <a:solidFill>
                            <a:schemeClr val="tx1"/>
                          </a:solidFill>
                          <a:latin typeface="Calibri" panose="020F0502020204030204" pitchFamily="34" charset="0"/>
                        </a:rPr>
                        <a:t>31</a:t>
                      </a:r>
                    </a:p>
                    <a:p>
                      <a:r>
                        <a:rPr lang="en-GB" sz="1200" b="0" dirty="0" smtClean="0">
                          <a:solidFill>
                            <a:schemeClr val="tx1"/>
                          </a:solidFill>
                          <a:latin typeface="Calibri" panose="020F0502020204030204" pitchFamily="34" charset="0"/>
                        </a:rPr>
                        <a:t>28/29</a:t>
                      </a:r>
                    </a:p>
                    <a:p>
                      <a:r>
                        <a:rPr lang="en-GB" sz="1200" b="0" dirty="0" smtClean="0">
                          <a:solidFill>
                            <a:schemeClr val="tx1"/>
                          </a:solidFill>
                          <a:latin typeface="Calibri" panose="020F0502020204030204" pitchFamily="34" charset="0"/>
                        </a:rPr>
                        <a:t>31</a:t>
                      </a:r>
                    </a:p>
                    <a:p>
                      <a:r>
                        <a:rPr lang="en-GB" sz="1200" b="0" dirty="0" smtClean="0">
                          <a:solidFill>
                            <a:schemeClr val="tx1"/>
                          </a:solidFill>
                          <a:latin typeface="Calibri" panose="020F0502020204030204" pitchFamily="34" charset="0"/>
                        </a:rPr>
                        <a:t>30</a:t>
                      </a:r>
                    </a:p>
                    <a:p>
                      <a:r>
                        <a:rPr lang="en-GB" sz="1200" b="0" dirty="0" smtClean="0">
                          <a:solidFill>
                            <a:schemeClr val="tx1"/>
                          </a:solidFill>
                          <a:latin typeface="Calibri" panose="020F0502020204030204" pitchFamily="34" charset="0"/>
                        </a:rPr>
                        <a:t>31</a:t>
                      </a:r>
                    </a:p>
                    <a:p>
                      <a:r>
                        <a:rPr lang="en-GB" sz="1200" b="0" dirty="0" smtClean="0">
                          <a:solidFill>
                            <a:schemeClr val="tx1"/>
                          </a:solidFill>
                          <a:latin typeface="Calibri" panose="020F0502020204030204" pitchFamily="34" charset="0"/>
                        </a:rPr>
                        <a:t>30</a:t>
                      </a:r>
                    </a:p>
                  </a:txBody>
                  <a:tcPr>
                    <a:solidFill>
                      <a:schemeClr val="bg1"/>
                    </a:solidFill>
                  </a:tcPr>
                </a:tc>
                <a:tc>
                  <a:txBody>
                    <a:bodyPr/>
                    <a:lstStyle/>
                    <a:p>
                      <a:r>
                        <a:rPr kumimoji="0" lang="en-GB" sz="1200" b="0" kern="1200" dirty="0" smtClean="0">
                          <a:solidFill>
                            <a:schemeClr val="tx1"/>
                          </a:solidFill>
                          <a:latin typeface="Calibri" panose="020F0502020204030204" pitchFamily="34" charset="0"/>
                          <a:ea typeface="+mn-ea"/>
                          <a:cs typeface="+mn-cs"/>
                        </a:rPr>
                        <a:t>July</a:t>
                      </a:r>
                    </a:p>
                    <a:p>
                      <a:r>
                        <a:rPr kumimoji="0" lang="en-GB" sz="1200" b="0" kern="1200" dirty="0" smtClean="0">
                          <a:solidFill>
                            <a:schemeClr val="tx1"/>
                          </a:solidFill>
                          <a:latin typeface="Calibri" panose="020F0502020204030204" pitchFamily="34" charset="0"/>
                          <a:ea typeface="+mn-ea"/>
                          <a:cs typeface="+mn-cs"/>
                        </a:rPr>
                        <a:t>August</a:t>
                      </a:r>
                    </a:p>
                    <a:p>
                      <a:r>
                        <a:rPr kumimoji="0" lang="en-GB" sz="1200" b="0" kern="1200" dirty="0" smtClean="0">
                          <a:solidFill>
                            <a:schemeClr val="tx1"/>
                          </a:solidFill>
                          <a:latin typeface="Calibri" panose="020F0502020204030204" pitchFamily="34" charset="0"/>
                          <a:ea typeface="+mn-ea"/>
                          <a:cs typeface="+mn-cs"/>
                        </a:rPr>
                        <a:t>September</a:t>
                      </a:r>
                    </a:p>
                    <a:p>
                      <a:r>
                        <a:rPr kumimoji="0" lang="en-GB" sz="1200" b="0" kern="1200" dirty="0" smtClean="0">
                          <a:solidFill>
                            <a:schemeClr val="tx1"/>
                          </a:solidFill>
                          <a:latin typeface="Calibri" panose="020F0502020204030204" pitchFamily="34" charset="0"/>
                          <a:ea typeface="+mn-ea"/>
                          <a:cs typeface="+mn-cs"/>
                        </a:rPr>
                        <a:t>October</a:t>
                      </a:r>
                    </a:p>
                    <a:p>
                      <a:r>
                        <a:rPr kumimoji="0" lang="en-GB" sz="1200" b="0" kern="1200" dirty="0" smtClean="0">
                          <a:solidFill>
                            <a:schemeClr val="tx1"/>
                          </a:solidFill>
                          <a:latin typeface="Calibri" panose="020F0502020204030204" pitchFamily="34" charset="0"/>
                          <a:ea typeface="+mn-ea"/>
                          <a:cs typeface="+mn-cs"/>
                        </a:rPr>
                        <a:t>November</a:t>
                      </a:r>
                    </a:p>
                    <a:p>
                      <a:r>
                        <a:rPr kumimoji="0" lang="en-GB" sz="1200" b="0" kern="1200" dirty="0" smtClean="0">
                          <a:solidFill>
                            <a:schemeClr val="tx1"/>
                          </a:solidFill>
                          <a:latin typeface="Calibri" panose="020F0502020204030204" pitchFamily="34" charset="0"/>
                          <a:ea typeface="+mn-ea"/>
                          <a:cs typeface="+mn-cs"/>
                        </a:rPr>
                        <a:t>December</a:t>
                      </a:r>
                    </a:p>
                    <a:p>
                      <a:endParaRPr kumimoji="0" lang="en-GB" sz="1200" b="0" kern="1200" dirty="0" smtClean="0">
                        <a:solidFill>
                          <a:schemeClr val="tx1"/>
                        </a:solidFill>
                        <a:latin typeface="Calibri" panose="020F0502020204030204" pitchFamily="34" charset="0"/>
                        <a:ea typeface="+mn-ea"/>
                        <a:cs typeface="+mn-cs"/>
                      </a:endParaRPr>
                    </a:p>
                  </a:txBody>
                  <a:tcPr>
                    <a:solidFill>
                      <a:schemeClr val="bg1"/>
                    </a:solidFill>
                  </a:tcPr>
                </a:tc>
                <a:tc>
                  <a:txBody>
                    <a:bodyPr/>
                    <a:lstStyle/>
                    <a:p>
                      <a:r>
                        <a:rPr kumimoji="0" lang="en-GB" sz="1200" b="0" kern="1200" dirty="0" smtClean="0">
                          <a:solidFill>
                            <a:schemeClr val="tx1"/>
                          </a:solidFill>
                          <a:latin typeface="Calibri" panose="020F0502020204030204" pitchFamily="34" charset="0"/>
                          <a:ea typeface="+mn-ea"/>
                          <a:cs typeface="+mn-cs"/>
                        </a:rPr>
                        <a:t>31</a:t>
                      </a:r>
                    </a:p>
                    <a:p>
                      <a:r>
                        <a:rPr kumimoji="0" lang="en-GB" sz="1200" b="0" kern="1200" dirty="0" smtClean="0">
                          <a:solidFill>
                            <a:schemeClr val="tx1"/>
                          </a:solidFill>
                          <a:latin typeface="Calibri" panose="020F0502020204030204" pitchFamily="34" charset="0"/>
                          <a:ea typeface="+mn-ea"/>
                          <a:cs typeface="+mn-cs"/>
                        </a:rPr>
                        <a:t>31</a:t>
                      </a:r>
                    </a:p>
                    <a:p>
                      <a:r>
                        <a:rPr kumimoji="0" lang="en-GB" sz="1200" b="0" kern="1200" dirty="0" smtClean="0">
                          <a:solidFill>
                            <a:schemeClr val="tx1"/>
                          </a:solidFill>
                          <a:latin typeface="Calibri" panose="020F0502020204030204" pitchFamily="34" charset="0"/>
                          <a:ea typeface="+mn-ea"/>
                          <a:cs typeface="+mn-cs"/>
                        </a:rPr>
                        <a:t>30</a:t>
                      </a:r>
                    </a:p>
                    <a:p>
                      <a:r>
                        <a:rPr kumimoji="0" lang="en-GB" sz="1200" b="0" kern="1200" dirty="0" smtClean="0">
                          <a:solidFill>
                            <a:schemeClr val="tx1"/>
                          </a:solidFill>
                          <a:latin typeface="Calibri" panose="020F0502020204030204" pitchFamily="34" charset="0"/>
                          <a:ea typeface="+mn-ea"/>
                          <a:cs typeface="+mn-cs"/>
                        </a:rPr>
                        <a:t>31</a:t>
                      </a:r>
                    </a:p>
                    <a:p>
                      <a:r>
                        <a:rPr kumimoji="0" lang="en-GB" sz="1200" b="0" kern="1200" dirty="0" smtClean="0">
                          <a:solidFill>
                            <a:schemeClr val="tx1"/>
                          </a:solidFill>
                          <a:latin typeface="Calibri" panose="020F0502020204030204" pitchFamily="34" charset="0"/>
                          <a:ea typeface="+mn-ea"/>
                          <a:cs typeface="+mn-cs"/>
                        </a:rPr>
                        <a:t>30</a:t>
                      </a:r>
                    </a:p>
                    <a:p>
                      <a:r>
                        <a:rPr kumimoji="0" lang="en-GB" sz="1200" b="0" kern="1200" dirty="0" smtClean="0">
                          <a:solidFill>
                            <a:schemeClr val="tx1"/>
                          </a:solidFill>
                          <a:latin typeface="Calibri" panose="020F0502020204030204" pitchFamily="34" charset="0"/>
                          <a:ea typeface="+mn-ea"/>
                          <a:cs typeface="+mn-cs"/>
                        </a:rPr>
                        <a:t>31</a:t>
                      </a:r>
                      <a:endParaRPr kumimoji="0" lang="en-GB" sz="1200" b="0" kern="1200" dirty="0">
                        <a:solidFill>
                          <a:schemeClr val="tx1"/>
                        </a:solidFill>
                        <a:latin typeface="Calibri" panose="020F0502020204030204" pitchFamily="34" charset="0"/>
                        <a:ea typeface="+mn-ea"/>
                        <a:cs typeface="+mn-cs"/>
                      </a:endParaRPr>
                    </a:p>
                  </a:txBody>
                  <a:tcPr>
                    <a:solidFill>
                      <a:schemeClr val="bg1"/>
                    </a:solidFill>
                  </a:tcPr>
                </a:tc>
                <a:extLst>
                  <a:ext uri="{0D108BD9-81ED-4DB2-BD59-A6C34878D82A}">
                    <a16:rowId xmlns:a16="http://schemas.microsoft.com/office/drawing/2014/main" val="10001"/>
                  </a:ext>
                </a:extLst>
              </a:tr>
            </a:tbl>
          </a:graphicData>
        </a:graphic>
      </p:graphicFrame>
      <p:sp>
        <p:nvSpPr>
          <p:cNvPr id="11" name="TextBox 10"/>
          <p:cNvSpPr txBox="1"/>
          <p:nvPr/>
        </p:nvSpPr>
        <p:spPr>
          <a:xfrm>
            <a:off x="799392" y="2915816"/>
            <a:ext cx="2448272" cy="1384995"/>
          </a:xfrm>
          <a:prstGeom prst="rect">
            <a:avLst/>
          </a:prstGeom>
          <a:noFill/>
        </p:spPr>
        <p:txBody>
          <a:bodyPr wrap="square" rtlCol="0">
            <a:spAutoFit/>
          </a:bodyPr>
          <a:lstStyle/>
          <a:p>
            <a:r>
              <a:rPr lang="en-GB" sz="1200" dirty="0">
                <a:latin typeface="Calibri" panose="020F0502020204030204" pitchFamily="34" charset="0"/>
              </a:rPr>
              <a:t>There are 60 seconds in a minute.</a:t>
            </a:r>
          </a:p>
          <a:p>
            <a:r>
              <a:rPr lang="en-GB" sz="1200" dirty="0">
                <a:latin typeface="Calibri" panose="020F0502020204030204" pitchFamily="34" charset="0"/>
              </a:rPr>
              <a:t>There are 60 minutes in an hour.</a:t>
            </a:r>
          </a:p>
          <a:p>
            <a:r>
              <a:rPr lang="en-GB" sz="1200" dirty="0">
                <a:latin typeface="Calibri" panose="020F0502020204030204" pitchFamily="34" charset="0"/>
              </a:rPr>
              <a:t>There are 24 hours in a day.</a:t>
            </a:r>
          </a:p>
          <a:p>
            <a:r>
              <a:rPr lang="en-GB" sz="1200" dirty="0">
                <a:latin typeface="Calibri" panose="020F0502020204030204" pitchFamily="34" charset="0"/>
              </a:rPr>
              <a:t>There are 7 days in a week.</a:t>
            </a:r>
          </a:p>
          <a:p>
            <a:r>
              <a:rPr lang="en-GB" sz="1200" dirty="0">
                <a:latin typeface="Calibri" panose="020F0502020204030204" pitchFamily="34" charset="0"/>
              </a:rPr>
              <a:t>There are 12 months in a year.</a:t>
            </a:r>
          </a:p>
          <a:p>
            <a:r>
              <a:rPr lang="en-GB" sz="1200" dirty="0">
                <a:latin typeface="Calibri" panose="020F0502020204030204" pitchFamily="34" charset="0"/>
              </a:rPr>
              <a:t>There are 365 days in a year.</a:t>
            </a:r>
          </a:p>
          <a:p>
            <a:r>
              <a:rPr lang="en-GB" sz="1200" dirty="0">
                <a:latin typeface="Calibri" panose="020F0502020204030204" pitchFamily="34" charset="0"/>
              </a:rPr>
              <a:t>There are 366 days in a leap year</a:t>
            </a:r>
            <a:r>
              <a:rPr lang="en-GB" sz="1200" dirty="0" smtClean="0">
                <a:latin typeface="Calibri" panose="020F0502020204030204" pitchFamily="34" charset="0"/>
              </a:rPr>
              <a:t>.</a:t>
            </a:r>
          </a:p>
        </p:txBody>
      </p:sp>
      <p:sp>
        <p:nvSpPr>
          <p:cNvPr id="15" name="Text Placeholder 12"/>
          <p:cNvSpPr>
            <a:spLocks noGrp="1"/>
          </p:cNvSpPr>
          <p:nvPr>
            <p:ph type="body" sz="quarter" idx="15"/>
          </p:nvPr>
        </p:nvSpPr>
        <p:spPr>
          <a:xfrm>
            <a:off x="685801" y="4572000"/>
            <a:ext cx="5838825" cy="974205"/>
          </a:xfrm>
        </p:spPr>
        <p:txBody>
          <a:bodyPr>
            <a:normAutofit lnSpcReduction="10000"/>
          </a:bodyPr>
          <a:lstStyle/>
          <a:p>
            <a:pPr lvl="0"/>
            <a:r>
              <a:rPr lang="en-GB" dirty="0" smtClean="0">
                <a:ea typeface="Calibri" pitchFamily="34" charset="0"/>
                <a:cs typeface="Times New Roman" pitchFamily="18" charset="0"/>
              </a:rPr>
              <a:t>Children also need to know the order of the months in a year.  They should  be able to apply these facts to answer questions, such as:</a:t>
            </a:r>
          </a:p>
          <a:p>
            <a:pPr lvl="0"/>
            <a:r>
              <a:rPr lang="en-GB" altLang="en-US" dirty="0" smtClean="0">
                <a:ea typeface="Calibri" pitchFamily="34" charset="0"/>
                <a:cs typeface="Times New Roman" pitchFamily="18" charset="0"/>
              </a:rPr>
              <a:t>What day comes after  30</a:t>
            </a:r>
            <a:r>
              <a:rPr lang="en-GB" altLang="en-US" baseline="30000" dirty="0" smtClean="0">
                <a:ea typeface="Calibri" pitchFamily="34" charset="0"/>
                <a:cs typeface="Times New Roman" pitchFamily="18" charset="0"/>
              </a:rPr>
              <a:t>th</a:t>
            </a:r>
            <a:r>
              <a:rPr lang="en-GB" altLang="en-US" dirty="0" smtClean="0">
                <a:ea typeface="Calibri" pitchFamily="34" charset="0"/>
                <a:cs typeface="Times New Roman" pitchFamily="18" charset="0"/>
              </a:rPr>
              <a:t> April?</a:t>
            </a:r>
          </a:p>
          <a:p>
            <a:pPr lvl="0"/>
            <a:r>
              <a:rPr lang="en-GB" altLang="en-US" dirty="0" smtClean="0">
                <a:ea typeface="Calibri" pitchFamily="34" charset="0"/>
                <a:cs typeface="Times New Roman" pitchFamily="18" charset="0"/>
              </a:rPr>
              <a:t>What day comes before 1</a:t>
            </a:r>
            <a:r>
              <a:rPr lang="en-GB" altLang="en-US" baseline="30000" dirty="0" smtClean="0">
                <a:ea typeface="Calibri" pitchFamily="34" charset="0"/>
                <a:cs typeface="Times New Roman" pitchFamily="18" charset="0"/>
              </a:rPr>
              <a:t>st</a:t>
            </a:r>
            <a:r>
              <a:rPr lang="en-GB" altLang="en-US" dirty="0" smtClean="0">
                <a:ea typeface="Calibri" pitchFamily="34" charset="0"/>
                <a:cs typeface="Times New Roman" pitchFamily="18" charset="0"/>
              </a:rPr>
              <a:t> February?</a:t>
            </a:r>
          </a:p>
          <a:p>
            <a:pPr lvl="0"/>
            <a:endParaRPr lang="en-GB" altLang="en-US" dirty="0">
              <a:ea typeface="Calibri" pitchFamily="34" charset="0"/>
              <a:cs typeface="Times New Roman" pitchFamily="18" charset="0"/>
            </a:endParaRPr>
          </a:p>
          <a:p>
            <a:endParaRPr lang="en-GB"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34998855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3 – Summer 2</a:t>
            </a:r>
            <a:endParaRPr lang="en-GB" dirty="0"/>
          </a:p>
        </p:txBody>
      </p:sp>
      <p:sp>
        <p:nvSpPr>
          <p:cNvPr id="3" name="Text Placeholder 2"/>
          <p:cNvSpPr>
            <a:spLocks noGrp="1"/>
          </p:cNvSpPr>
          <p:nvPr>
            <p:ph type="body" sz="quarter" idx="11"/>
          </p:nvPr>
        </p:nvSpPr>
        <p:spPr/>
        <p:txBody>
          <a:bodyPr>
            <a:normAutofit/>
          </a:bodyPr>
          <a:lstStyle/>
          <a:p>
            <a:r>
              <a:rPr lang="en-GB" dirty="0" smtClean="0"/>
              <a:t>I can tell the time.</a:t>
            </a:r>
          </a:p>
        </p:txBody>
      </p:sp>
      <p:sp>
        <p:nvSpPr>
          <p:cNvPr id="4" name="Text Placeholder 3"/>
          <p:cNvSpPr>
            <a:spLocks noGrp="1"/>
          </p:cNvSpPr>
          <p:nvPr>
            <p:ph type="body" sz="quarter" idx="12"/>
          </p:nvPr>
        </p:nvSpPr>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a:t>
            </a:r>
            <a:r>
              <a:rPr lang="en-GB" altLang="en-US" dirty="0" smtClean="0">
                <a:ea typeface="Calibri" pitchFamily="34" charset="0"/>
                <a:cs typeface="Times New Roman" pitchFamily="18" charset="0"/>
              </a:rPr>
              <a:t>. If </a:t>
            </a:r>
            <a:r>
              <a:rPr lang="en-GB" altLang="en-US" dirty="0">
                <a:ea typeface="Calibri" pitchFamily="34" charset="0"/>
                <a:cs typeface="Times New Roman" pitchFamily="18" charset="0"/>
              </a:rPr>
              <a:t>you would like more ideas, please speak to your child’s teacher.</a:t>
            </a:r>
          </a:p>
          <a:p>
            <a:pPr lvl="0" eaLnBrk="0" fontAlgn="base" hangingPunct="0">
              <a:spcBef>
                <a:spcPct val="0"/>
              </a:spcBef>
              <a:spcAft>
                <a:spcPct val="0"/>
              </a:spcAft>
              <a:buClrTx/>
              <a:buSzTx/>
            </a:pPr>
            <a:endParaRPr lang="en-GB" altLang="en-US" dirty="0" smtClean="0">
              <a:cs typeface="Arial" pitchFamily="34" charset="0"/>
            </a:endParaRPr>
          </a:p>
          <a:p>
            <a:pPr lvl="0" eaLnBrk="0" fontAlgn="base" hangingPunct="0">
              <a:spcBef>
                <a:spcPct val="0"/>
              </a:spcBef>
              <a:spcAft>
                <a:spcPct val="0"/>
              </a:spcAft>
              <a:buClrTx/>
              <a:buSzTx/>
            </a:pPr>
            <a:r>
              <a:rPr lang="en-GB" altLang="en-US" u="sng" dirty="0" smtClean="0">
                <a:cs typeface="Arial" pitchFamily="34" charset="0"/>
              </a:rPr>
              <a:t>Talk about time</a:t>
            </a:r>
            <a:r>
              <a:rPr lang="en-GB" altLang="en-US" dirty="0" smtClean="0">
                <a:cs typeface="Arial" pitchFamily="34" charset="0"/>
              </a:rPr>
              <a:t>  - Discuss  what time things happen. When does your child wake up? What time do they eat breakfast?  Make sure that you have an analogue clock visible in your house or that your child wears a watch with hands. Once your child is confident telling the time, see if you can find more challenging clocks e.g. with Roman numerals or no numbers marked.</a:t>
            </a:r>
          </a:p>
          <a:p>
            <a:pPr lvl="0" eaLnBrk="0" fontAlgn="base" hangingPunct="0">
              <a:spcBef>
                <a:spcPct val="0"/>
              </a:spcBef>
              <a:spcAft>
                <a:spcPct val="0"/>
              </a:spcAft>
              <a:buClrTx/>
              <a:buSzTx/>
            </a:pPr>
            <a:endParaRPr lang="en-GB" altLang="en-US" u="sng" dirty="0">
              <a:cs typeface="Arial" pitchFamily="34" charset="0"/>
            </a:endParaRPr>
          </a:p>
          <a:p>
            <a:pPr lvl="0" eaLnBrk="0" fontAlgn="base" hangingPunct="0">
              <a:spcBef>
                <a:spcPct val="0"/>
              </a:spcBef>
              <a:spcAft>
                <a:spcPct val="0"/>
              </a:spcAft>
              <a:buClrTx/>
              <a:buSzTx/>
            </a:pPr>
            <a:r>
              <a:rPr lang="en-GB" altLang="en-US" u="sng" dirty="0" smtClean="0"/>
              <a:t>Ask your child the time regularly </a:t>
            </a:r>
            <a:r>
              <a:rPr lang="en-GB" altLang="en-US" dirty="0" smtClean="0"/>
              <a:t>– You could also give your child some responsibility for watching the clock :</a:t>
            </a:r>
          </a:p>
          <a:p>
            <a:pPr lvl="0" eaLnBrk="0" fontAlgn="base" hangingPunct="0">
              <a:spcBef>
                <a:spcPct val="0"/>
              </a:spcBef>
              <a:spcAft>
                <a:spcPct val="0"/>
              </a:spcAft>
              <a:buClrTx/>
              <a:buSzTx/>
            </a:pPr>
            <a:r>
              <a:rPr lang="en-GB" altLang="en-US" dirty="0" smtClean="0"/>
              <a:t>“The cakes need to come out of the oven at twenty-two minutes past four exactly.”</a:t>
            </a:r>
          </a:p>
          <a:p>
            <a:pPr lvl="0" eaLnBrk="0" fontAlgn="base" hangingPunct="0">
              <a:spcBef>
                <a:spcPct val="0"/>
              </a:spcBef>
              <a:spcAft>
                <a:spcPct val="0"/>
              </a:spcAft>
              <a:buClrTx/>
              <a:buSzTx/>
            </a:pPr>
            <a:r>
              <a:rPr lang="en-GB" altLang="en-US" dirty="0" smtClean="0"/>
              <a:t>“We need to leave the house at  twenty-five to nine.”</a:t>
            </a:r>
          </a:p>
        </p:txBody>
      </p:sp>
      <p:sp>
        <p:nvSpPr>
          <p:cNvPr id="6" name="Text Placeholder 5"/>
          <p:cNvSpPr>
            <a:spLocks noGrp="1"/>
          </p:cNvSpPr>
          <p:nvPr>
            <p:ph type="body" sz="quarter" idx="14"/>
          </p:nvPr>
        </p:nvSpPr>
        <p:spPr>
          <a:xfrm>
            <a:off x="4365104" y="2555776"/>
            <a:ext cx="1876971" cy="1944216"/>
          </a:xfrm>
        </p:spPr>
        <p:txBody>
          <a:bodyPr/>
          <a:lstStyle/>
          <a:p>
            <a:r>
              <a:rPr lang="en-GB" dirty="0" smtClean="0"/>
              <a:t>Key Vocabulary</a:t>
            </a:r>
          </a:p>
          <a:p>
            <a:pPr algn="l"/>
            <a:r>
              <a:rPr lang="en-GB" b="0" u="none" dirty="0" smtClean="0"/>
              <a:t>Twelve </a:t>
            </a:r>
            <a:r>
              <a:rPr lang="en-GB" u="none" dirty="0" smtClean="0"/>
              <a:t>o’clock</a:t>
            </a:r>
          </a:p>
          <a:p>
            <a:pPr algn="l"/>
            <a:r>
              <a:rPr lang="en-GB" u="none" dirty="0" smtClean="0"/>
              <a:t>Half past</a:t>
            </a:r>
            <a:r>
              <a:rPr lang="en-GB" b="0" u="none" dirty="0" smtClean="0"/>
              <a:t> two</a:t>
            </a:r>
          </a:p>
          <a:p>
            <a:pPr algn="l"/>
            <a:r>
              <a:rPr lang="en-GB" u="none" dirty="0" smtClean="0"/>
              <a:t>Quarter past</a:t>
            </a:r>
            <a:r>
              <a:rPr lang="en-GB" b="0" u="none" dirty="0" smtClean="0"/>
              <a:t> three</a:t>
            </a:r>
          </a:p>
          <a:p>
            <a:pPr algn="l"/>
            <a:r>
              <a:rPr lang="en-GB" u="none" dirty="0" smtClean="0"/>
              <a:t>Quarter to</a:t>
            </a:r>
            <a:r>
              <a:rPr lang="en-GB" b="0" u="none" dirty="0" smtClean="0"/>
              <a:t> nine</a:t>
            </a:r>
          </a:p>
          <a:p>
            <a:pPr algn="l"/>
            <a:r>
              <a:rPr lang="en-GB" b="0" u="none" dirty="0" smtClean="0"/>
              <a:t>Five</a:t>
            </a:r>
            <a:r>
              <a:rPr lang="en-GB" u="none" dirty="0" smtClean="0"/>
              <a:t> past </a:t>
            </a:r>
            <a:r>
              <a:rPr lang="en-GB" b="0" u="none" dirty="0" smtClean="0"/>
              <a:t>one</a:t>
            </a:r>
          </a:p>
          <a:p>
            <a:pPr algn="l"/>
            <a:r>
              <a:rPr lang="en-GB" b="0" u="none" dirty="0" smtClean="0"/>
              <a:t>Twenty-five </a:t>
            </a:r>
            <a:r>
              <a:rPr lang="en-GB" u="none" dirty="0" smtClean="0"/>
              <a:t>to</a:t>
            </a:r>
            <a:r>
              <a:rPr lang="en-GB" b="0" u="none" dirty="0" smtClean="0"/>
              <a:t> ten</a:t>
            </a:r>
            <a:endParaRPr lang="en-GB" u="none" dirty="0"/>
          </a:p>
        </p:txBody>
      </p:sp>
      <p:sp>
        <p:nvSpPr>
          <p:cNvPr id="5" name="Content Placeholder 4"/>
          <p:cNvSpPr>
            <a:spLocks noGrp="1"/>
          </p:cNvSpPr>
          <p:nvPr>
            <p:ph sz="quarter" idx="13"/>
          </p:nvPr>
        </p:nvSpPr>
        <p:spPr>
          <a:xfrm>
            <a:off x="719336" y="2627784"/>
            <a:ext cx="3501752" cy="2946036"/>
          </a:xfrm>
        </p:spPr>
        <p:txBody>
          <a:bodyPr>
            <a:normAutofit fontScale="55000" lnSpcReduction="20000"/>
          </a:bodyPr>
          <a:lstStyle/>
          <a:p>
            <a:pPr marL="0" indent="0">
              <a:buNone/>
            </a:pPr>
            <a:r>
              <a:rPr lang="en-GB" dirty="0" smtClean="0"/>
              <a:t>Children need to be able to tell the time using a clock with hands. This target can be broken down into several steps.</a:t>
            </a:r>
          </a:p>
          <a:p>
            <a:r>
              <a:rPr lang="en-GB" dirty="0" smtClean="0"/>
              <a:t>I can tell the time to the nearest hour.</a:t>
            </a:r>
          </a:p>
          <a:p>
            <a:r>
              <a:rPr lang="en-GB" dirty="0" smtClean="0"/>
              <a:t>I can tell the time to the nearest half hour.</a:t>
            </a:r>
          </a:p>
          <a:p>
            <a:r>
              <a:rPr lang="en-GB" dirty="0" smtClean="0"/>
              <a:t>I can tell the time to the nearest quarter hour.</a:t>
            </a:r>
          </a:p>
          <a:p>
            <a:r>
              <a:rPr lang="en-GB" dirty="0" smtClean="0"/>
              <a:t>I can tell the time to the nearest five minutes.</a:t>
            </a:r>
          </a:p>
          <a:p>
            <a:r>
              <a:rPr lang="en-GB" dirty="0" smtClean="0"/>
              <a:t>I can tell the time to the nearest minute.</a:t>
            </a:r>
          </a:p>
          <a:p>
            <a:pPr marL="0" indent="0">
              <a:buNone/>
            </a:pPr>
            <a:endParaRPr lang="en-GB" dirty="0"/>
          </a:p>
          <a:p>
            <a:pPr marL="0" indent="0">
              <a:buNone/>
            </a:pPr>
            <a:endParaRPr lang="en-GB" dirty="0"/>
          </a:p>
        </p:txBody>
      </p:sp>
      <p:pic>
        <p:nvPicPr>
          <p:cNvPr id="1032" name="Picture 8" descr="https://encrypted-tbn0.gstatic.com/images?q=tbn:ANd9GcSn91hrzNaLYVGYvQ9pyk4berjLjtssCB66D-jCZEH_zlHkDpudq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09120" y="4637716"/>
            <a:ext cx="723294" cy="72008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s://encrypted-tbn1.gstatic.com/images?q=tbn:ANd9GcTPb1IcXAnBJd6eRktfkm9UAhPaX7oMnKFEdJOrqj9xsezxaVdc0C8eWw">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73216" y="4637716"/>
            <a:ext cx="720080" cy="72008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39883527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1 – Autumn 1</a:t>
            </a:r>
            <a:endParaRPr lang="en-GB" dirty="0"/>
          </a:p>
        </p:txBody>
      </p:sp>
      <p:sp>
        <p:nvSpPr>
          <p:cNvPr id="3" name="Text Placeholder 2"/>
          <p:cNvSpPr>
            <a:spLocks noGrp="1"/>
          </p:cNvSpPr>
          <p:nvPr>
            <p:ph type="body" sz="quarter" idx="11"/>
          </p:nvPr>
        </p:nvSpPr>
        <p:spPr/>
        <p:txBody>
          <a:bodyPr/>
          <a:lstStyle/>
          <a:p>
            <a:r>
              <a:rPr lang="en-GB" dirty="0" smtClean="0"/>
              <a:t>I know number bonds for each number to 6.</a:t>
            </a:r>
            <a:endParaRPr lang="en-GB" dirty="0"/>
          </a:p>
        </p:txBody>
      </p:sp>
      <p:sp>
        <p:nvSpPr>
          <p:cNvPr id="4" name="Text Placeholder 3"/>
          <p:cNvSpPr>
            <a:spLocks noGrp="1"/>
          </p:cNvSpPr>
          <p:nvPr>
            <p:ph type="body" sz="quarter" idx="12"/>
          </p:nvPr>
        </p:nvSpPr>
        <p:spPr/>
        <p:txBody>
          <a:bodyPr>
            <a:normAutofit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smtClean="0">
                <a:cs typeface="Times New Roman" pitchFamily="18" charset="0"/>
              </a:rPr>
              <a:t>Use practical resources</a:t>
            </a:r>
            <a:r>
              <a:rPr lang="en-GB" altLang="en-US" dirty="0" smtClean="0">
                <a:cs typeface="Times New Roman" pitchFamily="18" charset="0"/>
              </a:rPr>
              <a:t> – Your child has one potato on their plate and you give them three more. Can they predict how many they will have now?</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smtClean="0">
                <a:cs typeface="Times New Roman" pitchFamily="18" charset="0"/>
              </a:rPr>
              <a:t>Make a poster</a:t>
            </a:r>
            <a:r>
              <a:rPr lang="en-GB" altLang="en-US" dirty="0" smtClean="0">
                <a:cs typeface="Times New Roman" pitchFamily="18" charset="0"/>
              </a:rPr>
              <a:t> – We use </a:t>
            </a:r>
            <a:r>
              <a:rPr lang="en-GB" altLang="en-US" dirty="0" err="1" smtClean="0">
                <a:cs typeface="Times New Roman" pitchFamily="18" charset="0"/>
              </a:rPr>
              <a:t>Numicon</a:t>
            </a:r>
            <a:r>
              <a:rPr lang="en-GB" altLang="en-US" dirty="0" smtClean="0">
                <a:cs typeface="Times New Roman" pitchFamily="18" charset="0"/>
              </a:rPr>
              <a:t> at school. You can find pictures of the </a:t>
            </a:r>
            <a:r>
              <a:rPr lang="en-GB" altLang="en-US" dirty="0" err="1" smtClean="0">
                <a:cs typeface="Times New Roman" pitchFamily="18" charset="0"/>
              </a:rPr>
              <a:t>Numicon</a:t>
            </a:r>
            <a:r>
              <a:rPr lang="en-GB" altLang="en-US" dirty="0">
                <a:cs typeface="Times New Roman" pitchFamily="18" charset="0"/>
              </a:rPr>
              <a:t> shapes here</a:t>
            </a:r>
            <a:r>
              <a:rPr lang="en-GB" altLang="en-US" dirty="0" smtClean="0">
                <a:cs typeface="Times New Roman" pitchFamily="18" charset="0"/>
              </a:rPr>
              <a:t>: bit.ly/</a:t>
            </a:r>
            <a:r>
              <a:rPr lang="en-GB" altLang="en-US" dirty="0" err="1" smtClean="0">
                <a:cs typeface="Times New Roman" pitchFamily="18" charset="0"/>
              </a:rPr>
              <a:t>NumiconPictures</a:t>
            </a:r>
            <a:r>
              <a:rPr lang="en-GB" altLang="en-US" dirty="0" smtClean="0">
                <a:cs typeface="Times New Roman" pitchFamily="18" charset="0"/>
              </a:rPr>
              <a:t> – your child could make a poster showing the different ways of making </a:t>
            </a:r>
            <a:r>
              <a:rPr lang="en-GB" altLang="en-US" dirty="0">
                <a:cs typeface="Times New Roman" pitchFamily="18" charset="0"/>
              </a:rPr>
              <a:t>5</a:t>
            </a:r>
            <a:r>
              <a:rPr lang="en-GB" altLang="en-US" dirty="0" smtClean="0">
                <a:cs typeface="Times New Roman" pitchFamily="18" charset="0"/>
              </a:rPr>
              <a:t>.</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smtClean="0">
                <a:cs typeface="Times New Roman" pitchFamily="18" charset="0"/>
              </a:rPr>
              <a:t>Play games</a:t>
            </a:r>
            <a:r>
              <a:rPr lang="en-GB" altLang="en-US" dirty="0" smtClean="0">
                <a:cs typeface="Times New Roman" pitchFamily="18" charset="0"/>
              </a:rPr>
              <a:t> – You can play number bond pairs online at </a:t>
            </a:r>
            <a:r>
              <a:rPr lang="en-GB" altLang="en-US" dirty="0" smtClean="0">
                <a:cs typeface="Times New Roman" pitchFamily="18" charset="0"/>
                <a:hlinkClick r:id="rId2"/>
              </a:rPr>
              <a:t>www.conkermaths.com</a:t>
            </a:r>
            <a:r>
              <a:rPr lang="en-GB" altLang="en-US" dirty="0" smtClean="0">
                <a:cs typeface="Times New Roman" pitchFamily="18" charset="0"/>
              </a:rPr>
              <a:t> and then see how many questions you can answer in just one minute. </a:t>
            </a:r>
            <a:endParaRPr lang="en-GB" altLang="en-US" dirty="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a:p>
            <a:pPr lvl="0"/>
            <a:endParaRPr lang="en-GB" altLang="en-US"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1387227413"/>
              </p:ext>
            </p:extLst>
          </p:nvPr>
        </p:nvGraphicFramePr>
        <p:xfrm>
          <a:off x="719138" y="2555877"/>
          <a:ext cx="2781870" cy="2313432"/>
        </p:xfrm>
        <a:graphic>
          <a:graphicData uri="http://schemas.openxmlformats.org/drawingml/2006/table">
            <a:tbl>
              <a:tblPr firstRow="1" bandRow="1">
                <a:tableStyleId>{2D5ABB26-0587-4C30-8999-92F81FD0307C}</a:tableStyleId>
              </a:tblPr>
              <a:tblGrid>
                <a:gridCol w="927290">
                  <a:extLst>
                    <a:ext uri="{9D8B030D-6E8A-4147-A177-3AD203B41FA5}">
                      <a16:colId xmlns:a16="http://schemas.microsoft.com/office/drawing/2014/main" val="20000"/>
                    </a:ext>
                  </a:extLst>
                </a:gridCol>
                <a:gridCol w="927290">
                  <a:extLst>
                    <a:ext uri="{9D8B030D-6E8A-4147-A177-3AD203B41FA5}">
                      <a16:colId xmlns:a16="http://schemas.microsoft.com/office/drawing/2014/main" val="20001"/>
                    </a:ext>
                  </a:extLst>
                </a:gridCol>
                <a:gridCol w="927290">
                  <a:extLst>
                    <a:ext uri="{9D8B030D-6E8A-4147-A177-3AD203B41FA5}">
                      <a16:colId xmlns:a16="http://schemas.microsoft.com/office/drawing/2014/main" val="20002"/>
                    </a:ext>
                  </a:extLst>
                </a:gridCol>
              </a:tblGrid>
              <a:tr h="2109343">
                <a:tc>
                  <a:txBody>
                    <a:bodyPr/>
                    <a:lstStyle/>
                    <a:p>
                      <a:pPr algn="ctr">
                        <a:lnSpc>
                          <a:spcPct val="115000"/>
                        </a:lnSpc>
                        <a:spcAft>
                          <a:spcPts val="0"/>
                        </a:spcAft>
                      </a:pPr>
                      <a:r>
                        <a:rPr lang="en-GB" sz="1100" dirty="0" smtClean="0">
                          <a:effectLst/>
                          <a:latin typeface="Calibri"/>
                          <a:ea typeface="Calibri"/>
                          <a:cs typeface="Times New Roman"/>
                        </a:rPr>
                        <a:t>0 + 1</a:t>
                      </a:r>
                      <a:r>
                        <a:rPr lang="en-GB" sz="1100" baseline="0" dirty="0" smtClean="0">
                          <a:effectLst/>
                          <a:latin typeface="Calibri"/>
                          <a:ea typeface="Calibri"/>
                          <a:cs typeface="Times New Roman"/>
                        </a:rPr>
                        <a:t> = 1</a:t>
                      </a:r>
                    </a:p>
                    <a:p>
                      <a:pPr algn="ctr">
                        <a:lnSpc>
                          <a:spcPct val="115000"/>
                        </a:lnSpc>
                        <a:spcAft>
                          <a:spcPts val="0"/>
                        </a:spcAft>
                      </a:pPr>
                      <a:r>
                        <a:rPr lang="en-GB" sz="1100" baseline="0" dirty="0" smtClean="0">
                          <a:effectLst/>
                          <a:latin typeface="Calibri"/>
                          <a:ea typeface="Calibri"/>
                          <a:cs typeface="Times New Roman"/>
                        </a:rPr>
                        <a:t>1 + 0 = 1</a:t>
                      </a:r>
                    </a:p>
                    <a:p>
                      <a:pPr algn="ctr">
                        <a:lnSpc>
                          <a:spcPct val="115000"/>
                        </a:lnSpc>
                        <a:spcAft>
                          <a:spcPts val="0"/>
                        </a:spcAft>
                      </a:pPr>
                      <a:endParaRPr lang="en-GB" sz="1100" baseline="0" dirty="0" smtClean="0">
                        <a:effectLst/>
                        <a:latin typeface="Calibri"/>
                        <a:ea typeface="Calibri"/>
                        <a:cs typeface="Times New Roman"/>
                      </a:endParaRPr>
                    </a:p>
                    <a:p>
                      <a:pPr algn="ctr">
                        <a:lnSpc>
                          <a:spcPct val="115000"/>
                        </a:lnSpc>
                        <a:spcAft>
                          <a:spcPts val="0"/>
                        </a:spcAft>
                      </a:pPr>
                      <a:r>
                        <a:rPr lang="en-GB" sz="1100" baseline="0" dirty="0" smtClean="0">
                          <a:effectLst/>
                          <a:latin typeface="Calibri"/>
                          <a:ea typeface="Calibri"/>
                          <a:cs typeface="Times New Roman"/>
                        </a:rPr>
                        <a:t>0 + 2 = 2</a:t>
                      </a:r>
                    </a:p>
                    <a:p>
                      <a:pPr algn="ctr">
                        <a:lnSpc>
                          <a:spcPct val="115000"/>
                        </a:lnSpc>
                        <a:spcAft>
                          <a:spcPts val="0"/>
                        </a:spcAft>
                      </a:pPr>
                      <a:r>
                        <a:rPr lang="en-GB" sz="1100" baseline="0" dirty="0" smtClean="0">
                          <a:effectLst/>
                          <a:latin typeface="Calibri"/>
                          <a:ea typeface="Calibri"/>
                          <a:cs typeface="Times New Roman"/>
                        </a:rPr>
                        <a:t>1 + 1 = 2</a:t>
                      </a:r>
                    </a:p>
                    <a:p>
                      <a:pPr algn="ctr">
                        <a:lnSpc>
                          <a:spcPct val="115000"/>
                        </a:lnSpc>
                        <a:spcAft>
                          <a:spcPts val="0"/>
                        </a:spcAft>
                      </a:pPr>
                      <a:r>
                        <a:rPr lang="en-GB" sz="1100" baseline="0" dirty="0" smtClean="0">
                          <a:effectLst/>
                          <a:latin typeface="Calibri"/>
                          <a:ea typeface="Calibri"/>
                          <a:cs typeface="Times New Roman"/>
                        </a:rPr>
                        <a:t>2 + 0 = 2</a:t>
                      </a:r>
                    </a:p>
                    <a:p>
                      <a:pPr algn="ctr">
                        <a:lnSpc>
                          <a:spcPct val="115000"/>
                        </a:lnSpc>
                        <a:spcAft>
                          <a:spcPts val="0"/>
                        </a:spcAft>
                      </a:pPr>
                      <a:endParaRPr lang="en-GB" sz="1100" baseline="0" dirty="0" smtClean="0">
                        <a:effectLst/>
                        <a:latin typeface="Calibri"/>
                        <a:ea typeface="Calibri"/>
                        <a:cs typeface="Times New Roman"/>
                      </a:endParaRPr>
                    </a:p>
                    <a:p>
                      <a:pPr algn="ctr">
                        <a:lnSpc>
                          <a:spcPct val="115000"/>
                        </a:lnSpc>
                        <a:spcAft>
                          <a:spcPts val="0"/>
                        </a:spcAft>
                      </a:pPr>
                      <a:r>
                        <a:rPr lang="en-GB" sz="1100" baseline="0" dirty="0" smtClean="0">
                          <a:effectLst/>
                          <a:latin typeface="Calibri"/>
                          <a:ea typeface="Calibri"/>
                          <a:cs typeface="Times New Roman"/>
                        </a:rPr>
                        <a:t>0 + 3 = 3</a:t>
                      </a:r>
                    </a:p>
                    <a:p>
                      <a:pPr algn="ctr">
                        <a:lnSpc>
                          <a:spcPct val="115000"/>
                        </a:lnSpc>
                        <a:spcAft>
                          <a:spcPts val="0"/>
                        </a:spcAft>
                      </a:pPr>
                      <a:r>
                        <a:rPr lang="en-GB" sz="1100" baseline="0" dirty="0" smtClean="0">
                          <a:effectLst/>
                          <a:latin typeface="Calibri"/>
                          <a:ea typeface="Calibri"/>
                          <a:cs typeface="Times New Roman"/>
                        </a:rPr>
                        <a:t>1 + 2  = 3</a:t>
                      </a:r>
                    </a:p>
                    <a:p>
                      <a:pPr algn="ctr">
                        <a:lnSpc>
                          <a:spcPct val="115000"/>
                        </a:lnSpc>
                        <a:spcAft>
                          <a:spcPts val="0"/>
                        </a:spcAft>
                      </a:pPr>
                      <a:r>
                        <a:rPr lang="en-GB" sz="1100" baseline="0" dirty="0" smtClean="0">
                          <a:effectLst/>
                          <a:latin typeface="Calibri"/>
                          <a:ea typeface="Calibri"/>
                          <a:cs typeface="Times New Roman"/>
                        </a:rPr>
                        <a:t>2 + 1 = 3</a:t>
                      </a:r>
                    </a:p>
                    <a:p>
                      <a:pPr algn="ctr">
                        <a:lnSpc>
                          <a:spcPct val="115000"/>
                        </a:lnSpc>
                        <a:spcAft>
                          <a:spcPts val="0"/>
                        </a:spcAft>
                      </a:pPr>
                      <a:r>
                        <a:rPr lang="en-GB" sz="1100" baseline="0" dirty="0" smtClean="0">
                          <a:effectLst/>
                          <a:latin typeface="Calibri"/>
                          <a:ea typeface="Calibri"/>
                          <a:cs typeface="Times New Roman"/>
                        </a:rPr>
                        <a:t>3 + 0 = 3</a:t>
                      </a:r>
                      <a:endParaRPr lang="en-GB" sz="1100" dirty="0" smtClean="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smtClean="0">
                          <a:effectLst/>
                          <a:latin typeface="Calibri"/>
                          <a:ea typeface="Calibri"/>
                          <a:cs typeface="Times New Roman"/>
                        </a:rPr>
                        <a:t>0 + 4 = 4</a:t>
                      </a:r>
                    </a:p>
                    <a:p>
                      <a:pPr algn="ctr">
                        <a:lnSpc>
                          <a:spcPct val="115000"/>
                        </a:lnSpc>
                        <a:spcAft>
                          <a:spcPts val="0"/>
                        </a:spcAft>
                      </a:pPr>
                      <a:r>
                        <a:rPr lang="en-GB" sz="1100" dirty="0" smtClean="0">
                          <a:effectLst/>
                          <a:latin typeface="Calibri"/>
                          <a:ea typeface="Calibri"/>
                          <a:cs typeface="Times New Roman"/>
                        </a:rPr>
                        <a:t>1</a:t>
                      </a:r>
                      <a:r>
                        <a:rPr lang="en-GB" sz="1100" baseline="0" dirty="0" smtClean="0">
                          <a:effectLst/>
                          <a:latin typeface="Calibri"/>
                          <a:ea typeface="Calibri"/>
                          <a:cs typeface="Times New Roman"/>
                        </a:rPr>
                        <a:t> + 3 = 4</a:t>
                      </a:r>
                    </a:p>
                    <a:p>
                      <a:pPr algn="ctr">
                        <a:lnSpc>
                          <a:spcPct val="115000"/>
                        </a:lnSpc>
                        <a:spcAft>
                          <a:spcPts val="0"/>
                        </a:spcAft>
                      </a:pPr>
                      <a:r>
                        <a:rPr lang="en-GB" sz="1100" baseline="0" dirty="0" smtClean="0">
                          <a:effectLst/>
                          <a:latin typeface="Calibri"/>
                          <a:ea typeface="Calibri"/>
                          <a:cs typeface="Times New Roman"/>
                        </a:rPr>
                        <a:t>2 + 2 = 4</a:t>
                      </a:r>
                    </a:p>
                    <a:p>
                      <a:pPr algn="ctr">
                        <a:lnSpc>
                          <a:spcPct val="115000"/>
                        </a:lnSpc>
                        <a:spcAft>
                          <a:spcPts val="0"/>
                        </a:spcAft>
                      </a:pPr>
                      <a:r>
                        <a:rPr lang="en-GB" sz="1100" baseline="0" dirty="0" smtClean="0">
                          <a:effectLst/>
                          <a:latin typeface="Calibri"/>
                          <a:ea typeface="Calibri"/>
                          <a:cs typeface="Times New Roman"/>
                        </a:rPr>
                        <a:t>3 + 1 = 4</a:t>
                      </a:r>
                    </a:p>
                    <a:p>
                      <a:pPr algn="ctr">
                        <a:lnSpc>
                          <a:spcPct val="115000"/>
                        </a:lnSpc>
                        <a:spcAft>
                          <a:spcPts val="0"/>
                        </a:spcAft>
                      </a:pPr>
                      <a:r>
                        <a:rPr lang="en-GB" sz="1100" baseline="0" dirty="0" smtClean="0">
                          <a:effectLst/>
                          <a:latin typeface="Calibri"/>
                          <a:ea typeface="Calibri"/>
                          <a:cs typeface="Times New Roman"/>
                        </a:rPr>
                        <a:t>4 + 0 = 4</a:t>
                      </a:r>
                    </a:p>
                    <a:p>
                      <a:pPr algn="ctr">
                        <a:lnSpc>
                          <a:spcPct val="115000"/>
                        </a:lnSpc>
                        <a:spcAft>
                          <a:spcPts val="0"/>
                        </a:spcAft>
                      </a:pPr>
                      <a:endParaRPr lang="en-GB" sz="1100" baseline="0" dirty="0">
                        <a:effectLst/>
                        <a:latin typeface="Calibri"/>
                        <a:ea typeface="Calibri"/>
                        <a:cs typeface="Times New Roman"/>
                      </a:endParaRPr>
                    </a:p>
                    <a:p>
                      <a:pPr algn="ctr">
                        <a:lnSpc>
                          <a:spcPct val="115000"/>
                        </a:lnSpc>
                        <a:spcAft>
                          <a:spcPts val="0"/>
                        </a:spcAft>
                      </a:pPr>
                      <a:r>
                        <a:rPr lang="en-GB" sz="1100" baseline="0" dirty="0" smtClean="0">
                          <a:effectLst/>
                          <a:latin typeface="Calibri"/>
                          <a:ea typeface="Calibri"/>
                          <a:cs typeface="Times New Roman"/>
                        </a:rPr>
                        <a:t>0 + 5 = 5</a:t>
                      </a:r>
                    </a:p>
                    <a:p>
                      <a:pPr algn="ctr">
                        <a:lnSpc>
                          <a:spcPct val="115000"/>
                        </a:lnSpc>
                        <a:spcAft>
                          <a:spcPts val="0"/>
                        </a:spcAft>
                      </a:pPr>
                      <a:r>
                        <a:rPr lang="en-GB" sz="1100" baseline="0" dirty="0" smtClean="0">
                          <a:effectLst/>
                          <a:latin typeface="Calibri"/>
                          <a:ea typeface="Calibri"/>
                          <a:cs typeface="Times New Roman"/>
                        </a:rPr>
                        <a:t>1 + 4 = 5</a:t>
                      </a:r>
                    </a:p>
                    <a:p>
                      <a:pPr algn="ctr">
                        <a:lnSpc>
                          <a:spcPct val="115000"/>
                        </a:lnSpc>
                        <a:spcAft>
                          <a:spcPts val="0"/>
                        </a:spcAft>
                      </a:pPr>
                      <a:r>
                        <a:rPr lang="en-GB" sz="1100" baseline="0" dirty="0" smtClean="0">
                          <a:effectLst/>
                          <a:latin typeface="Calibri"/>
                          <a:ea typeface="Calibri"/>
                          <a:cs typeface="Times New Roman"/>
                        </a:rPr>
                        <a:t>2 + 3 = 5</a:t>
                      </a:r>
                    </a:p>
                    <a:p>
                      <a:pPr algn="ctr">
                        <a:lnSpc>
                          <a:spcPct val="115000"/>
                        </a:lnSpc>
                        <a:spcAft>
                          <a:spcPts val="0"/>
                        </a:spcAft>
                      </a:pPr>
                      <a:r>
                        <a:rPr lang="en-GB" sz="1100" baseline="0" dirty="0" smtClean="0">
                          <a:effectLst/>
                          <a:latin typeface="Calibri"/>
                          <a:ea typeface="Calibri"/>
                          <a:cs typeface="Times New Roman"/>
                        </a:rPr>
                        <a:t>3 + 2 = 5</a:t>
                      </a:r>
                    </a:p>
                    <a:p>
                      <a:pPr algn="ctr">
                        <a:lnSpc>
                          <a:spcPct val="115000"/>
                        </a:lnSpc>
                        <a:spcAft>
                          <a:spcPts val="0"/>
                        </a:spcAft>
                      </a:pPr>
                      <a:r>
                        <a:rPr lang="en-GB" sz="1100" baseline="0" dirty="0" smtClean="0">
                          <a:effectLst/>
                          <a:latin typeface="Calibri"/>
                          <a:ea typeface="Calibri"/>
                          <a:cs typeface="Times New Roman"/>
                        </a:rPr>
                        <a:t>4 + 1 = 5</a:t>
                      </a:r>
                    </a:p>
                    <a:p>
                      <a:pPr algn="ctr">
                        <a:lnSpc>
                          <a:spcPct val="115000"/>
                        </a:lnSpc>
                        <a:spcAft>
                          <a:spcPts val="0"/>
                        </a:spcAft>
                      </a:pPr>
                      <a:r>
                        <a:rPr lang="en-GB" sz="1100" baseline="0" dirty="0" smtClean="0">
                          <a:effectLst/>
                          <a:latin typeface="Calibri"/>
                          <a:ea typeface="Calibri"/>
                          <a:cs typeface="Times New Roman"/>
                        </a:rPr>
                        <a:t>5 + 0 = 5</a:t>
                      </a:r>
                    </a:p>
                  </a:txBody>
                  <a:tcPr marL="68580" marR="68580" marT="0" marB="0"/>
                </a:tc>
                <a:tc>
                  <a:txBody>
                    <a:bodyPr/>
                    <a:lstStyle/>
                    <a:p>
                      <a:pPr algn="ctr">
                        <a:lnSpc>
                          <a:spcPct val="115000"/>
                        </a:lnSpc>
                        <a:spcAft>
                          <a:spcPts val="0"/>
                        </a:spcAft>
                      </a:pPr>
                      <a:r>
                        <a:rPr lang="en-GB" sz="1100" dirty="0" smtClean="0">
                          <a:effectLst/>
                          <a:latin typeface="Calibri"/>
                          <a:ea typeface="Calibri"/>
                          <a:cs typeface="Times New Roman"/>
                        </a:rPr>
                        <a:t>0 + 6 = 6</a:t>
                      </a:r>
                    </a:p>
                    <a:p>
                      <a:pPr algn="ctr">
                        <a:lnSpc>
                          <a:spcPct val="115000"/>
                        </a:lnSpc>
                        <a:spcAft>
                          <a:spcPts val="0"/>
                        </a:spcAft>
                      </a:pPr>
                      <a:r>
                        <a:rPr lang="en-GB" sz="1100" dirty="0" smtClean="0">
                          <a:effectLst/>
                          <a:latin typeface="Calibri"/>
                          <a:ea typeface="Calibri"/>
                          <a:cs typeface="Times New Roman"/>
                        </a:rPr>
                        <a:t>1 + 5 = 6</a:t>
                      </a:r>
                    </a:p>
                    <a:p>
                      <a:pPr algn="ctr">
                        <a:lnSpc>
                          <a:spcPct val="115000"/>
                        </a:lnSpc>
                        <a:spcAft>
                          <a:spcPts val="0"/>
                        </a:spcAft>
                      </a:pPr>
                      <a:r>
                        <a:rPr lang="en-GB" sz="1100" dirty="0" smtClean="0">
                          <a:effectLst/>
                          <a:latin typeface="Calibri"/>
                          <a:ea typeface="Calibri"/>
                          <a:cs typeface="Times New Roman"/>
                        </a:rPr>
                        <a:t>2 + 4 = 6</a:t>
                      </a:r>
                    </a:p>
                    <a:p>
                      <a:pPr algn="ctr">
                        <a:lnSpc>
                          <a:spcPct val="115000"/>
                        </a:lnSpc>
                        <a:spcAft>
                          <a:spcPts val="0"/>
                        </a:spcAft>
                      </a:pPr>
                      <a:r>
                        <a:rPr lang="en-GB" sz="1100" dirty="0" smtClean="0">
                          <a:effectLst/>
                          <a:latin typeface="Calibri"/>
                          <a:ea typeface="Calibri"/>
                          <a:cs typeface="Times New Roman"/>
                        </a:rPr>
                        <a:t>3 + 3 = 6</a:t>
                      </a:r>
                    </a:p>
                    <a:p>
                      <a:pPr algn="ctr">
                        <a:lnSpc>
                          <a:spcPct val="115000"/>
                        </a:lnSpc>
                        <a:spcAft>
                          <a:spcPts val="0"/>
                        </a:spcAft>
                      </a:pPr>
                      <a:r>
                        <a:rPr lang="en-GB" sz="1100" dirty="0" smtClean="0">
                          <a:effectLst/>
                          <a:latin typeface="Calibri"/>
                          <a:ea typeface="Calibri"/>
                          <a:cs typeface="Times New Roman"/>
                        </a:rPr>
                        <a:t>4 + 2</a:t>
                      </a:r>
                      <a:r>
                        <a:rPr lang="en-GB" sz="1100" baseline="0" dirty="0" smtClean="0">
                          <a:effectLst/>
                          <a:latin typeface="Calibri"/>
                          <a:ea typeface="Calibri"/>
                          <a:cs typeface="Times New Roman"/>
                        </a:rPr>
                        <a:t> = 6</a:t>
                      </a:r>
                    </a:p>
                    <a:p>
                      <a:pPr algn="ctr">
                        <a:lnSpc>
                          <a:spcPct val="115000"/>
                        </a:lnSpc>
                        <a:spcAft>
                          <a:spcPts val="0"/>
                        </a:spcAft>
                      </a:pPr>
                      <a:r>
                        <a:rPr lang="en-GB" sz="1100" baseline="0" dirty="0" smtClean="0">
                          <a:effectLst/>
                          <a:latin typeface="Calibri"/>
                          <a:ea typeface="Calibri"/>
                          <a:cs typeface="Times New Roman"/>
                        </a:rPr>
                        <a:t>5 + 1 = 6</a:t>
                      </a:r>
                    </a:p>
                    <a:p>
                      <a:pPr algn="ctr">
                        <a:lnSpc>
                          <a:spcPct val="115000"/>
                        </a:lnSpc>
                        <a:spcAft>
                          <a:spcPts val="0"/>
                        </a:spcAft>
                      </a:pPr>
                      <a:r>
                        <a:rPr lang="en-GB" sz="1100" baseline="0" dirty="0" smtClean="0">
                          <a:effectLst/>
                          <a:latin typeface="Calibri"/>
                          <a:ea typeface="Calibri"/>
                          <a:cs typeface="Times New Roman"/>
                        </a:rPr>
                        <a:t>6 + 0 = 6</a:t>
                      </a:r>
                      <a:endParaRPr lang="en-GB" sz="1100" dirty="0" smtClean="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p:txBody>
          <a:bodyPr>
            <a:normAutofit/>
          </a:bodyPr>
          <a:lstStyle/>
          <a:p>
            <a:r>
              <a:rPr lang="en-GB" dirty="0" smtClean="0"/>
              <a:t>Key Vocabulary</a:t>
            </a:r>
          </a:p>
          <a:p>
            <a:pPr algn="l"/>
            <a:r>
              <a:rPr lang="en-GB" b="0" u="none" dirty="0" smtClean="0"/>
              <a:t>What is 3 </a:t>
            </a:r>
            <a:r>
              <a:rPr lang="en-GB" u="none" dirty="0" smtClean="0"/>
              <a:t>add</a:t>
            </a:r>
            <a:r>
              <a:rPr lang="en-GB" b="0" u="none" dirty="0" smtClean="0"/>
              <a:t> 2?</a:t>
            </a:r>
          </a:p>
          <a:p>
            <a:pPr algn="l"/>
            <a:r>
              <a:rPr lang="en-GB" b="0" u="none" dirty="0" smtClean="0"/>
              <a:t>What is 2 </a:t>
            </a:r>
            <a:r>
              <a:rPr lang="en-GB" u="none" dirty="0" smtClean="0"/>
              <a:t>plus</a:t>
            </a:r>
            <a:r>
              <a:rPr lang="en-GB" b="0" u="none" dirty="0" smtClean="0"/>
              <a:t> 2?</a:t>
            </a:r>
          </a:p>
          <a:p>
            <a:pPr algn="l"/>
            <a:r>
              <a:rPr lang="en-GB" b="0" u="none" dirty="0" smtClean="0"/>
              <a:t>What is 5 </a:t>
            </a:r>
            <a:r>
              <a:rPr lang="en-GB" u="none" dirty="0" smtClean="0"/>
              <a:t>subtract </a:t>
            </a:r>
            <a:r>
              <a:rPr lang="en-GB" b="0" u="none" dirty="0" smtClean="0"/>
              <a:t>2?</a:t>
            </a:r>
          </a:p>
          <a:p>
            <a:pPr algn="l"/>
            <a:r>
              <a:rPr lang="en-GB" b="0" u="none" dirty="0" smtClean="0"/>
              <a:t>What is 1 </a:t>
            </a:r>
            <a:r>
              <a:rPr lang="en-GB" u="none" dirty="0" smtClean="0"/>
              <a:t>less than </a:t>
            </a:r>
            <a:r>
              <a:rPr lang="en-GB" b="0" u="none" dirty="0"/>
              <a:t>4</a:t>
            </a:r>
            <a:r>
              <a:rPr lang="en-GB" b="0" u="none" dirty="0" smtClean="0"/>
              <a:t>?</a:t>
            </a:r>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3</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 = 5</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or 4</a:t>
            </a:r>
            <a:r>
              <a:rPr lang="en-GB" altLang="en-US" dirty="0" smtClean="0">
                <a:ea typeface="Calibri" pitchFamily="34" charset="0"/>
                <a:cs typeface="Times New Roman" pitchFamily="18" charset="0"/>
              </a:rPr>
              <a:t> – ⃝ = 2.</a:t>
            </a:r>
            <a:endParaRPr lang="en-GB" altLang="en-US" dirty="0">
              <a:ea typeface="Calibri" pitchFamily="34" charset="0"/>
              <a:cs typeface="Times New Roman" pitchFamily="18" charset="0"/>
            </a:endParaRPr>
          </a:p>
          <a:p>
            <a:endParaRPr lang="en-GB"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35767135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4 – Autumn 1</a:t>
            </a:r>
            <a:endParaRPr lang="en-GB" dirty="0"/>
          </a:p>
        </p:txBody>
      </p:sp>
      <p:sp>
        <p:nvSpPr>
          <p:cNvPr id="3" name="Text Placeholder 2"/>
          <p:cNvSpPr>
            <a:spLocks noGrp="1"/>
          </p:cNvSpPr>
          <p:nvPr>
            <p:ph type="body" sz="quarter" idx="11"/>
          </p:nvPr>
        </p:nvSpPr>
        <p:spPr/>
        <p:txBody>
          <a:bodyPr/>
          <a:lstStyle/>
          <a:p>
            <a:r>
              <a:rPr lang="en-GB" dirty="0" smtClean="0"/>
              <a:t>I know number bonds to 100.</a:t>
            </a:r>
            <a:endParaRPr lang="en-GB" dirty="0"/>
          </a:p>
        </p:txBody>
      </p:sp>
      <p:sp>
        <p:nvSpPr>
          <p:cNvPr id="4" name="Text Placeholder 3"/>
          <p:cNvSpPr>
            <a:spLocks noGrp="1"/>
          </p:cNvSpPr>
          <p:nvPr>
            <p:ph type="body" sz="quarter" idx="12"/>
          </p:nvPr>
        </p:nvSpPr>
        <p:spPr/>
        <p:txBody>
          <a:bodyPr>
            <a:normAutofit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eaLnBrk="0" fontAlgn="base" hangingPunct="0">
              <a:spcBef>
                <a:spcPct val="0"/>
              </a:spcBef>
              <a:spcAft>
                <a:spcPct val="0"/>
              </a:spcAft>
              <a:buClrTx/>
              <a:buSzTx/>
            </a:pPr>
            <a:r>
              <a:rPr lang="en-GB" altLang="en-US" u="sng" dirty="0" smtClean="0">
                <a:ea typeface="Calibri" pitchFamily="34" charset="0"/>
                <a:cs typeface="Times New Roman" pitchFamily="18" charset="0"/>
              </a:rPr>
              <a:t>Buy one get three free</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 If your child knows one fact (e.g. </a:t>
            </a:r>
            <a:r>
              <a:rPr lang="en-GB" altLang="en-US" dirty="0" smtClean="0"/>
              <a:t>8</a:t>
            </a:r>
            <a:r>
              <a:rPr lang="en-GB" dirty="0" smtClean="0"/>
              <a:t> + </a:t>
            </a:r>
            <a:r>
              <a:rPr lang="en-GB" dirty="0"/>
              <a:t>5 = </a:t>
            </a:r>
            <a:r>
              <a:rPr lang="en-GB" dirty="0" smtClean="0"/>
              <a:t>13), </a:t>
            </a:r>
            <a:r>
              <a:rPr lang="en-GB" dirty="0"/>
              <a:t>can they tell you the other three facts in the same fact family?</a:t>
            </a:r>
          </a:p>
          <a:p>
            <a:pPr lvl="0" eaLnBrk="0" fontAlgn="base" hangingPunct="0">
              <a:spcBef>
                <a:spcPct val="0"/>
              </a:spcBef>
              <a:spcAft>
                <a:spcPct val="0"/>
              </a:spcAft>
              <a:buClrTx/>
              <a:buSzTx/>
            </a:pPr>
            <a:endParaRPr lang="en-GB" altLang="en-US" dirty="0">
              <a:ea typeface="Calibri" pitchFamily="34" charset="0"/>
              <a:cs typeface="Times New Roman" pitchFamily="18" charset="0"/>
            </a:endParaRPr>
          </a:p>
          <a:p>
            <a:pPr lvl="0" eaLnBrk="0" fontAlgn="base" hangingPunct="0">
              <a:spcBef>
                <a:spcPct val="0"/>
              </a:spcBef>
              <a:spcAft>
                <a:spcPct val="0"/>
              </a:spcAft>
              <a:buClrTx/>
              <a:buSzTx/>
            </a:pPr>
            <a:r>
              <a:rPr lang="en-GB" altLang="en-US" u="sng" dirty="0" smtClean="0">
                <a:cs typeface="Times New Roman" pitchFamily="18" charset="0"/>
              </a:rPr>
              <a:t>Use number bonds to 10</a:t>
            </a:r>
            <a:r>
              <a:rPr lang="en-GB" altLang="en-US" dirty="0" smtClean="0">
                <a:cs typeface="Times New Roman" pitchFamily="18" charset="0"/>
              </a:rPr>
              <a:t> - How can number bonds to 10 help you work out number bonds to 100?</a:t>
            </a:r>
          </a:p>
          <a:p>
            <a:pPr lvl="0" eaLnBrk="0" fontAlgn="base" hangingPunct="0">
              <a:spcBef>
                <a:spcPct val="0"/>
              </a:spcBef>
              <a:spcAft>
                <a:spcPct val="0"/>
              </a:spcAft>
              <a:buClrTx/>
              <a:buSzTx/>
            </a:pPr>
            <a:endParaRPr lang="en-GB" altLang="en-US" dirty="0">
              <a:cs typeface="Times New Roman" pitchFamily="18" charset="0"/>
            </a:endParaRPr>
          </a:p>
          <a:p>
            <a:pPr eaLnBrk="0" fontAlgn="base" hangingPunct="0">
              <a:spcBef>
                <a:spcPct val="0"/>
              </a:spcBef>
              <a:spcAft>
                <a:spcPct val="0"/>
              </a:spcAft>
              <a:buClrTx/>
              <a:buSzTx/>
            </a:pPr>
            <a:r>
              <a:rPr lang="en-GB" altLang="en-US" u="sng" dirty="0">
                <a:cs typeface="Times New Roman" pitchFamily="18" charset="0"/>
              </a:rPr>
              <a:t>Play games</a:t>
            </a:r>
            <a:r>
              <a:rPr lang="en-GB" altLang="en-US" dirty="0">
                <a:cs typeface="Times New Roman" pitchFamily="18" charset="0"/>
              </a:rPr>
              <a:t> </a:t>
            </a:r>
            <a:r>
              <a:rPr lang="en-GB" altLang="en-US" dirty="0" smtClean="0">
                <a:cs typeface="Times New Roman" pitchFamily="18" charset="0"/>
              </a:rPr>
              <a:t>– There are missing number questions at </a:t>
            </a:r>
            <a:r>
              <a:rPr lang="en-GB" altLang="en-US" dirty="0">
                <a:cs typeface="Times New Roman" pitchFamily="18" charset="0"/>
                <a:hlinkClick r:id="rId2"/>
              </a:rPr>
              <a:t>www.conkermaths.com</a:t>
            </a:r>
            <a:r>
              <a:rPr lang="en-GB" altLang="en-US" dirty="0">
                <a:cs typeface="Times New Roman" pitchFamily="18" charset="0"/>
              </a:rPr>
              <a:t> </a:t>
            </a:r>
            <a:r>
              <a:rPr lang="en-GB" altLang="en-US" dirty="0" smtClean="0">
                <a:cs typeface="Times New Roman" pitchFamily="18" charset="0"/>
              </a:rPr>
              <a:t>. See how </a:t>
            </a:r>
            <a:r>
              <a:rPr lang="en-GB" altLang="en-US" dirty="0">
                <a:cs typeface="Times New Roman" pitchFamily="18" charset="0"/>
              </a:rPr>
              <a:t>many questions you can answer in just </a:t>
            </a:r>
            <a:r>
              <a:rPr lang="en-GB" altLang="en-US" dirty="0" smtClean="0">
                <a:cs typeface="Times New Roman" pitchFamily="18" charset="0"/>
              </a:rPr>
              <a:t>90 seconds.  There is also a number bond pair game to play.</a:t>
            </a:r>
            <a:endParaRPr lang="en-GB" altLang="en-US" dirty="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a:p>
            <a:pPr lvl="0"/>
            <a:endParaRPr lang="en-GB" altLang="en-US" dirty="0"/>
          </a:p>
        </p:txBody>
      </p:sp>
      <p:sp>
        <p:nvSpPr>
          <p:cNvPr id="6" name="Text Placeholder 5"/>
          <p:cNvSpPr>
            <a:spLocks noGrp="1"/>
          </p:cNvSpPr>
          <p:nvPr>
            <p:ph type="body" sz="quarter" idx="14"/>
          </p:nvPr>
        </p:nvSpPr>
        <p:spPr>
          <a:xfrm>
            <a:off x="4288334" y="2843808"/>
            <a:ext cx="2020987" cy="1944216"/>
          </a:xfrm>
        </p:spPr>
        <p:txBody>
          <a:bodyPr>
            <a:normAutofit fontScale="92500" lnSpcReduction="10000"/>
          </a:bodyPr>
          <a:lstStyle/>
          <a:p>
            <a:r>
              <a:rPr lang="en-GB" dirty="0" smtClean="0"/>
              <a:t>Key Vocabulary</a:t>
            </a:r>
          </a:p>
          <a:p>
            <a:pPr algn="l"/>
            <a:r>
              <a:rPr lang="en-GB" b="0" u="none" dirty="0" smtClean="0"/>
              <a:t>What do I </a:t>
            </a:r>
            <a:r>
              <a:rPr lang="en-GB" u="none" dirty="0" smtClean="0"/>
              <a:t>add </a:t>
            </a:r>
            <a:r>
              <a:rPr lang="en-GB" b="0" u="none" dirty="0" smtClean="0"/>
              <a:t>to </a:t>
            </a:r>
            <a:r>
              <a:rPr lang="en-GB" b="0" u="none" dirty="0"/>
              <a:t>6</a:t>
            </a:r>
            <a:r>
              <a:rPr lang="en-GB" b="0" u="none" dirty="0" smtClean="0"/>
              <a:t>5 to make 100?</a:t>
            </a:r>
          </a:p>
          <a:p>
            <a:pPr algn="l"/>
            <a:r>
              <a:rPr lang="en-GB" b="0" u="none" dirty="0" smtClean="0"/>
              <a:t>What is 100 </a:t>
            </a:r>
            <a:r>
              <a:rPr lang="en-GB" u="none" dirty="0" smtClean="0"/>
              <a:t>take away </a:t>
            </a:r>
            <a:r>
              <a:rPr lang="en-GB" b="0" u="none" dirty="0"/>
              <a:t>6</a:t>
            </a:r>
            <a:r>
              <a:rPr lang="en-GB" b="0" u="none" dirty="0" smtClean="0"/>
              <a:t>?</a:t>
            </a:r>
          </a:p>
          <a:p>
            <a:pPr algn="l"/>
            <a:r>
              <a:rPr lang="en-GB" b="0" u="none" dirty="0" smtClean="0"/>
              <a:t>What is 13 </a:t>
            </a:r>
            <a:r>
              <a:rPr lang="en-GB" u="none" dirty="0" smtClean="0"/>
              <a:t>less than </a:t>
            </a:r>
            <a:r>
              <a:rPr lang="en-GB" b="0" u="none" dirty="0" smtClean="0"/>
              <a:t>100?</a:t>
            </a:r>
          </a:p>
          <a:p>
            <a:pPr algn="l"/>
            <a:r>
              <a:rPr lang="en-GB" u="none" dirty="0" smtClean="0"/>
              <a:t>How many more </a:t>
            </a:r>
            <a:r>
              <a:rPr lang="en-GB" b="0" u="none" dirty="0" smtClean="0"/>
              <a:t>than 98 is 100?</a:t>
            </a:r>
          </a:p>
          <a:p>
            <a:pPr algn="l"/>
            <a:r>
              <a:rPr lang="en-GB" b="0" u="none" dirty="0" smtClean="0"/>
              <a:t>What is the </a:t>
            </a:r>
            <a:r>
              <a:rPr lang="en-GB" u="none" dirty="0" smtClean="0"/>
              <a:t>difference</a:t>
            </a:r>
            <a:r>
              <a:rPr lang="en-GB" b="0" u="none" dirty="0" smtClean="0"/>
              <a:t> between 89 and 100?</a:t>
            </a:r>
            <a:endParaRPr lang="en-GB" u="none" dirty="0"/>
          </a:p>
        </p:txBody>
      </p:sp>
      <p:sp>
        <p:nvSpPr>
          <p:cNvPr id="13" name="Text Placeholder 12"/>
          <p:cNvSpPr>
            <a:spLocks noGrp="1"/>
          </p:cNvSpPr>
          <p:nvPr>
            <p:ph type="body" sz="quarter" idx="15"/>
          </p:nvPr>
        </p:nvSpPr>
        <p:spPr/>
        <p:txBody>
          <a:bodyPr>
            <a:normAutofit/>
          </a:bodyPr>
          <a:lstStyle/>
          <a:p>
            <a:r>
              <a:rPr lang="en-GB" dirty="0">
                <a:ea typeface="Calibri" pitchFamily="34" charset="0"/>
                <a:cs typeface="Times New Roman" pitchFamily="18" charset="0"/>
              </a:rPr>
              <a:t>This list includes some examples  of facts that children should know. They should be able to answer questions including missing number questions  </a:t>
            </a:r>
            <a:r>
              <a:rPr lang="en-GB" altLang="en-US" dirty="0">
                <a:ea typeface="Calibri" pitchFamily="34" charset="0"/>
                <a:cs typeface="Times New Roman" pitchFamily="18" charset="0"/>
              </a:rPr>
              <a:t>e.g.  </a:t>
            </a:r>
            <a:r>
              <a:rPr lang="en-GB" altLang="en-US" dirty="0" smtClean="0">
                <a:ea typeface="Calibri" pitchFamily="34" charset="0"/>
                <a:cs typeface="Times New Roman" pitchFamily="18" charset="0"/>
              </a:rPr>
              <a:t>49 </a:t>
            </a:r>
            <a:r>
              <a:rPr lang="en-GB" altLang="en-US" dirty="0">
                <a:ea typeface="Calibri" pitchFamily="34" charset="0"/>
                <a:cs typeface="Times New Roman" pitchFamily="18" charset="0"/>
              </a:rPr>
              <a:t>+ ⃝ = </a:t>
            </a:r>
            <a:r>
              <a:rPr lang="en-GB" altLang="en-US" dirty="0" smtClean="0">
                <a:ea typeface="Calibri" pitchFamily="34" charset="0"/>
                <a:cs typeface="Times New Roman" pitchFamily="18" charset="0"/>
              </a:rPr>
              <a:t>100 </a:t>
            </a:r>
            <a:r>
              <a:rPr lang="en-GB" altLang="en-US" dirty="0">
                <a:ea typeface="Calibri" pitchFamily="34" charset="0"/>
                <a:cs typeface="Times New Roman" pitchFamily="18" charset="0"/>
              </a:rPr>
              <a:t>or </a:t>
            </a:r>
            <a:r>
              <a:rPr lang="en-GB" altLang="en-US" dirty="0" smtClean="0">
                <a:ea typeface="Calibri" pitchFamily="34" charset="0"/>
                <a:cs typeface="Times New Roman" pitchFamily="18" charset="0"/>
              </a:rPr>
              <a:t>100 –  ⃝ </a:t>
            </a:r>
            <a:r>
              <a:rPr lang="en-GB" altLang="en-US" dirty="0">
                <a:ea typeface="Calibri" pitchFamily="34" charset="0"/>
                <a:cs typeface="Times New Roman" pitchFamily="18" charset="0"/>
              </a:rPr>
              <a:t>= </a:t>
            </a:r>
            <a:r>
              <a:rPr lang="en-GB" altLang="en-US" dirty="0" smtClean="0">
                <a:ea typeface="Calibri" pitchFamily="34" charset="0"/>
                <a:cs typeface="Times New Roman" pitchFamily="18" charset="0"/>
              </a:rPr>
              <a:t>72.</a:t>
            </a:r>
            <a:endParaRPr lang="en-GB" altLang="en-US" dirty="0">
              <a:ea typeface="Calibri" pitchFamily="34" charset="0"/>
              <a:cs typeface="Times New Roman" pitchFamily="18" charset="0"/>
            </a:endParaRPr>
          </a:p>
          <a:p>
            <a:pPr lvl="0"/>
            <a:endParaRPr lang="en-GB" altLang="en-US" dirty="0">
              <a:ea typeface="Calibri" pitchFamily="34" charset="0"/>
              <a:cs typeface="Times New Roman" pitchFamily="18" charset="0"/>
            </a:endParaRPr>
          </a:p>
          <a:p>
            <a:endParaRPr lang="en-GB" dirty="0"/>
          </a:p>
        </p:txBody>
      </p:sp>
      <p:graphicFrame>
        <p:nvGraphicFramePr>
          <p:cNvPr id="9" name="Content Placeholder 6"/>
          <p:cNvGraphicFramePr>
            <a:graphicFrameLocks/>
          </p:cNvGraphicFramePr>
          <p:nvPr>
            <p:extLst>
              <p:ext uri="{D42A27DB-BD31-4B8C-83A1-F6EECF244321}">
                <p14:modId xmlns:p14="http://schemas.microsoft.com/office/powerpoint/2010/main" val="780739027"/>
              </p:ext>
            </p:extLst>
          </p:nvPr>
        </p:nvGraphicFramePr>
        <p:xfrm>
          <a:off x="692696" y="2555776"/>
          <a:ext cx="2322484" cy="2313432"/>
        </p:xfrm>
        <a:graphic>
          <a:graphicData uri="http://schemas.openxmlformats.org/drawingml/2006/table">
            <a:tbl>
              <a:tblPr firstRow="1" bandRow="1">
                <a:tableStyleId>{2D5ABB26-0587-4C30-8999-92F81FD0307C}</a:tableStyleId>
              </a:tblPr>
              <a:tblGrid>
                <a:gridCol w="1161242">
                  <a:extLst>
                    <a:ext uri="{9D8B030D-6E8A-4147-A177-3AD203B41FA5}">
                      <a16:colId xmlns:a16="http://schemas.microsoft.com/office/drawing/2014/main" val="20000"/>
                    </a:ext>
                  </a:extLst>
                </a:gridCol>
                <a:gridCol w="1161242">
                  <a:extLst>
                    <a:ext uri="{9D8B030D-6E8A-4147-A177-3AD203B41FA5}">
                      <a16:colId xmlns:a16="http://schemas.microsoft.com/office/drawing/2014/main" val="20001"/>
                    </a:ext>
                  </a:extLst>
                </a:gridCol>
              </a:tblGrid>
              <a:tr h="2109343">
                <a:tc>
                  <a:txBody>
                    <a:bodyPr/>
                    <a:lstStyle/>
                    <a:p>
                      <a:pPr algn="ctr">
                        <a:lnSpc>
                          <a:spcPct val="115000"/>
                        </a:lnSpc>
                        <a:spcAft>
                          <a:spcPts val="0"/>
                        </a:spcAft>
                      </a:pPr>
                      <a:r>
                        <a:rPr lang="en-GB" sz="1100" b="0" dirty="0" smtClean="0">
                          <a:effectLst/>
                          <a:latin typeface="Calibri"/>
                          <a:ea typeface="Calibri"/>
                          <a:cs typeface="Times New Roman"/>
                        </a:rPr>
                        <a:t>Some examples:</a:t>
                      </a:r>
                    </a:p>
                    <a:p>
                      <a:pPr algn="ctr">
                        <a:lnSpc>
                          <a:spcPct val="115000"/>
                        </a:lnSpc>
                        <a:spcAft>
                          <a:spcPts val="0"/>
                        </a:spcAft>
                      </a:pPr>
                      <a:endParaRPr lang="en-GB" sz="1100" b="0" dirty="0" smtClean="0">
                        <a:effectLst/>
                        <a:latin typeface="Calibri"/>
                        <a:ea typeface="Calibri"/>
                        <a:cs typeface="Times New Roman"/>
                      </a:endParaRPr>
                    </a:p>
                    <a:p>
                      <a:pPr algn="ctr">
                        <a:lnSpc>
                          <a:spcPct val="115000"/>
                        </a:lnSpc>
                        <a:spcAft>
                          <a:spcPts val="0"/>
                        </a:spcAft>
                      </a:pPr>
                      <a:r>
                        <a:rPr lang="en-GB" sz="1100" b="0" dirty="0" smtClean="0">
                          <a:effectLst/>
                          <a:latin typeface="Calibri"/>
                          <a:ea typeface="Calibri"/>
                          <a:cs typeface="Times New Roman"/>
                        </a:rPr>
                        <a:t>60</a:t>
                      </a:r>
                      <a:r>
                        <a:rPr lang="en-GB" sz="1100" b="0" baseline="0" dirty="0" smtClean="0">
                          <a:effectLst/>
                          <a:latin typeface="Calibri"/>
                          <a:ea typeface="Calibri"/>
                          <a:cs typeface="Times New Roman"/>
                        </a:rPr>
                        <a:t> + 40 = 100</a:t>
                      </a:r>
                    </a:p>
                    <a:p>
                      <a:pPr algn="ctr">
                        <a:lnSpc>
                          <a:spcPct val="115000"/>
                        </a:lnSpc>
                        <a:spcAft>
                          <a:spcPts val="0"/>
                        </a:spcAft>
                      </a:pPr>
                      <a:r>
                        <a:rPr lang="en-GB" sz="1100" b="0" baseline="0" dirty="0" smtClean="0">
                          <a:effectLst/>
                          <a:latin typeface="Calibri"/>
                          <a:ea typeface="Calibri"/>
                          <a:cs typeface="Times New Roman"/>
                        </a:rPr>
                        <a:t>40 + 60 = 100</a:t>
                      </a:r>
                    </a:p>
                    <a:p>
                      <a:pPr algn="ctr">
                        <a:lnSpc>
                          <a:spcPct val="115000"/>
                        </a:lnSpc>
                        <a:spcAft>
                          <a:spcPts val="0"/>
                        </a:spcAft>
                      </a:pPr>
                      <a:r>
                        <a:rPr lang="en-GB" sz="1100" b="0" baseline="0" dirty="0" smtClean="0">
                          <a:effectLst/>
                          <a:latin typeface="Calibri"/>
                          <a:ea typeface="Calibri"/>
                          <a:cs typeface="Times New Roman"/>
                        </a:rPr>
                        <a:t>100 – 40 = 60</a:t>
                      </a:r>
                    </a:p>
                    <a:p>
                      <a:pPr algn="ctr">
                        <a:lnSpc>
                          <a:spcPct val="115000"/>
                        </a:lnSpc>
                        <a:spcAft>
                          <a:spcPts val="0"/>
                        </a:spcAft>
                      </a:pPr>
                      <a:r>
                        <a:rPr lang="en-GB" sz="1100" b="0" baseline="0" dirty="0" smtClean="0">
                          <a:effectLst/>
                          <a:latin typeface="Calibri"/>
                          <a:ea typeface="Calibri"/>
                          <a:cs typeface="Times New Roman"/>
                        </a:rPr>
                        <a:t>100 – 60 = 40</a:t>
                      </a:r>
                    </a:p>
                    <a:p>
                      <a:pPr algn="ctr">
                        <a:lnSpc>
                          <a:spcPct val="115000"/>
                        </a:lnSpc>
                        <a:spcAft>
                          <a:spcPts val="0"/>
                        </a:spcAft>
                      </a:pPr>
                      <a:endParaRPr lang="en-GB" sz="1100" b="0" baseline="0" dirty="0" smtClean="0">
                        <a:effectLst/>
                        <a:latin typeface="Calibri"/>
                        <a:ea typeface="Calibri"/>
                        <a:cs typeface="Times New Roman"/>
                      </a:endParaRPr>
                    </a:p>
                    <a:p>
                      <a:pPr algn="ctr">
                        <a:lnSpc>
                          <a:spcPct val="115000"/>
                        </a:lnSpc>
                        <a:spcAft>
                          <a:spcPts val="0"/>
                        </a:spcAft>
                      </a:pPr>
                      <a:r>
                        <a:rPr lang="en-GB" sz="1100" b="0" baseline="0" dirty="0" smtClean="0">
                          <a:effectLst/>
                          <a:latin typeface="Calibri"/>
                          <a:ea typeface="Calibri"/>
                          <a:cs typeface="Times New Roman"/>
                        </a:rPr>
                        <a:t>75 + 25 = 100</a:t>
                      </a:r>
                    </a:p>
                    <a:p>
                      <a:pPr algn="ctr">
                        <a:lnSpc>
                          <a:spcPct val="115000"/>
                        </a:lnSpc>
                        <a:spcAft>
                          <a:spcPts val="0"/>
                        </a:spcAft>
                      </a:pPr>
                      <a:r>
                        <a:rPr lang="en-GB" sz="1100" b="0" baseline="0" dirty="0" smtClean="0">
                          <a:effectLst/>
                          <a:latin typeface="Calibri"/>
                          <a:ea typeface="Calibri"/>
                          <a:cs typeface="Times New Roman"/>
                        </a:rPr>
                        <a:t>25 + 75 = 100</a:t>
                      </a:r>
                    </a:p>
                    <a:p>
                      <a:pPr algn="ctr">
                        <a:lnSpc>
                          <a:spcPct val="115000"/>
                        </a:lnSpc>
                        <a:spcAft>
                          <a:spcPts val="0"/>
                        </a:spcAft>
                      </a:pPr>
                      <a:r>
                        <a:rPr lang="en-GB" sz="1100" b="0" baseline="0" dirty="0" smtClean="0">
                          <a:effectLst/>
                          <a:latin typeface="Calibri"/>
                          <a:ea typeface="Calibri"/>
                          <a:cs typeface="Times New Roman"/>
                        </a:rPr>
                        <a:t>100 – 25 = 75</a:t>
                      </a:r>
                    </a:p>
                    <a:p>
                      <a:pPr algn="ctr">
                        <a:lnSpc>
                          <a:spcPct val="115000"/>
                        </a:lnSpc>
                        <a:spcAft>
                          <a:spcPts val="0"/>
                        </a:spcAft>
                      </a:pPr>
                      <a:r>
                        <a:rPr lang="en-GB" sz="1100" b="0" baseline="0" dirty="0" smtClean="0">
                          <a:effectLst/>
                          <a:latin typeface="Calibri"/>
                          <a:ea typeface="Calibri"/>
                          <a:cs typeface="Times New Roman"/>
                        </a:rPr>
                        <a:t>100 – 75 = 25</a:t>
                      </a:r>
                      <a:endParaRPr lang="en-GB" sz="1100" b="0" dirty="0">
                        <a:effectLst/>
                        <a:latin typeface="Calibri"/>
                        <a:ea typeface="Calibri"/>
                        <a:cs typeface="Times New Roman"/>
                      </a:endParaRPr>
                    </a:p>
                  </a:txBody>
                  <a:tcPr marL="68580" marR="68580" marT="0" marB="0"/>
                </a:tc>
                <a:tc>
                  <a:txBody>
                    <a:bodyPr/>
                    <a:lstStyle/>
                    <a:p>
                      <a:pPr algn="ctr">
                        <a:lnSpc>
                          <a:spcPct val="115000"/>
                        </a:lnSpc>
                        <a:spcAft>
                          <a:spcPts val="0"/>
                        </a:spcAft>
                      </a:pPr>
                      <a:endParaRPr lang="en-GB" sz="1100" dirty="0" smtClean="0">
                        <a:effectLst/>
                        <a:latin typeface="Calibri"/>
                        <a:ea typeface="Calibri"/>
                        <a:cs typeface="Times New Roman"/>
                      </a:endParaRPr>
                    </a:p>
                    <a:p>
                      <a:pPr algn="ctr">
                        <a:lnSpc>
                          <a:spcPct val="115000"/>
                        </a:lnSpc>
                        <a:spcAft>
                          <a:spcPts val="0"/>
                        </a:spcAft>
                      </a:pPr>
                      <a:endParaRPr lang="en-GB" sz="1100" dirty="0" smtClean="0">
                        <a:effectLst/>
                        <a:latin typeface="Calibri"/>
                        <a:ea typeface="Calibri"/>
                        <a:cs typeface="Times New Roman"/>
                      </a:endParaRPr>
                    </a:p>
                    <a:p>
                      <a:pPr algn="ctr">
                        <a:lnSpc>
                          <a:spcPct val="115000"/>
                        </a:lnSpc>
                        <a:spcAft>
                          <a:spcPts val="0"/>
                        </a:spcAft>
                      </a:pPr>
                      <a:r>
                        <a:rPr lang="en-GB" sz="1100" dirty="0" smtClean="0">
                          <a:effectLst/>
                          <a:latin typeface="Calibri"/>
                          <a:ea typeface="Calibri"/>
                          <a:cs typeface="Times New Roman"/>
                        </a:rPr>
                        <a:t>37 + 63 = 100</a:t>
                      </a:r>
                    </a:p>
                    <a:p>
                      <a:pPr algn="ctr">
                        <a:lnSpc>
                          <a:spcPct val="115000"/>
                        </a:lnSpc>
                        <a:spcAft>
                          <a:spcPts val="0"/>
                        </a:spcAft>
                      </a:pPr>
                      <a:r>
                        <a:rPr lang="en-GB" sz="1100" dirty="0" smtClean="0">
                          <a:effectLst/>
                          <a:latin typeface="Calibri"/>
                          <a:ea typeface="Calibri"/>
                          <a:cs typeface="Times New Roman"/>
                        </a:rPr>
                        <a:t>63</a:t>
                      </a:r>
                      <a:r>
                        <a:rPr lang="en-GB" sz="1100" baseline="0" dirty="0" smtClean="0">
                          <a:effectLst/>
                          <a:latin typeface="Calibri"/>
                          <a:ea typeface="Calibri"/>
                          <a:cs typeface="Times New Roman"/>
                        </a:rPr>
                        <a:t> + 37 = 100</a:t>
                      </a:r>
                    </a:p>
                    <a:p>
                      <a:pPr algn="ctr">
                        <a:lnSpc>
                          <a:spcPct val="115000"/>
                        </a:lnSpc>
                        <a:spcAft>
                          <a:spcPts val="0"/>
                        </a:spcAft>
                      </a:pPr>
                      <a:r>
                        <a:rPr lang="en-GB" sz="1100" baseline="0" dirty="0" smtClean="0">
                          <a:effectLst/>
                          <a:latin typeface="Calibri"/>
                          <a:ea typeface="Calibri"/>
                          <a:cs typeface="Times New Roman"/>
                        </a:rPr>
                        <a:t>100 – 63 = 37</a:t>
                      </a:r>
                    </a:p>
                    <a:p>
                      <a:pPr algn="ctr">
                        <a:lnSpc>
                          <a:spcPct val="115000"/>
                        </a:lnSpc>
                        <a:spcAft>
                          <a:spcPts val="0"/>
                        </a:spcAft>
                      </a:pPr>
                      <a:r>
                        <a:rPr lang="en-GB" sz="1100" baseline="0" dirty="0" smtClean="0">
                          <a:effectLst/>
                          <a:latin typeface="Calibri"/>
                          <a:ea typeface="Calibri"/>
                          <a:cs typeface="Times New Roman"/>
                        </a:rPr>
                        <a:t>100 – 37 = 63</a:t>
                      </a:r>
                    </a:p>
                    <a:p>
                      <a:pPr algn="ctr">
                        <a:lnSpc>
                          <a:spcPct val="115000"/>
                        </a:lnSpc>
                        <a:spcAft>
                          <a:spcPts val="0"/>
                        </a:spcAft>
                      </a:pPr>
                      <a:endParaRPr lang="en-GB" sz="1100" baseline="0" dirty="0" smtClean="0">
                        <a:effectLst/>
                        <a:latin typeface="Calibri"/>
                        <a:ea typeface="Calibri"/>
                        <a:cs typeface="Times New Roman"/>
                      </a:endParaRPr>
                    </a:p>
                    <a:p>
                      <a:pPr algn="ctr">
                        <a:lnSpc>
                          <a:spcPct val="115000"/>
                        </a:lnSpc>
                        <a:spcAft>
                          <a:spcPts val="0"/>
                        </a:spcAft>
                      </a:pPr>
                      <a:r>
                        <a:rPr lang="en-GB" sz="1100" baseline="0" dirty="0" smtClean="0">
                          <a:effectLst/>
                          <a:latin typeface="Calibri"/>
                          <a:ea typeface="Calibri"/>
                          <a:cs typeface="Times New Roman"/>
                        </a:rPr>
                        <a:t>48 + 52 = 100</a:t>
                      </a:r>
                    </a:p>
                    <a:p>
                      <a:pPr algn="ctr">
                        <a:lnSpc>
                          <a:spcPct val="115000"/>
                        </a:lnSpc>
                        <a:spcAft>
                          <a:spcPts val="0"/>
                        </a:spcAft>
                      </a:pPr>
                      <a:r>
                        <a:rPr lang="en-GB" sz="1100" baseline="0" smtClean="0">
                          <a:effectLst/>
                          <a:latin typeface="Calibri"/>
                          <a:ea typeface="Calibri"/>
                          <a:cs typeface="Times New Roman"/>
                        </a:rPr>
                        <a:t>52 + 48 = 100</a:t>
                      </a:r>
                    </a:p>
                    <a:p>
                      <a:pPr algn="ctr">
                        <a:lnSpc>
                          <a:spcPct val="115000"/>
                        </a:lnSpc>
                        <a:spcAft>
                          <a:spcPts val="0"/>
                        </a:spcAft>
                      </a:pPr>
                      <a:r>
                        <a:rPr lang="en-GB" sz="1100" baseline="0" dirty="0" smtClean="0">
                          <a:effectLst/>
                          <a:latin typeface="Calibri"/>
                          <a:ea typeface="Calibri"/>
                          <a:cs typeface="Times New Roman"/>
                        </a:rPr>
                        <a:t>100 – 52 = 48</a:t>
                      </a:r>
                    </a:p>
                    <a:p>
                      <a:pPr algn="ctr">
                        <a:lnSpc>
                          <a:spcPct val="115000"/>
                        </a:lnSpc>
                        <a:spcAft>
                          <a:spcPts val="0"/>
                        </a:spcAft>
                      </a:pPr>
                      <a:r>
                        <a:rPr lang="en-GB" sz="1100" baseline="0" dirty="0" smtClean="0">
                          <a:effectLst/>
                          <a:latin typeface="Calibri"/>
                          <a:ea typeface="Calibri"/>
                          <a:cs typeface="Times New Roman"/>
                        </a:rPr>
                        <a:t>100 – 48 = 52</a:t>
                      </a:r>
                      <a:endParaRPr lang="en-GB" sz="1100" dirty="0" smtClean="0">
                        <a:effectLst/>
                        <a:latin typeface="Calibri"/>
                        <a:ea typeface="Calibri"/>
                        <a:cs typeface="Times New Roman"/>
                      </a:endParaRPr>
                    </a:p>
                    <a:p>
                      <a:pPr algn="ctr">
                        <a:lnSpc>
                          <a:spcPct val="115000"/>
                        </a:lnSpc>
                        <a:spcAft>
                          <a:spcPts val="0"/>
                        </a:spcAft>
                      </a:pPr>
                      <a:endParaRPr lang="en-GB" sz="1100"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bl>
          </a:graphicData>
        </a:graphic>
      </p:graphicFrame>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632" y="122281"/>
            <a:ext cx="1512143" cy="1434137"/>
          </a:xfrm>
          <a:prstGeom prst="rect">
            <a:avLst/>
          </a:prstGeom>
        </p:spPr>
      </p:pic>
    </p:spTree>
    <p:extLst>
      <p:ext uri="{BB962C8B-B14F-4D97-AF65-F5344CB8AC3E}">
        <p14:creationId xmlns:p14="http://schemas.microsoft.com/office/powerpoint/2010/main" val="7297761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4 – Autumn 2</a:t>
            </a:r>
            <a:endParaRPr lang="en-GB" dirty="0"/>
          </a:p>
        </p:txBody>
      </p:sp>
      <p:sp>
        <p:nvSpPr>
          <p:cNvPr id="3" name="Text Placeholder 2"/>
          <p:cNvSpPr>
            <a:spLocks noGrp="1"/>
          </p:cNvSpPr>
          <p:nvPr>
            <p:ph type="body" sz="quarter" idx="11"/>
          </p:nvPr>
        </p:nvSpPr>
        <p:spPr/>
        <p:txBody>
          <a:bodyPr/>
          <a:lstStyle/>
          <a:p>
            <a:r>
              <a:rPr lang="en-GB" dirty="0" smtClean="0"/>
              <a:t>I know the multiplication and division facts for the 6 times table.</a:t>
            </a:r>
            <a:endParaRPr lang="en-GB" dirty="0"/>
          </a:p>
        </p:txBody>
      </p:sp>
      <p:sp>
        <p:nvSpPr>
          <p:cNvPr id="4" name="Text Placeholder 3"/>
          <p:cNvSpPr>
            <a:spLocks noGrp="1"/>
          </p:cNvSpPr>
          <p:nvPr>
            <p:ph type="body" sz="quarter" idx="12"/>
          </p:nvPr>
        </p:nvSpPr>
        <p:spPr/>
        <p:txBody>
          <a:bodyPr>
            <a:normAutofit fontScale="92500" lnSpcReduction="2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a:t>
            </a:r>
            <a:r>
              <a:rPr lang="en-GB" altLang="en-US" dirty="0" smtClean="0">
                <a:ea typeface="Calibri" pitchFamily="34" charset="0"/>
                <a:cs typeface="Times New Roman" pitchFamily="18" charset="0"/>
              </a:rPr>
              <a:t>fact family </a:t>
            </a:r>
            <a:r>
              <a:rPr lang="en-GB" altLang="en-US" dirty="0">
                <a:ea typeface="Calibri" pitchFamily="34" charset="0"/>
                <a:cs typeface="Times New Roman" pitchFamily="18" charset="0"/>
              </a:rPr>
              <a:t>of the day. If you would like more ideas, please speak to your child’s teacher.</a:t>
            </a:r>
          </a:p>
          <a:p>
            <a:pPr lvl="0" eaLnBrk="0" fontAlgn="base" hangingPunct="0">
              <a:spcBef>
                <a:spcPct val="0"/>
              </a:spcBef>
              <a:spcAft>
                <a:spcPct val="0"/>
              </a:spcAft>
              <a:buClrTx/>
              <a:buSzTx/>
            </a:pPr>
            <a:endParaRPr lang="en-GB" altLang="en-US" dirty="0" smtClean="0">
              <a:cs typeface="Arial" pitchFamily="34" charset="0"/>
            </a:endParaRPr>
          </a:p>
          <a:p>
            <a:pPr eaLnBrk="0" fontAlgn="base" hangingPunct="0">
              <a:spcBef>
                <a:spcPct val="0"/>
              </a:spcBef>
              <a:spcAft>
                <a:spcPct val="0"/>
              </a:spcAft>
              <a:buClrTx/>
              <a:buSzTx/>
            </a:pPr>
            <a:r>
              <a:rPr lang="en-GB" altLang="en-US" u="sng" dirty="0" smtClean="0">
                <a:ea typeface="Calibri" pitchFamily="34" charset="0"/>
                <a:cs typeface="Times New Roman" pitchFamily="18" charset="0"/>
              </a:rPr>
              <a:t>Songs and Chants</a:t>
            </a:r>
            <a:r>
              <a:rPr lang="en-GB" altLang="en-US" dirty="0" smtClean="0">
                <a:ea typeface="Calibri" pitchFamily="34" charset="0"/>
                <a:cs typeface="Times New Roman" pitchFamily="18" charset="0"/>
              </a:rPr>
              <a:t> – You can buy Times Tables CDs or find multiplication songs and chants online. If your child creates their own song, this can make the times tables even more memorable.</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smtClean="0">
                <a:cs typeface="Arial" pitchFamily="34" charset="0"/>
              </a:rPr>
              <a:t>Double your  threes </a:t>
            </a:r>
            <a:r>
              <a:rPr lang="en-GB" altLang="en-US" dirty="0" smtClean="0">
                <a:cs typeface="Arial" pitchFamily="34" charset="0"/>
              </a:rPr>
              <a:t>– Multiplying a number by 6 is the same as multiplying by 3 and then doubling the answer. 7 </a:t>
            </a:r>
            <a:r>
              <a:rPr lang="en-GB" dirty="0"/>
              <a:t>× 3</a:t>
            </a:r>
            <a:r>
              <a:rPr lang="en-GB" dirty="0" smtClean="0"/>
              <a:t> = 21 and </a:t>
            </a:r>
            <a:r>
              <a:rPr lang="en-GB" altLang="en-US" dirty="0" smtClean="0">
                <a:cs typeface="Arial" pitchFamily="34" charset="0"/>
              </a:rPr>
              <a:t>double 21 is 42, so 7 </a:t>
            </a:r>
            <a:r>
              <a:rPr lang="en-GB" dirty="0"/>
              <a:t>× </a:t>
            </a:r>
            <a:r>
              <a:rPr lang="en-GB" dirty="0" smtClean="0"/>
              <a:t>6 = 42.</a:t>
            </a:r>
            <a:endParaRPr lang="en-GB" dirty="0" smtClean="0">
              <a:cs typeface="Arial" pitchFamily="34" charset="0"/>
            </a:endParaRPr>
          </a:p>
          <a:p>
            <a:pPr eaLnBrk="0" fontAlgn="base" hangingPunct="0">
              <a:spcBef>
                <a:spcPct val="0"/>
              </a:spcBef>
              <a:spcAft>
                <a:spcPct val="0"/>
              </a:spcAft>
              <a:buClrTx/>
              <a:buSzTx/>
            </a:pPr>
            <a:endParaRPr lang="en-GB" altLang="en-US" dirty="0" smtClean="0"/>
          </a:p>
          <a:p>
            <a:pPr eaLnBrk="0" fontAlgn="base" hangingPunct="0">
              <a:spcBef>
                <a:spcPct val="0"/>
              </a:spcBef>
              <a:spcAft>
                <a:spcPct val="0"/>
              </a:spcAft>
              <a:buClrTx/>
              <a:buSzTx/>
            </a:pPr>
            <a:r>
              <a:rPr lang="en-GB" altLang="en-US" u="sng" dirty="0">
                <a:ea typeface="Calibri" pitchFamily="34" charset="0"/>
                <a:cs typeface="Times New Roman" pitchFamily="18" charset="0"/>
              </a:rPr>
              <a:t>Buy one get three free </a:t>
            </a:r>
            <a:r>
              <a:rPr lang="en-GB" altLang="en-US" dirty="0">
                <a:ea typeface="Calibri" pitchFamily="34" charset="0"/>
                <a:cs typeface="Times New Roman" pitchFamily="18" charset="0"/>
              </a:rPr>
              <a:t>– If your child knows one fact (e.g. </a:t>
            </a:r>
            <a:r>
              <a:rPr lang="en-GB" dirty="0"/>
              <a:t>3 × </a:t>
            </a:r>
            <a:r>
              <a:rPr lang="en-GB" dirty="0" smtClean="0"/>
              <a:t>6 </a:t>
            </a:r>
            <a:r>
              <a:rPr lang="en-GB" dirty="0"/>
              <a:t>= </a:t>
            </a:r>
            <a:r>
              <a:rPr lang="en-GB" dirty="0" smtClean="0"/>
              <a:t>18), </a:t>
            </a:r>
            <a:r>
              <a:rPr lang="en-GB" dirty="0"/>
              <a:t>can they tell you the other three facts in the same fact family?</a:t>
            </a:r>
          </a:p>
          <a:p>
            <a:pPr eaLnBrk="0" fontAlgn="base" hangingPunct="0">
              <a:spcBef>
                <a:spcPct val="0"/>
              </a:spcBef>
              <a:spcAft>
                <a:spcPct val="0"/>
              </a:spcAft>
              <a:buClrTx/>
              <a:buSzTx/>
            </a:pPr>
            <a:endParaRPr lang="en-GB" altLang="en-US" dirty="0"/>
          </a:p>
          <a:p>
            <a:pPr eaLnBrk="0" fontAlgn="base" hangingPunct="0">
              <a:spcBef>
                <a:spcPct val="0"/>
              </a:spcBef>
              <a:spcAft>
                <a:spcPct val="0"/>
              </a:spcAft>
              <a:buClrTx/>
              <a:buSzTx/>
            </a:pPr>
            <a:r>
              <a:rPr lang="en-GB" altLang="en-US" u="sng" dirty="0"/>
              <a:t>Warning!</a:t>
            </a:r>
            <a:r>
              <a:rPr lang="en-GB" altLang="en-US" dirty="0"/>
              <a:t> – When creating fact families, children sometimes get confused by the order of the numbers in the division number sentence. It is tempting to say that the biggest number goes first, but it is more helpful to say that the answer to the multiplication goes first, as this will help your child more in later years when they study fractions, decimals and algebra.</a:t>
            </a:r>
          </a:p>
          <a:p>
            <a:pPr eaLnBrk="0" fontAlgn="base" hangingPunct="0">
              <a:spcBef>
                <a:spcPct val="0"/>
              </a:spcBef>
              <a:spcAft>
                <a:spcPct val="0"/>
              </a:spcAft>
              <a:buClrTx/>
              <a:buSzTx/>
            </a:pPr>
            <a:r>
              <a:rPr lang="en-GB" altLang="en-US" dirty="0"/>
              <a:t>E.g. </a:t>
            </a:r>
            <a:r>
              <a:rPr lang="en-GB" altLang="en-US" dirty="0" smtClean="0"/>
              <a:t>6</a:t>
            </a:r>
            <a:r>
              <a:rPr lang="en-GB" dirty="0" smtClean="0"/>
              <a:t> </a:t>
            </a:r>
            <a:r>
              <a:rPr lang="en-GB" dirty="0"/>
              <a:t>× 12 = </a:t>
            </a:r>
            <a:r>
              <a:rPr lang="en-GB" dirty="0" smtClean="0"/>
              <a:t>72. </a:t>
            </a:r>
            <a:r>
              <a:rPr lang="en-GB" dirty="0"/>
              <a:t>The answer to the multiplication is </a:t>
            </a:r>
            <a:r>
              <a:rPr lang="en-GB" dirty="0" smtClean="0"/>
              <a:t>72, </a:t>
            </a:r>
            <a:r>
              <a:rPr lang="en-GB" dirty="0"/>
              <a:t>so </a:t>
            </a:r>
            <a:r>
              <a:rPr lang="en-GB" dirty="0" smtClean="0"/>
              <a:t>72 </a:t>
            </a:r>
            <a:r>
              <a:rPr lang="en-GB" dirty="0"/>
              <a:t>÷ </a:t>
            </a:r>
            <a:r>
              <a:rPr lang="en-GB" dirty="0" smtClean="0"/>
              <a:t>6 </a:t>
            </a:r>
            <a:r>
              <a:rPr lang="en-GB" dirty="0"/>
              <a:t>= 12 and </a:t>
            </a:r>
            <a:r>
              <a:rPr lang="en-GB" dirty="0" smtClean="0"/>
              <a:t>72 </a:t>
            </a:r>
            <a:r>
              <a:rPr lang="en-GB" dirty="0"/>
              <a:t>÷ 12 = </a:t>
            </a:r>
            <a:r>
              <a:rPr lang="en-GB" dirty="0" smtClean="0"/>
              <a:t>6</a:t>
            </a:r>
            <a:endParaRPr lang="en-GB" dirty="0"/>
          </a:p>
          <a:p>
            <a:pPr eaLnBrk="0" fontAlgn="base" hangingPunct="0">
              <a:spcBef>
                <a:spcPct val="0"/>
              </a:spcBef>
              <a:spcAft>
                <a:spcPct val="0"/>
              </a:spcAft>
              <a:buClrTx/>
              <a:buSzTx/>
            </a:pPr>
            <a:endParaRPr lang="en-GB" altLang="en-US" dirty="0" smtClean="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770999800"/>
              </p:ext>
            </p:extLst>
          </p:nvPr>
        </p:nvGraphicFramePr>
        <p:xfrm>
          <a:off x="719138" y="2555875"/>
          <a:ext cx="3390900" cy="2506219"/>
        </p:xfrm>
        <a:graphic>
          <a:graphicData uri="http://schemas.openxmlformats.org/drawingml/2006/table">
            <a:tbl>
              <a:tblPr firstRow="1" bandRow="1">
                <a:tableStyleId>{2D5ABB26-0587-4C30-8999-92F81FD0307C}</a:tableStyleId>
              </a:tblPr>
              <a:tblGrid>
                <a:gridCol w="847725">
                  <a:extLst>
                    <a:ext uri="{9D8B030D-6E8A-4147-A177-3AD203B41FA5}">
                      <a16:colId xmlns:a16="http://schemas.microsoft.com/office/drawing/2014/main" val="20000"/>
                    </a:ext>
                  </a:extLst>
                </a:gridCol>
                <a:gridCol w="847725">
                  <a:extLst>
                    <a:ext uri="{9D8B030D-6E8A-4147-A177-3AD203B41FA5}">
                      <a16:colId xmlns:a16="http://schemas.microsoft.com/office/drawing/2014/main" val="20001"/>
                    </a:ext>
                  </a:extLst>
                </a:gridCol>
                <a:gridCol w="847725">
                  <a:extLst>
                    <a:ext uri="{9D8B030D-6E8A-4147-A177-3AD203B41FA5}">
                      <a16:colId xmlns:a16="http://schemas.microsoft.com/office/drawing/2014/main" val="20002"/>
                    </a:ext>
                  </a:extLst>
                </a:gridCol>
                <a:gridCol w="847725">
                  <a:extLst>
                    <a:ext uri="{9D8B030D-6E8A-4147-A177-3AD203B41FA5}">
                      <a16:colId xmlns:a16="http://schemas.microsoft.com/office/drawing/2014/main" val="20003"/>
                    </a:ext>
                  </a:extLst>
                </a:gridCol>
              </a:tblGrid>
              <a:tr h="2506219">
                <a:tc>
                  <a:txBody>
                    <a:bodyPr/>
                    <a:lstStyle/>
                    <a:p>
                      <a:pPr algn="ctr">
                        <a:lnSpc>
                          <a:spcPct val="115000"/>
                        </a:lnSpc>
                        <a:spcAft>
                          <a:spcPts val="0"/>
                        </a:spcAft>
                      </a:pPr>
                      <a:r>
                        <a:rPr lang="en-GB" sz="1100" dirty="0" smtClean="0">
                          <a:effectLst/>
                        </a:rPr>
                        <a:t>6 </a:t>
                      </a:r>
                      <a:r>
                        <a:rPr lang="en-GB" sz="1100" dirty="0">
                          <a:effectLst/>
                        </a:rPr>
                        <a:t>× 1 = </a:t>
                      </a:r>
                      <a:r>
                        <a:rPr lang="en-GB" sz="1100" dirty="0" smtClean="0">
                          <a:effectLst/>
                        </a:rPr>
                        <a:t>6</a:t>
                      </a:r>
                      <a:endParaRPr lang="en-GB" sz="1100" dirty="0">
                        <a:effectLst/>
                      </a:endParaRPr>
                    </a:p>
                    <a:p>
                      <a:pPr algn="ctr">
                        <a:lnSpc>
                          <a:spcPct val="115000"/>
                        </a:lnSpc>
                        <a:spcAft>
                          <a:spcPts val="0"/>
                        </a:spcAft>
                      </a:pPr>
                      <a:r>
                        <a:rPr lang="en-GB" sz="1100" dirty="0" smtClean="0">
                          <a:effectLst/>
                        </a:rPr>
                        <a:t>6 </a:t>
                      </a:r>
                      <a:r>
                        <a:rPr lang="en-GB" sz="1100" dirty="0">
                          <a:effectLst/>
                        </a:rPr>
                        <a:t>× </a:t>
                      </a:r>
                      <a:r>
                        <a:rPr lang="en-GB" sz="1100" dirty="0" smtClean="0">
                          <a:effectLst/>
                        </a:rPr>
                        <a:t>2 </a:t>
                      </a:r>
                      <a:r>
                        <a:rPr lang="en-GB" sz="1100" dirty="0">
                          <a:effectLst/>
                        </a:rPr>
                        <a:t>= </a:t>
                      </a:r>
                      <a:r>
                        <a:rPr lang="en-GB" sz="1100" dirty="0" smtClean="0">
                          <a:effectLst/>
                        </a:rPr>
                        <a:t>12</a:t>
                      </a:r>
                      <a:endParaRPr lang="en-GB" sz="1100" dirty="0">
                        <a:effectLst/>
                      </a:endParaRPr>
                    </a:p>
                    <a:p>
                      <a:pPr algn="ctr">
                        <a:lnSpc>
                          <a:spcPct val="115000"/>
                        </a:lnSpc>
                        <a:spcAft>
                          <a:spcPts val="0"/>
                        </a:spcAft>
                      </a:pPr>
                      <a:r>
                        <a:rPr lang="en-GB" sz="1100" dirty="0" smtClean="0">
                          <a:effectLst/>
                        </a:rPr>
                        <a:t>6</a:t>
                      </a:r>
                      <a:r>
                        <a:rPr lang="en-GB" sz="1100" baseline="0" dirty="0" smtClean="0">
                          <a:effectLst/>
                        </a:rPr>
                        <a:t> </a:t>
                      </a:r>
                      <a:r>
                        <a:rPr lang="en-GB" sz="1100" dirty="0" smtClean="0">
                          <a:effectLst/>
                        </a:rPr>
                        <a:t>× </a:t>
                      </a:r>
                      <a:r>
                        <a:rPr lang="en-GB" sz="1100" dirty="0">
                          <a:effectLst/>
                        </a:rPr>
                        <a:t>3 = </a:t>
                      </a:r>
                      <a:r>
                        <a:rPr lang="en-GB" sz="1100" dirty="0" smtClean="0">
                          <a:effectLst/>
                        </a:rPr>
                        <a:t>18</a:t>
                      </a:r>
                      <a:endParaRPr lang="en-GB" sz="1100" dirty="0">
                        <a:effectLst/>
                      </a:endParaRPr>
                    </a:p>
                    <a:p>
                      <a:pPr algn="ctr">
                        <a:lnSpc>
                          <a:spcPct val="115000"/>
                        </a:lnSpc>
                        <a:spcAft>
                          <a:spcPts val="0"/>
                        </a:spcAft>
                      </a:pPr>
                      <a:r>
                        <a:rPr lang="en-GB" sz="1100" dirty="0" smtClean="0">
                          <a:effectLst/>
                        </a:rPr>
                        <a:t>6 </a:t>
                      </a:r>
                      <a:r>
                        <a:rPr lang="en-GB" sz="1100" dirty="0">
                          <a:effectLst/>
                        </a:rPr>
                        <a:t>× 4 = </a:t>
                      </a:r>
                      <a:r>
                        <a:rPr lang="en-GB" sz="1100" dirty="0" smtClean="0">
                          <a:effectLst/>
                        </a:rPr>
                        <a:t>24</a:t>
                      </a:r>
                      <a:endParaRPr lang="en-GB" sz="1100" dirty="0">
                        <a:effectLst/>
                      </a:endParaRPr>
                    </a:p>
                    <a:p>
                      <a:pPr algn="ctr">
                        <a:lnSpc>
                          <a:spcPct val="115000"/>
                        </a:lnSpc>
                        <a:spcAft>
                          <a:spcPts val="0"/>
                        </a:spcAft>
                      </a:pPr>
                      <a:r>
                        <a:rPr lang="en-GB" sz="1100" dirty="0" smtClean="0">
                          <a:effectLst/>
                        </a:rPr>
                        <a:t>6 </a:t>
                      </a:r>
                      <a:r>
                        <a:rPr lang="en-GB" sz="1100" dirty="0">
                          <a:effectLst/>
                        </a:rPr>
                        <a:t>× 5 = </a:t>
                      </a:r>
                      <a:r>
                        <a:rPr lang="en-GB" sz="1100" dirty="0" smtClean="0">
                          <a:effectLst/>
                        </a:rPr>
                        <a:t>30</a:t>
                      </a:r>
                      <a:endParaRPr lang="en-GB" sz="1100" dirty="0">
                        <a:effectLst/>
                      </a:endParaRPr>
                    </a:p>
                    <a:p>
                      <a:pPr algn="ctr">
                        <a:lnSpc>
                          <a:spcPct val="115000"/>
                        </a:lnSpc>
                        <a:spcAft>
                          <a:spcPts val="0"/>
                        </a:spcAft>
                      </a:pPr>
                      <a:r>
                        <a:rPr lang="en-GB" sz="1100" baseline="0" dirty="0" smtClean="0">
                          <a:effectLst/>
                        </a:rPr>
                        <a:t>6 </a:t>
                      </a:r>
                      <a:r>
                        <a:rPr lang="en-GB" sz="1100" dirty="0" smtClean="0">
                          <a:effectLst/>
                        </a:rPr>
                        <a:t>× </a:t>
                      </a:r>
                      <a:r>
                        <a:rPr lang="en-GB" sz="1100" dirty="0">
                          <a:effectLst/>
                        </a:rPr>
                        <a:t>6 = </a:t>
                      </a:r>
                      <a:r>
                        <a:rPr lang="en-GB" sz="1100" dirty="0" smtClean="0">
                          <a:effectLst/>
                        </a:rPr>
                        <a:t>36</a:t>
                      </a:r>
                      <a:endParaRPr lang="en-GB" sz="1100" dirty="0">
                        <a:effectLst/>
                      </a:endParaRPr>
                    </a:p>
                    <a:p>
                      <a:pPr algn="ctr">
                        <a:lnSpc>
                          <a:spcPct val="115000"/>
                        </a:lnSpc>
                        <a:spcAft>
                          <a:spcPts val="0"/>
                        </a:spcAft>
                      </a:pPr>
                      <a:r>
                        <a:rPr lang="en-GB" sz="1100" dirty="0" smtClean="0">
                          <a:effectLst/>
                        </a:rPr>
                        <a:t>6 </a:t>
                      </a:r>
                      <a:r>
                        <a:rPr lang="en-GB" sz="1100" dirty="0">
                          <a:effectLst/>
                        </a:rPr>
                        <a:t>× 7 = </a:t>
                      </a:r>
                      <a:r>
                        <a:rPr lang="en-GB" sz="1100" dirty="0" smtClean="0">
                          <a:effectLst/>
                        </a:rPr>
                        <a:t>42</a:t>
                      </a:r>
                      <a:endParaRPr lang="en-GB" sz="1100" dirty="0">
                        <a:effectLst/>
                      </a:endParaRPr>
                    </a:p>
                    <a:p>
                      <a:pPr algn="ctr">
                        <a:lnSpc>
                          <a:spcPct val="115000"/>
                        </a:lnSpc>
                        <a:spcAft>
                          <a:spcPts val="0"/>
                        </a:spcAft>
                      </a:pPr>
                      <a:r>
                        <a:rPr lang="en-GB" sz="1100" dirty="0" smtClean="0">
                          <a:effectLst/>
                        </a:rPr>
                        <a:t>6 </a:t>
                      </a:r>
                      <a:r>
                        <a:rPr lang="en-GB" sz="1100" dirty="0">
                          <a:effectLst/>
                        </a:rPr>
                        <a:t>× 8 = </a:t>
                      </a:r>
                      <a:r>
                        <a:rPr lang="en-GB" sz="1100" dirty="0" smtClean="0">
                          <a:effectLst/>
                        </a:rPr>
                        <a:t>48</a:t>
                      </a:r>
                      <a:endParaRPr lang="en-GB" sz="1100" dirty="0">
                        <a:effectLst/>
                      </a:endParaRPr>
                    </a:p>
                    <a:p>
                      <a:pPr algn="ctr">
                        <a:lnSpc>
                          <a:spcPct val="115000"/>
                        </a:lnSpc>
                        <a:spcAft>
                          <a:spcPts val="0"/>
                        </a:spcAft>
                      </a:pPr>
                      <a:r>
                        <a:rPr lang="en-GB" sz="1100" dirty="0" smtClean="0">
                          <a:effectLst/>
                        </a:rPr>
                        <a:t>6 </a:t>
                      </a:r>
                      <a:r>
                        <a:rPr lang="en-GB" sz="1100" dirty="0">
                          <a:effectLst/>
                        </a:rPr>
                        <a:t>× 9 = </a:t>
                      </a:r>
                      <a:r>
                        <a:rPr lang="en-GB" sz="1100" dirty="0" smtClean="0">
                          <a:effectLst/>
                        </a:rPr>
                        <a:t>54</a:t>
                      </a:r>
                      <a:endParaRPr lang="en-GB" sz="1100" dirty="0">
                        <a:effectLst/>
                      </a:endParaRPr>
                    </a:p>
                    <a:p>
                      <a:pPr algn="ctr">
                        <a:lnSpc>
                          <a:spcPct val="115000"/>
                        </a:lnSpc>
                        <a:spcAft>
                          <a:spcPts val="0"/>
                        </a:spcAft>
                      </a:pPr>
                      <a:r>
                        <a:rPr lang="en-GB" sz="1100" dirty="0" smtClean="0">
                          <a:effectLst/>
                        </a:rPr>
                        <a:t>6 </a:t>
                      </a:r>
                      <a:r>
                        <a:rPr lang="en-GB" sz="1100" dirty="0">
                          <a:effectLst/>
                        </a:rPr>
                        <a:t>× 10 = </a:t>
                      </a:r>
                      <a:r>
                        <a:rPr lang="en-GB" sz="1100" dirty="0" smtClean="0">
                          <a:effectLst/>
                        </a:rPr>
                        <a:t>60</a:t>
                      </a:r>
                      <a:endParaRPr lang="en-GB" sz="1100" dirty="0">
                        <a:effectLst/>
                      </a:endParaRPr>
                    </a:p>
                    <a:p>
                      <a:pPr algn="ctr">
                        <a:lnSpc>
                          <a:spcPct val="115000"/>
                        </a:lnSpc>
                        <a:spcAft>
                          <a:spcPts val="0"/>
                        </a:spcAft>
                      </a:pPr>
                      <a:r>
                        <a:rPr lang="en-GB" sz="1100" dirty="0" smtClean="0">
                          <a:effectLst/>
                        </a:rPr>
                        <a:t>6 </a:t>
                      </a:r>
                      <a:r>
                        <a:rPr lang="en-GB" sz="1100" dirty="0">
                          <a:effectLst/>
                        </a:rPr>
                        <a:t>× 11 = </a:t>
                      </a:r>
                      <a:r>
                        <a:rPr lang="en-GB" sz="1100" dirty="0" smtClean="0">
                          <a:effectLst/>
                        </a:rPr>
                        <a:t>66</a:t>
                      </a:r>
                      <a:endParaRPr lang="en-GB" sz="1100" dirty="0">
                        <a:effectLst/>
                      </a:endParaRPr>
                    </a:p>
                    <a:p>
                      <a:pPr algn="ctr">
                        <a:lnSpc>
                          <a:spcPct val="115000"/>
                        </a:lnSpc>
                        <a:spcAft>
                          <a:spcPts val="0"/>
                        </a:spcAft>
                      </a:pPr>
                      <a:r>
                        <a:rPr lang="en-GB" sz="1100" dirty="0" smtClean="0">
                          <a:effectLst/>
                        </a:rPr>
                        <a:t>6 × 12 = 72</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smtClean="0">
                          <a:effectLst/>
                        </a:rPr>
                        <a:t>1 × 6 = 6</a:t>
                      </a:r>
                    </a:p>
                    <a:p>
                      <a:pPr algn="ctr">
                        <a:lnSpc>
                          <a:spcPct val="115000"/>
                        </a:lnSpc>
                        <a:spcAft>
                          <a:spcPts val="0"/>
                        </a:spcAft>
                      </a:pPr>
                      <a:r>
                        <a:rPr lang="en-GB" sz="1100" dirty="0" smtClean="0">
                          <a:effectLst/>
                        </a:rPr>
                        <a:t>2 × 6 = 12</a:t>
                      </a:r>
                    </a:p>
                    <a:p>
                      <a:pPr algn="ctr">
                        <a:lnSpc>
                          <a:spcPct val="115000"/>
                        </a:lnSpc>
                        <a:spcAft>
                          <a:spcPts val="0"/>
                        </a:spcAft>
                      </a:pPr>
                      <a:r>
                        <a:rPr lang="en-GB" sz="1100" dirty="0" smtClean="0">
                          <a:effectLst/>
                        </a:rPr>
                        <a:t>3 × 6</a:t>
                      </a:r>
                      <a:r>
                        <a:rPr lang="en-GB" sz="1100" baseline="0" dirty="0" smtClean="0">
                          <a:effectLst/>
                        </a:rPr>
                        <a:t> </a:t>
                      </a:r>
                      <a:r>
                        <a:rPr lang="en-GB" sz="1100" dirty="0" smtClean="0">
                          <a:effectLst/>
                        </a:rPr>
                        <a:t>= 18</a:t>
                      </a:r>
                    </a:p>
                    <a:p>
                      <a:pPr algn="ctr">
                        <a:lnSpc>
                          <a:spcPct val="115000"/>
                        </a:lnSpc>
                        <a:spcAft>
                          <a:spcPts val="0"/>
                        </a:spcAft>
                      </a:pPr>
                      <a:r>
                        <a:rPr lang="en-GB" sz="1100" dirty="0" smtClean="0">
                          <a:effectLst/>
                        </a:rPr>
                        <a:t>4 × 6</a:t>
                      </a:r>
                      <a:r>
                        <a:rPr lang="en-GB" sz="1100" baseline="0" dirty="0" smtClean="0">
                          <a:effectLst/>
                        </a:rPr>
                        <a:t> </a:t>
                      </a:r>
                      <a:r>
                        <a:rPr lang="en-GB" sz="1100" dirty="0" smtClean="0">
                          <a:effectLst/>
                        </a:rPr>
                        <a:t>= 24</a:t>
                      </a:r>
                    </a:p>
                    <a:p>
                      <a:pPr algn="ctr">
                        <a:lnSpc>
                          <a:spcPct val="115000"/>
                        </a:lnSpc>
                        <a:spcAft>
                          <a:spcPts val="0"/>
                        </a:spcAft>
                      </a:pPr>
                      <a:r>
                        <a:rPr lang="en-GB" sz="1100" dirty="0" smtClean="0">
                          <a:effectLst/>
                        </a:rPr>
                        <a:t>5 × 6 = 30</a:t>
                      </a:r>
                    </a:p>
                    <a:p>
                      <a:pPr algn="ctr">
                        <a:lnSpc>
                          <a:spcPct val="115000"/>
                        </a:lnSpc>
                        <a:spcAft>
                          <a:spcPts val="0"/>
                        </a:spcAft>
                      </a:pPr>
                      <a:r>
                        <a:rPr lang="en-GB" sz="1100" baseline="0" dirty="0" smtClean="0">
                          <a:effectLst/>
                        </a:rPr>
                        <a:t>6 </a:t>
                      </a:r>
                      <a:r>
                        <a:rPr lang="en-GB" sz="1100" dirty="0" smtClean="0">
                          <a:effectLst/>
                        </a:rPr>
                        <a:t>× 6</a:t>
                      </a:r>
                      <a:r>
                        <a:rPr lang="en-GB" sz="1100" baseline="0" dirty="0" smtClean="0">
                          <a:effectLst/>
                        </a:rPr>
                        <a:t> </a:t>
                      </a:r>
                      <a:r>
                        <a:rPr lang="en-GB" sz="1100" dirty="0" smtClean="0">
                          <a:effectLst/>
                        </a:rPr>
                        <a:t>= 36</a:t>
                      </a:r>
                    </a:p>
                    <a:p>
                      <a:pPr algn="ctr">
                        <a:lnSpc>
                          <a:spcPct val="115000"/>
                        </a:lnSpc>
                        <a:spcAft>
                          <a:spcPts val="0"/>
                        </a:spcAft>
                      </a:pPr>
                      <a:r>
                        <a:rPr lang="en-GB" sz="1100" dirty="0" smtClean="0">
                          <a:effectLst/>
                        </a:rPr>
                        <a:t>7 × 6 = 42</a:t>
                      </a:r>
                    </a:p>
                    <a:p>
                      <a:pPr algn="ctr">
                        <a:lnSpc>
                          <a:spcPct val="115000"/>
                        </a:lnSpc>
                        <a:spcAft>
                          <a:spcPts val="0"/>
                        </a:spcAft>
                      </a:pPr>
                      <a:r>
                        <a:rPr lang="en-GB" sz="1100" dirty="0" smtClean="0">
                          <a:effectLst/>
                        </a:rPr>
                        <a:t>8 × 6 = 48</a:t>
                      </a:r>
                    </a:p>
                    <a:p>
                      <a:pPr algn="ctr">
                        <a:lnSpc>
                          <a:spcPct val="115000"/>
                        </a:lnSpc>
                        <a:spcAft>
                          <a:spcPts val="0"/>
                        </a:spcAft>
                      </a:pPr>
                      <a:r>
                        <a:rPr lang="en-GB" sz="1100" dirty="0" smtClean="0">
                          <a:effectLst/>
                        </a:rPr>
                        <a:t>9 × 6 = 54</a:t>
                      </a:r>
                    </a:p>
                    <a:p>
                      <a:pPr algn="ctr">
                        <a:lnSpc>
                          <a:spcPct val="115000"/>
                        </a:lnSpc>
                        <a:spcAft>
                          <a:spcPts val="0"/>
                        </a:spcAft>
                      </a:pPr>
                      <a:r>
                        <a:rPr lang="en-GB" sz="1100" dirty="0" smtClean="0">
                          <a:effectLst/>
                        </a:rPr>
                        <a:t>10 × 6 = 60</a:t>
                      </a:r>
                    </a:p>
                    <a:p>
                      <a:pPr algn="ctr">
                        <a:lnSpc>
                          <a:spcPct val="115000"/>
                        </a:lnSpc>
                        <a:spcAft>
                          <a:spcPts val="0"/>
                        </a:spcAft>
                      </a:pPr>
                      <a:r>
                        <a:rPr lang="en-GB" sz="1100" dirty="0" smtClean="0">
                          <a:effectLst/>
                        </a:rPr>
                        <a:t>11 × 6 = 66</a:t>
                      </a:r>
                    </a:p>
                    <a:p>
                      <a:pPr algn="ctr">
                        <a:lnSpc>
                          <a:spcPct val="115000"/>
                        </a:lnSpc>
                        <a:spcAft>
                          <a:spcPts val="0"/>
                        </a:spcAft>
                      </a:pPr>
                      <a:r>
                        <a:rPr lang="en-GB" sz="1100" dirty="0" smtClean="0">
                          <a:effectLst/>
                        </a:rPr>
                        <a:t>12 × 6 = 72</a:t>
                      </a:r>
                      <a:endParaRPr lang="en-GB" sz="1100" dirty="0" smtClean="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smtClean="0">
                          <a:effectLst/>
                        </a:rPr>
                        <a:t>6 ÷ 6 = 1</a:t>
                      </a:r>
                    </a:p>
                    <a:p>
                      <a:pPr algn="ctr">
                        <a:lnSpc>
                          <a:spcPct val="115000"/>
                        </a:lnSpc>
                        <a:spcAft>
                          <a:spcPts val="0"/>
                        </a:spcAft>
                      </a:pPr>
                      <a:r>
                        <a:rPr lang="en-GB" sz="1100" dirty="0" smtClean="0">
                          <a:effectLst/>
                        </a:rPr>
                        <a:t>12 ÷ 6</a:t>
                      </a:r>
                      <a:r>
                        <a:rPr lang="en-GB" sz="1100" baseline="0" dirty="0" smtClean="0">
                          <a:effectLst/>
                        </a:rPr>
                        <a:t> </a:t>
                      </a:r>
                      <a:r>
                        <a:rPr lang="en-GB" sz="1100" dirty="0" smtClean="0">
                          <a:effectLst/>
                        </a:rPr>
                        <a:t>= 2</a:t>
                      </a:r>
                    </a:p>
                    <a:p>
                      <a:pPr algn="ctr">
                        <a:lnSpc>
                          <a:spcPct val="115000"/>
                        </a:lnSpc>
                        <a:spcAft>
                          <a:spcPts val="0"/>
                        </a:spcAft>
                      </a:pPr>
                      <a:r>
                        <a:rPr lang="en-GB" sz="1100" dirty="0" smtClean="0">
                          <a:effectLst/>
                        </a:rPr>
                        <a:t>18</a:t>
                      </a:r>
                      <a:r>
                        <a:rPr lang="en-GB" sz="1100" baseline="0" dirty="0" smtClean="0">
                          <a:effectLst/>
                        </a:rPr>
                        <a:t> </a:t>
                      </a:r>
                      <a:r>
                        <a:rPr lang="en-GB" sz="1100" dirty="0" smtClean="0">
                          <a:effectLst/>
                        </a:rPr>
                        <a:t>÷ 6 = 3</a:t>
                      </a:r>
                    </a:p>
                    <a:p>
                      <a:pPr algn="ctr">
                        <a:lnSpc>
                          <a:spcPct val="115000"/>
                        </a:lnSpc>
                        <a:spcAft>
                          <a:spcPts val="0"/>
                        </a:spcAft>
                      </a:pPr>
                      <a:r>
                        <a:rPr lang="en-GB" sz="1100" baseline="0" dirty="0" smtClean="0">
                          <a:effectLst/>
                        </a:rPr>
                        <a:t>24 </a:t>
                      </a:r>
                      <a:r>
                        <a:rPr lang="en-GB" sz="1100" dirty="0" smtClean="0">
                          <a:effectLst/>
                        </a:rPr>
                        <a:t>÷ 6</a:t>
                      </a:r>
                      <a:r>
                        <a:rPr lang="en-GB" sz="1100" baseline="0" dirty="0" smtClean="0">
                          <a:effectLst/>
                        </a:rPr>
                        <a:t> </a:t>
                      </a:r>
                      <a:r>
                        <a:rPr lang="en-GB" sz="1100" dirty="0" smtClean="0">
                          <a:effectLst/>
                        </a:rPr>
                        <a:t>= 4</a:t>
                      </a:r>
                    </a:p>
                    <a:p>
                      <a:pPr algn="ctr">
                        <a:lnSpc>
                          <a:spcPct val="115000"/>
                        </a:lnSpc>
                        <a:spcAft>
                          <a:spcPts val="0"/>
                        </a:spcAft>
                      </a:pPr>
                      <a:r>
                        <a:rPr lang="en-GB" sz="1100" baseline="0" dirty="0" smtClean="0">
                          <a:effectLst/>
                        </a:rPr>
                        <a:t>30 </a:t>
                      </a:r>
                      <a:r>
                        <a:rPr lang="en-GB" sz="1100" dirty="0" smtClean="0">
                          <a:effectLst/>
                        </a:rPr>
                        <a:t>÷ 6 = 5</a:t>
                      </a:r>
                    </a:p>
                    <a:p>
                      <a:pPr algn="ctr">
                        <a:lnSpc>
                          <a:spcPct val="115000"/>
                        </a:lnSpc>
                        <a:spcAft>
                          <a:spcPts val="0"/>
                        </a:spcAft>
                      </a:pPr>
                      <a:r>
                        <a:rPr lang="en-GB" sz="1100" baseline="0" dirty="0" smtClean="0">
                          <a:effectLst/>
                        </a:rPr>
                        <a:t>36 </a:t>
                      </a:r>
                      <a:r>
                        <a:rPr lang="en-GB" sz="1100" dirty="0" smtClean="0">
                          <a:effectLst/>
                        </a:rPr>
                        <a:t>÷ 6</a:t>
                      </a:r>
                      <a:r>
                        <a:rPr lang="en-GB" sz="1100" baseline="0" dirty="0" smtClean="0">
                          <a:effectLst/>
                        </a:rPr>
                        <a:t> </a:t>
                      </a:r>
                      <a:r>
                        <a:rPr lang="en-GB" sz="1100" dirty="0" smtClean="0">
                          <a:effectLst/>
                        </a:rPr>
                        <a:t>= 6</a:t>
                      </a:r>
                    </a:p>
                    <a:p>
                      <a:pPr algn="ctr">
                        <a:lnSpc>
                          <a:spcPct val="115000"/>
                        </a:lnSpc>
                        <a:spcAft>
                          <a:spcPts val="0"/>
                        </a:spcAft>
                      </a:pPr>
                      <a:r>
                        <a:rPr lang="en-GB" sz="1100" dirty="0" smtClean="0">
                          <a:effectLst/>
                        </a:rPr>
                        <a:t>42 ÷ 6 = 7</a:t>
                      </a:r>
                    </a:p>
                    <a:p>
                      <a:pPr algn="ctr">
                        <a:lnSpc>
                          <a:spcPct val="115000"/>
                        </a:lnSpc>
                        <a:spcAft>
                          <a:spcPts val="0"/>
                        </a:spcAft>
                      </a:pPr>
                      <a:r>
                        <a:rPr lang="en-GB" sz="1100" dirty="0" smtClean="0">
                          <a:effectLst/>
                        </a:rPr>
                        <a:t>48 ÷ 6</a:t>
                      </a:r>
                      <a:r>
                        <a:rPr lang="en-GB" sz="1100" baseline="0" dirty="0" smtClean="0">
                          <a:effectLst/>
                        </a:rPr>
                        <a:t> </a:t>
                      </a:r>
                      <a:r>
                        <a:rPr lang="en-GB" sz="1100" dirty="0" smtClean="0">
                          <a:effectLst/>
                        </a:rPr>
                        <a:t>= 8</a:t>
                      </a:r>
                    </a:p>
                    <a:p>
                      <a:pPr algn="ctr">
                        <a:lnSpc>
                          <a:spcPct val="115000"/>
                        </a:lnSpc>
                        <a:spcAft>
                          <a:spcPts val="0"/>
                        </a:spcAft>
                      </a:pPr>
                      <a:r>
                        <a:rPr lang="en-GB" sz="1100" dirty="0" smtClean="0">
                          <a:effectLst/>
                        </a:rPr>
                        <a:t>54 ÷ 6 = 9</a:t>
                      </a:r>
                    </a:p>
                    <a:p>
                      <a:pPr algn="ctr">
                        <a:lnSpc>
                          <a:spcPct val="115000"/>
                        </a:lnSpc>
                        <a:spcAft>
                          <a:spcPts val="0"/>
                        </a:spcAft>
                      </a:pPr>
                      <a:r>
                        <a:rPr lang="en-GB" sz="1100" dirty="0" smtClean="0">
                          <a:effectLst/>
                        </a:rPr>
                        <a:t>60 ÷ 6</a:t>
                      </a:r>
                      <a:r>
                        <a:rPr lang="en-GB" sz="1100" baseline="0" dirty="0" smtClean="0">
                          <a:effectLst/>
                        </a:rPr>
                        <a:t> </a:t>
                      </a:r>
                      <a:r>
                        <a:rPr lang="en-GB" sz="1100" dirty="0" smtClean="0">
                          <a:effectLst/>
                        </a:rPr>
                        <a:t>= 10</a:t>
                      </a:r>
                    </a:p>
                    <a:p>
                      <a:pPr algn="ctr">
                        <a:lnSpc>
                          <a:spcPct val="115000"/>
                        </a:lnSpc>
                        <a:spcAft>
                          <a:spcPts val="0"/>
                        </a:spcAft>
                      </a:pPr>
                      <a:r>
                        <a:rPr lang="en-GB" sz="1100" dirty="0" smtClean="0">
                          <a:effectLst/>
                        </a:rPr>
                        <a:t>66 ÷ 6</a:t>
                      </a:r>
                      <a:r>
                        <a:rPr lang="en-GB" sz="1100" baseline="0" dirty="0" smtClean="0">
                          <a:effectLst/>
                        </a:rPr>
                        <a:t> </a:t>
                      </a:r>
                      <a:r>
                        <a:rPr lang="en-GB" sz="1100" dirty="0" smtClean="0">
                          <a:effectLst/>
                        </a:rPr>
                        <a:t>= 11</a:t>
                      </a:r>
                    </a:p>
                    <a:p>
                      <a:pPr algn="ctr">
                        <a:lnSpc>
                          <a:spcPct val="115000"/>
                        </a:lnSpc>
                        <a:spcAft>
                          <a:spcPts val="0"/>
                        </a:spcAft>
                      </a:pPr>
                      <a:r>
                        <a:rPr lang="en-GB" sz="1100" dirty="0" smtClean="0">
                          <a:effectLst/>
                        </a:rPr>
                        <a:t>72 ÷ 6</a:t>
                      </a:r>
                      <a:r>
                        <a:rPr lang="en-GB" sz="1100" baseline="0" dirty="0" smtClean="0">
                          <a:effectLst/>
                        </a:rPr>
                        <a:t> </a:t>
                      </a:r>
                      <a:r>
                        <a:rPr lang="en-GB" sz="1100" dirty="0" smtClean="0">
                          <a:effectLst/>
                        </a:rPr>
                        <a:t>= 12</a:t>
                      </a:r>
                    </a:p>
                    <a:p>
                      <a:pPr algn="ctr">
                        <a:lnSpc>
                          <a:spcPct val="115000"/>
                        </a:lnSpc>
                        <a:spcAft>
                          <a:spcPts val="0"/>
                        </a:spcAft>
                      </a:pPr>
                      <a:endParaRPr lang="en-GB" sz="1100" dirty="0" smtClean="0">
                        <a:effectLst/>
                      </a:endParaRPr>
                    </a:p>
                  </a:txBody>
                  <a:tcPr marL="68580" marR="68580" marT="0" marB="0"/>
                </a:tc>
                <a:tc>
                  <a:txBody>
                    <a:bodyPr/>
                    <a:lstStyle/>
                    <a:p>
                      <a:pPr algn="ctr">
                        <a:lnSpc>
                          <a:spcPct val="115000"/>
                        </a:lnSpc>
                        <a:spcAft>
                          <a:spcPts val="0"/>
                        </a:spcAft>
                      </a:pPr>
                      <a:r>
                        <a:rPr lang="en-GB" sz="1100" dirty="0" smtClean="0">
                          <a:effectLst/>
                        </a:rPr>
                        <a:t>6 ÷ 1 = 6</a:t>
                      </a:r>
                    </a:p>
                    <a:p>
                      <a:pPr algn="ctr">
                        <a:lnSpc>
                          <a:spcPct val="115000"/>
                        </a:lnSpc>
                        <a:spcAft>
                          <a:spcPts val="0"/>
                        </a:spcAft>
                      </a:pPr>
                      <a:r>
                        <a:rPr lang="en-GB" sz="1100" dirty="0" smtClean="0">
                          <a:effectLst/>
                        </a:rPr>
                        <a:t>12 ÷ 2</a:t>
                      </a:r>
                      <a:r>
                        <a:rPr lang="en-GB" sz="1100" baseline="0" dirty="0" smtClean="0">
                          <a:effectLst/>
                        </a:rPr>
                        <a:t> </a:t>
                      </a:r>
                      <a:r>
                        <a:rPr lang="en-GB" sz="1100" dirty="0" smtClean="0">
                          <a:effectLst/>
                        </a:rPr>
                        <a:t>= 6</a:t>
                      </a:r>
                    </a:p>
                    <a:p>
                      <a:pPr algn="ctr">
                        <a:lnSpc>
                          <a:spcPct val="115000"/>
                        </a:lnSpc>
                        <a:spcAft>
                          <a:spcPts val="0"/>
                        </a:spcAft>
                      </a:pPr>
                      <a:r>
                        <a:rPr lang="en-GB" sz="1100" dirty="0" smtClean="0">
                          <a:effectLst/>
                        </a:rPr>
                        <a:t>18</a:t>
                      </a:r>
                      <a:r>
                        <a:rPr lang="en-GB" sz="1100" baseline="0" dirty="0" smtClean="0">
                          <a:effectLst/>
                        </a:rPr>
                        <a:t> </a:t>
                      </a:r>
                      <a:r>
                        <a:rPr lang="en-GB" sz="1100" dirty="0" smtClean="0">
                          <a:effectLst/>
                        </a:rPr>
                        <a:t>÷ 3 = 6</a:t>
                      </a:r>
                    </a:p>
                    <a:p>
                      <a:pPr algn="ctr">
                        <a:lnSpc>
                          <a:spcPct val="115000"/>
                        </a:lnSpc>
                        <a:spcAft>
                          <a:spcPts val="0"/>
                        </a:spcAft>
                      </a:pPr>
                      <a:r>
                        <a:rPr lang="en-GB" sz="1100" dirty="0" smtClean="0">
                          <a:effectLst/>
                        </a:rPr>
                        <a:t>24 ÷ 4</a:t>
                      </a:r>
                      <a:r>
                        <a:rPr lang="en-GB" sz="1100" baseline="0" dirty="0" smtClean="0">
                          <a:effectLst/>
                        </a:rPr>
                        <a:t> </a:t>
                      </a:r>
                      <a:r>
                        <a:rPr lang="en-GB" sz="1100" dirty="0" smtClean="0">
                          <a:effectLst/>
                        </a:rPr>
                        <a:t>= 6</a:t>
                      </a:r>
                    </a:p>
                    <a:p>
                      <a:pPr algn="ctr">
                        <a:lnSpc>
                          <a:spcPct val="115000"/>
                        </a:lnSpc>
                        <a:spcAft>
                          <a:spcPts val="0"/>
                        </a:spcAft>
                      </a:pPr>
                      <a:r>
                        <a:rPr lang="en-GB" sz="1100" baseline="0" dirty="0" smtClean="0">
                          <a:effectLst/>
                        </a:rPr>
                        <a:t>30 </a:t>
                      </a:r>
                      <a:r>
                        <a:rPr lang="en-GB" sz="1100" dirty="0" smtClean="0">
                          <a:effectLst/>
                        </a:rPr>
                        <a:t>÷ 5 = 6</a:t>
                      </a:r>
                    </a:p>
                    <a:p>
                      <a:pPr algn="ctr">
                        <a:lnSpc>
                          <a:spcPct val="115000"/>
                        </a:lnSpc>
                        <a:spcAft>
                          <a:spcPts val="0"/>
                        </a:spcAft>
                      </a:pPr>
                      <a:r>
                        <a:rPr lang="en-GB" sz="1100" dirty="0" smtClean="0">
                          <a:effectLst/>
                        </a:rPr>
                        <a:t>36 ÷ 6</a:t>
                      </a:r>
                      <a:r>
                        <a:rPr lang="en-GB" sz="1100" baseline="0" dirty="0" smtClean="0">
                          <a:effectLst/>
                        </a:rPr>
                        <a:t> </a:t>
                      </a:r>
                      <a:r>
                        <a:rPr lang="en-GB" sz="1100" dirty="0" smtClean="0">
                          <a:effectLst/>
                        </a:rPr>
                        <a:t>= 6</a:t>
                      </a:r>
                    </a:p>
                    <a:p>
                      <a:pPr algn="ctr">
                        <a:lnSpc>
                          <a:spcPct val="115000"/>
                        </a:lnSpc>
                        <a:spcAft>
                          <a:spcPts val="0"/>
                        </a:spcAft>
                      </a:pPr>
                      <a:r>
                        <a:rPr lang="en-GB" sz="1100" dirty="0" smtClean="0">
                          <a:effectLst/>
                        </a:rPr>
                        <a:t>42 ÷ 7 = 6</a:t>
                      </a:r>
                    </a:p>
                    <a:p>
                      <a:pPr algn="ctr">
                        <a:lnSpc>
                          <a:spcPct val="115000"/>
                        </a:lnSpc>
                        <a:spcAft>
                          <a:spcPts val="0"/>
                        </a:spcAft>
                      </a:pPr>
                      <a:r>
                        <a:rPr lang="en-GB" sz="1100" baseline="0" dirty="0" smtClean="0">
                          <a:effectLst/>
                        </a:rPr>
                        <a:t>48 </a:t>
                      </a:r>
                      <a:r>
                        <a:rPr lang="en-GB" sz="1100" dirty="0" smtClean="0">
                          <a:effectLst/>
                        </a:rPr>
                        <a:t>÷ 8</a:t>
                      </a:r>
                      <a:r>
                        <a:rPr lang="en-GB" sz="1100" baseline="0" dirty="0" smtClean="0">
                          <a:effectLst/>
                        </a:rPr>
                        <a:t> </a:t>
                      </a:r>
                      <a:r>
                        <a:rPr lang="en-GB" sz="1100" dirty="0" smtClean="0">
                          <a:effectLst/>
                        </a:rPr>
                        <a:t>= 6</a:t>
                      </a:r>
                    </a:p>
                    <a:p>
                      <a:pPr algn="ctr">
                        <a:lnSpc>
                          <a:spcPct val="115000"/>
                        </a:lnSpc>
                        <a:spcAft>
                          <a:spcPts val="0"/>
                        </a:spcAft>
                      </a:pPr>
                      <a:r>
                        <a:rPr lang="en-GB" sz="1100" dirty="0" smtClean="0">
                          <a:effectLst/>
                        </a:rPr>
                        <a:t>54 ÷ 9 = 6</a:t>
                      </a:r>
                    </a:p>
                    <a:p>
                      <a:pPr algn="ctr">
                        <a:lnSpc>
                          <a:spcPct val="115000"/>
                        </a:lnSpc>
                        <a:spcAft>
                          <a:spcPts val="0"/>
                        </a:spcAft>
                      </a:pPr>
                      <a:r>
                        <a:rPr lang="en-GB" sz="1100" dirty="0" smtClean="0">
                          <a:effectLst/>
                        </a:rPr>
                        <a:t>60 ÷ </a:t>
                      </a:r>
                      <a:r>
                        <a:rPr lang="en-GB" sz="1100" baseline="0" dirty="0" smtClean="0">
                          <a:effectLst/>
                        </a:rPr>
                        <a:t>10 </a:t>
                      </a:r>
                      <a:r>
                        <a:rPr lang="en-GB" sz="1100" dirty="0" smtClean="0">
                          <a:effectLst/>
                        </a:rPr>
                        <a:t>= 6</a:t>
                      </a:r>
                    </a:p>
                    <a:p>
                      <a:pPr algn="ctr">
                        <a:lnSpc>
                          <a:spcPct val="115000"/>
                        </a:lnSpc>
                        <a:spcAft>
                          <a:spcPts val="0"/>
                        </a:spcAft>
                      </a:pPr>
                      <a:r>
                        <a:rPr lang="en-GB" sz="1100" dirty="0" smtClean="0">
                          <a:effectLst/>
                        </a:rPr>
                        <a:t>66 ÷ 11 = 6</a:t>
                      </a:r>
                    </a:p>
                    <a:p>
                      <a:pPr algn="ctr">
                        <a:lnSpc>
                          <a:spcPct val="115000"/>
                        </a:lnSpc>
                        <a:spcAft>
                          <a:spcPts val="0"/>
                        </a:spcAft>
                      </a:pPr>
                      <a:r>
                        <a:rPr lang="en-GB" sz="1100" dirty="0" smtClean="0">
                          <a:effectLst/>
                        </a:rPr>
                        <a:t>72 ÷ 12</a:t>
                      </a:r>
                      <a:r>
                        <a:rPr lang="en-GB" sz="1100" baseline="0" dirty="0" smtClean="0">
                          <a:effectLst/>
                        </a:rPr>
                        <a:t> </a:t>
                      </a:r>
                      <a:r>
                        <a:rPr lang="en-GB" sz="1100" dirty="0" smtClean="0">
                          <a:effectLst/>
                        </a:rPr>
                        <a:t>= 6</a:t>
                      </a:r>
                    </a:p>
                    <a:p>
                      <a:pPr algn="ctr">
                        <a:lnSpc>
                          <a:spcPct val="115000"/>
                        </a:lnSpc>
                        <a:spcAft>
                          <a:spcPts val="0"/>
                        </a:spcAft>
                      </a:pPr>
                      <a:endParaRPr lang="en-GB" sz="1100" dirty="0" smtClean="0">
                        <a:effectLst/>
                      </a:endParaRP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p:txBody>
          <a:bodyPr/>
          <a:lstStyle/>
          <a:p>
            <a:r>
              <a:rPr lang="en-GB" dirty="0" smtClean="0"/>
              <a:t>Key Vocabulary</a:t>
            </a:r>
          </a:p>
          <a:p>
            <a:pPr algn="l"/>
            <a:r>
              <a:rPr lang="en-GB" b="0" u="none" dirty="0" smtClean="0"/>
              <a:t>What is 8 </a:t>
            </a:r>
            <a:r>
              <a:rPr lang="en-GB" u="none" dirty="0" smtClean="0"/>
              <a:t>multiplied by </a:t>
            </a:r>
            <a:r>
              <a:rPr lang="en-GB" b="0" u="none" dirty="0" smtClean="0"/>
              <a:t>6?</a:t>
            </a:r>
          </a:p>
          <a:p>
            <a:pPr algn="l"/>
            <a:r>
              <a:rPr lang="en-GB" b="0" u="none" dirty="0" smtClean="0"/>
              <a:t>What is 6</a:t>
            </a:r>
            <a:r>
              <a:rPr lang="en-GB" u="none" dirty="0" smtClean="0"/>
              <a:t> times </a:t>
            </a:r>
            <a:r>
              <a:rPr lang="en-GB" b="0" u="none" dirty="0" smtClean="0"/>
              <a:t>8?</a:t>
            </a:r>
          </a:p>
          <a:p>
            <a:pPr algn="l"/>
            <a:r>
              <a:rPr lang="en-GB" b="0" u="none" dirty="0" smtClean="0"/>
              <a:t>What is 24 </a:t>
            </a:r>
            <a:r>
              <a:rPr lang="en-GB" u="none" dirty="0" smtClean="0"/>
              <a:t>divided by </a:t>
            </a:r>
            <a:r>
              <a:rPr lang="en-GB" b="0" u="none" dirty="0" smtClean="0"/>
              <a:t>6?</a:t>
            </a:r>
            <a:endParaRPr lang="en-GB" b="0" u="none" dirty="0"/>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a:t>
            </a:r>
            <a:r>
              <a:rPr lang="en-GB" altLang="en-US" dirty="0" smtClean="0">
                <a:ea typeface="Calibri" pitchFamily="34" charset="0"/>
                <a:cs typeface="Times New Roman" pitchFamily="18" charset="0"/>
              </a:rPr>
              <a:t>6 </a:t>
            </a:r>
            <a:r>
              <a:rPr lang="en-GB" altLang="en-US" dirty="0">
                <a:ea typeface="Calibri" pitchFamily="34" charset="0"/>
                <a:cs typeface="Times New Roman" pitchFamily="18" charset="0"/>
              </a:rPr>
              <a:t>× ⃝ </a:t>
            </a:r>
            <a:r>
              <a:rPr lang="en-GB" altLang="en-US" dirty="0" smtClean="0">
                <a:ea typeface="Calibri" pitchFamily="34" charset="0"/>
                <a:cs typeface="Times New Roman" pitchFamily="18" charset="0"/>
              </a:rPr>
              <a:t>= 72 </a:t>
            </a:r>
            <a:r>
              <a:rPr lang="en-GB" altLang="en-US" dirty="0">
                <a:ea typeface="Calibri" pitchFamily="34" charset="0"/>
                <a:cs typeface="Times New Roman" pitchFamily="18" charset="0"/>
              </a:rPr>
              <a:t>or ⃝ ÷ 6</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 7</a:t>
            </a:r>
            <a:r>
              <a:rPr lang="en-GB" altLang="en-US" dirty="0" smtClean="0">
                <a:ea typeface="Calibri" pitchFamily="34" charset="0"/>
                <a:cs typeface="Times New Roman" pitchFamily="18" charset="0"/>
              </a:rPr>
              <a:t>.</a:t>
            </a:r>
            <a:endParaRPr lang="en-GB" altLang="en-US" dirty="0">
              <a:ea typeface="Calibri" pitchFamily="34" charset="0"/>
              <a:cs typeface="Times New Roman" pitchFamily="18" charset="0"/>
            </a:endParaRPr>
          </a:p>
          <a:p>
            <a:endParaRPr lang="en-GB"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15711820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4 – Spring 1</a:t>
            </a:r>
            <a:endParaRPr lang="en-GB" dirty="0"/>
          </a:p>
        </p:txBody>
      </p:sp>
      <p:sp>
        <p:nvSpPr>
          <p:cNvPr id="3" name="Text Placeholder 2"/>
          <p:cNvSpPr>
            <a:spLocks noGrp="1"/>
          </p:cNvSpPr>
          <p:nvPr>
            <p:ph type="body" sz="quarter" idx="11"/>
          </p:nvPr>
        </p:nvSpPr>
        <p:spPr>
          <a:xfrm>
            <a:off x="548680" y="1619251"/>
            <a:ext cx="6120680" cy="504479"/>
          </a:xfrm>
        </p:spPr>
        <p:txBody>
          <a:bodyPr>
            <a:normAutofit fontScale="92500"/>
          </a:bodyPr>
          <a:lstStyle/>
          <a:p>
            <a:r>
              <a:rPr lang="en-GB" dirty="0" smtClean="0"/>
              <a:t>I know the multiplication and division facts for the 9 and 11 times tables.</a:t>
            </a:r>
            <a:endParaRPr lang="en-GB" dirty="0"/>
          </a:p>
        </p:txBody>
      </p:sp>
      <p:sp>
        <p:nvSpPr>
          <p:cNvPr id="4" name="Text Placeholder 3"/>
          <p:cNvSpPr>
            <a:spLocks noGrp="1"/>
          </p:cNvSpPr>
          <p:nvPr>
            <p:ph type="body" sz="quarter" idx="12"/>
          </p:nvPr>
        </p:nvSpPr>
        <p:spPr/>
        <p:txBody>
          <a:bodyPr>
            <a:normAutofit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a:t>
            </a:r>
            <a:r>
              <a:rPr lang="en-GB" altLang="en-US" dirty="0" smtClean="0">
                <a:ea typeface="Calibri" pitchFamily="34" charset="0"/>
                <a:cs typeface="Times New Roman" pitchFamily="18" charset="0"/>
              </a:rPr>
              <a:t>fact family </a:t>
            </a:r>
            <a:r>
              <a:rPr lang="en-GB" altLang="en-US" dirty="0">
                <a:ea typeface="Calibri" pitchFamily="34" charset="0"/>
                <a:cs typeface="Times New Roman" pitchFamily="18" charset="0"/>
              </a:rPr>
              <a:t>of the day. If you would like more ideas, please speak to your child’s teacher.</a:t>
            </a:r>
          </a:p>
          <a:p>
            <a:pPr lvl="0" eaLnBrk="0" fontAlgn="base" hangingPunct="0">
              <a:spcBef>
                <a:spcPct val="0"/>
              </a:spcBef>
              <a:spcAft>
                <a:spcPct val="0"/>
              </a:spcAft>
              <a:buClrTx/>
              <a:buSzTx/>
            </a:pPr>
            <a:endParaRPr lang="en-GB" altLang="en-US" dirty="0" smtClean="0">
              <a:cs typeface="Arial" pitchFamily="34" charset="0"/>
            </a:endParaRPr>
          </a:p>
          <a:p>
            <a:pPr eaLnBrk="0" fontAlgn="base" hangingPunct="0">
              <a:spcBef>
                <a:spcPct val="0"/>
              </a:spcBef>
              <a:spcAft>
                <a:spcPct val="0"/>
              </a:spcAft>
              <a:buClrTx/>
              <a:buSzTx/>
            </a:pPr>
            <a:r>
              <a:rPr lang="en-GB" altLang="en-US" u="sng" dirty="0" smtClean="0">
                <a:ea typeface="Calibri" pitchFamily="34" charset="0"/>
                <a:cs typeface="Times New Roman" pitchFamily="18" charset="0"/>
              </a:rPr>
              <a:t>Look for patterns</a:t>
            </a:r>
            <a:r>
              <a:rPr lang="en-GB" altLang="en-US" dirty="0" smtClean="0">
                <a:ea typeface="Calibri" pitchFamily="34" charset="0"/>
                <a:cs typeface="Times New Roman" pitchFamily="18" charset="0"/>
              </a:rPr>
              <a:t> – These times tables are full of patterns for your child to find. How many can they spot?</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smtClean="0">
                <a:cs typeface="Arial" pitchFamily="34" charset="0"/>
              </a:rPr>
              <a:t>Use your ten times table </a:t>
            </a:r>
            <a:r>
              <a:rPr lang="en-GB" altLang="en-US" dirty="0" smtClean="0">
                <a:cs typeface="Arial" pitchFamily="34" charset="0"/>
              </a:rPr>
              <a:t>– </a:t>
            </a:r>
            <a:r>
              <a:rPr lang="en-GB" altLang="en-US" dirty="0">
                <a:cs typeface="Arial" pitchFamily="34" charset="0"/>
              </a:rPr>
              <a:t> M</a:t>
            </a:r>
            <a:r>
              <a:rPr lang="en-GB" altLang="en-US" dirty="0" smtClean="0">
                <a:cs typeface="Arial" pitchFamily="34" charset="0"/>
              </a:rPr>
              <a:t>ultiply a number by 10 and subtract the original  number</a:t>
            </a:r>
          </a:p>
          <a:p>
            <a:pPr lvl="0" eaLnBrk="0" fontAlgn="base" hangingPunct="0">
              <a:spcBef>
                <a:spcPct val="0"/>
              </a:spcBef>
              <a:spcAft>
                <a:spcPct val="0"/>
              </a:spcAft>
              <a:buClrTx/>
              <a:buSzTx/>
            </a:pPr>
            <a:r>
              <a:rPr lang="en-GB" altLang="en-US" dirty="0" smtClean="0">
                <a:cs typeface="Arial" pitchFamily="34" charset="0"/>
              </a:rPr>
              <a:t>(e.g. 7 </a:t>
            </a:r>
            <a:r>
              <a:rPr lang="en-GB" dirty="0" smtClean="0"/>
              <a:t>× 10 – 7 = 70 – 7 = 63). What do you notice?</a:t>
            </a:r>
          </a:p>
          <a:p>
            <a:pPr lvl="0" eaLnBrk="0" fontAlgn="base" hangingPunct="0">
              <a:spcBef>
                <a:spcPct val="0"/>
              </a:spcBef>
              <a:spcAft>
                <a:spcPct val="0"/>
              </a:spcAft>
              <a:buClrTx/>
              <a:buSzTx/>
            </a:pPr>
            <a:r>
              <a:rPr lang="en-GB" dirty="0" smtClean="0">
                <a:cs typeface="Arial" pitchFamily="34" charset="0"/>
              </a:rPr>
              <a:t>What happens if you add your original number instead?</a:t>
            </a:r>
          </a:p>
          <a:p>
            <a:pPr lvl="0" eaLnBrk="0" fontAlgn="base" hangingPunct="0">
              <a:spcBef>
                <a:spcPct val="0"/>
              </a:spcBef>
              <a:spcAft>
                <a:spcPct val="0"/>
              </a:spcAft>
              <a:buClrTx/>
              <a:buSzTx/>
            </a:pPr>
            <a:r>
              <a:rPr lang="en-GB" dirty="0" smtClean="0">
                <a:cs typeface="Arial" pitchFamily="34" charset="0"/>
              </a:rPr>
              <a:t>(e.g. </a:t>
            </a:r>
            <a:r>
              <a:rPr lang="en-GB" altLang="en-US" dirty="0" smtClean="0">
                <a:cs typeface="Arial" pitchFamily="34" charset="0"/>
              </a:rPr>
              <a:t>7</a:t>
            </a:r>
            <a:r>
              <a:rPr lang="en-GB" dirty="0" smtClean="0"/>
              <a:t> </a:t>
            </a:r>
            <a:r>
              <a:rPr lang="en-GB" dirty="0"/>
              <a:t>× 10 </a:t>
            </a:r>
            <a:r>
              <a:rPr lang="en-GB" dirty="0" smtClean="0"/>
              <a:t>+ </a:t>
            </a:r>
            <a:r>
              <a:rPr lang="en-GB" dirty="0"/>
              <a:t>7 = 70 </a:t>
            </a:r>
            <a:r>
              <a:rPr lang="en-GB" dirty="0" smtClean="0"/>
              <a:t>+ </a:t>
            </a:r>
            <a:r>
              <a:rPr lang="en-GB" dirty="0"/>
              <a:t>7 = </a:t>
            </a:r>
            <a:r>
              <a:rPr lang="en-GB" dirty="0" smtClean="0">
                <a:cs typeface="Arial" pitchFamily="34" charset="0"/>
              </a:rPr>
              <a:t>77)</a:t>
            </a:r>
          </a:p>
          <a:p>
            <a:pPr eaLnBrk="0" fontAlgn="base" hangingPunct="0">
              <a:spcBef>
                <a:spcPct val="0"/>
              </a:spcBef>
              <a:spcAft>
                <a:spcPct val="0"/>
              </a:spcAft>
              <a:buClrTx/>
              <a:buSzTx/>
            </a:pPr>
            <a:endParaRPr lang="en-GB" altLang="en-US" dirty="0"/>
          </a:p>
          <a:p>
            <a:pPr lvl="0" eaLnBrk="0" fontAlgn="base" hangingPunct="0">
              <a:spcBef>
                <a:spcPct val="0"/>
              </a:spcBef>
              <a:spcAft>
                <a:spcPct val="0"/>
              </a:spcAft>
              <a:buClrTx/>
              <a:buSzTx/>
            </a:pPr>
            <a:r>
              <a:rPr lang="en-GB" altLang="en-US" u="sng" dirty="0">
                <a:ea typeface="Calibri" pitchFamily="34" charset="0"/>
                <a:cs typeface="Times New Roman" pitchFamily="18" charset="0"/>
              </a:rPr>
              <a:t>What do you already know?</a:t>
            </a:r>
            <a:r>
              <a:rPr lang="en-GB" altLang="en-US" dirty="0">
                <a:ea typeface="Calibri" pitchFamily="34" charset="0"/>
                <a:cs typeface="Times New Roman" pitchFamily="18" charset="0"/>
              </a:rPr>
              <a:t> – Your child will already know many of these facts from the 2, 3, </a:t>
            </a:r>
            <a:r>
              <a:rPr lang="en-GB" altLang="en-US" dirty="0" smtClean="0">
                <a:ea typeface="Calibri" pitchFamily="34" charset="0"/>
                <a:cs typeface="Times New Roman" pitchFamily="18" charset="0"/>
              </a:rPr>
              <a:t>4, 5, 6, 8 and </a:t>
            </a:r>
            <a:r>
              <a:rPr lang="en-GB" altLang="en-US" dirty="0">
                <a:ea typeface="Calibri" pitchFamily="34" charset="0"/>
                <a:cs typeface="Times New Roman" pitchFamily="18" charset="0"/>
              </a:rPr>
              <a:t>10 times tables</a:t>
            </a:r>
            <a:r>
              <a:rPr lang="en-GB" altLang="en-US" dirty="0" smtClean="0">
                <a:ea typeface="Calibri" pitchFamily="34" charset="0"/>
                <a:cs typeface="Times New Roman" pitchFamily="18" charset="0"/>
              </a:rPr>
              <a:t>. It might be worth practising these again!</a:t>
            </a:r>
            <a:endParaRPr lang="en-GB" altLang="en-US" dirty="0">
              <a:ea typeface="Calibri" pitchFamily="34" charset="0"/>
              <a:cs typeface="Times New Roman" pitchFamily="18" charset="0"/>
            </a:endParaRPr>
          </a:p>
          <a:p>
            <a:pPr eaLnBrk="0" fontAlgn="base" hangingPunct="0">
              <a:spcBef>
                <a:spcPct val="0"/>
              </a:spcBef>
              <a:spcAft>
                <a:spcPct val="0"/>
              </a:spcAft>
              <a:buClrTx/>
              <a:buSzTx/>
            </a:pPr>
            <a:endParaRPr lang="en-GB" altLang="en-US" dirty="0" smtClean="0"/>
          </a:p>
          <a:p>
            <a:pPr eaLnBrk="0" fontAlgn="base" hangingPunct="0">
              <a:spcBef>
                <a:spcPct val="0"/>
              </a:spcBef>
              <a:spcAft>
                <a:spcPct val="0"/>
              </a:spcAft>
              <a:buClrTx/>
              <a:buSzTx/>
            </a:pPr>
            <a:endParaRPr lang="en-GB" altLang="en-US" dirty="0" smtClean="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915056023"/>
              </p:ext>
            </p:extLst>
          </p:nvPr>
        </p:nvGraphicFramePr>
        <p:xfrm>
          <a:off x="620687" y="2555875"/>
          <a:ext cx="3744417" cy="2430272"/>
        </p:xfrm>
        <a:graphic>
          <a:graphicData uri="http://schemas.openxmlformats.org/drawingml/2006/table">
            <a:tbl>
              <a:tblPr firstRow="1" bandRow="1">
                <a:tableStyleId>{2D5ABB26-0587-4C30-8999-92F81FD0307C}</a:tableStyleId>
              </a:tblPr>
              <a:tblGrid>
                <a:gridCol w="989092">
                  <a:extLst>
                    <a:ext uri="{9D8B030D-6E8A-4147-A177-3AD203B41FA5}">
                      <a16:colId xmlns:a16="http://schemas.microsoft.com/office/drawing/2014/main" val="20000"/>
                    </a:ext>
                  </a:extLst>
                </a:gridCol>
                <a:gridCol w="883118">
                  <a:extLst>
                    <a:ext uri="{9D8B030D-6E8A-4147-A177-3AD203B41FA5}">
                      <a16:colId xmlns:a16="http://schemas.microsoft.com/office/drawing/2014/main" val="20001"/>
                    </a:ext>
                  </a:extLst>
                </a:gridCol>
                <a:gridCol w="953765">
                  <a:extLst>
                    <a:ext uri="{9D8B030D-6E8A-4147-A177-3AD203B41FA5}">
                      <a16:colId xmlns:a16="http://schemas.microsoft.com/office/drawing/2014/main" val="20002"/>
                    </a:ext>
                  </a:extLst>
                </a:gridCol>
                <a:gridCol w="918442">
                  <a:extLst>
                    <a:ext uri="{9D8B030D-6E8A-4147-A177-3AD203B41FA5}">
                      <a16:colId xmlns:a16="http://schemas.microsoft.com/office/drawing/2014/main" val="20003"/>
                    </a:ext>
                  </a:extLst>
                </a:gridCol>
              </a:tblGrid>
              <a:tr h="2430272">
                <a:tc>
                  <a:txBody>
                    <a:bodyPr/>
                    <a:lstStyle/>
                    <a:p>
                      <a:pPr algn="ctr">
                        <a:lnSpc>
                          <a:spcPct val="115000"/>
                        </a:lnSpc>
                        <a:spcAft>
                          <a:spcPts val="0"/>
                        </a:spcAft>
                      </a:pPr>
                      <a:r>
                        <a:rPr lang="en-GB" sz="1050" dirty="0" smtClean="0">
                          <a:effectLst/>
                        </a:rPr>
                        <a:t>9 </a:t>
                      </a:r>
                      <a:r>
                        <a:rPr lang="en-GB" sz="1050" dirty="0">
                          <a:effectLst/>
                        </a:rPr>
                        <a:t>× 1 = </a:t>
                      </a:r>
                      <a:r>
                        <a:rPr lang="en-GB" sz="1050" dirty="0" smtClean="0">
                          <a:effectLst/>
                        </a:rPr>
                        <a:t>9</a:t>
                      </a:r>
                      <a:endParaRPr lang="en-GB" sz="1050" dirty="0">
                        <a:effectLst/>
                      </a:endParaRPr>
                    </a:p>
                    <a:p>
                      <a:pPr algn="ctr">
                        <a:lnSpc>
                          <a:spcPct val="115000"/>
                        </a:lnSpc>
                        <a:spcAft>
                          <a:spcPts val="0"/>
                        </a:spcAft>
                      </a:pPr>
                      <a:r>
                        <a:rPr lang="en-GB" sz="1050" dirty="0" smtClean="0">
                          <a:effectLst/>
                        </a:rPr>
                        <a:t>9 </a:t>
                      </a:r>
                      <a:r>
                        <a:rPr lang="en-GB" sz="1050" dirty="0">
                          <a:effectLst/>
                        </a:rPr>
                        <a:t>× </a:t>
                      </a:r>
                      <a:r>
                        <a:rPr lang="en-GB" sz="1050" dirty="0" smtClean="0">
                          <a:effectLst/>
                        </a:rPr>
                        <a:t>2 </a:t>
                      </a:r>
                      <a:r>
                        <a:rPr lang="en-GB" sz="1050" dirty="0">
                          <a:effectLst/>
                        </a:rPr>
                        <a:t>= </a:t>
                      </a:r>
                      <a:r>
                        <a:rPr lang="en-GB" sz="1050" dirty="0" smtClean="0">
                          <a:effectLst/>
                        </a:rPr>
                        <a:t>18</a:t>
                      </a:r>
                      <a:endParaRPr lang="en-GB" sz="1050" dirty="0">
                        <a:effectLst/>
                      </a:endParaRPr>
                    </a:p>
                    <a:p>
                      <a:pPr algn="ctr">
                        <a:lnSpc>
                          <a:spcPct val="115000"/>
                        </a:lnSpc>
                        <a:spcAft>
                          <a:spcPts val="0"/>
                        </a:spcAft>
                      </a:pPr>
                      <a:r>
                        <a:rPr lang="en-GB" sz="1050" baseline="0" dirty="0" smtClean="0">
                          <a:effectLst/>
                        </a:rPr>
                        <a:t>9 </a:t>
                      </a:r>
                      <a:r>
                        <a:rPr lang="en-GB" sz="1050" dirty="0" smtClean="0">
                          <a:effectLst/>
                        </a:rPr>
                        <a:t>× </a:t>
                      </a:r>
                      <a:r>
                        <a:rPr lang="en-GB" sz="1050" dirty="0">
                          <a:effectLst/>
                        </a:rPr>
                        <a:t>3 = </a:t>
                      </a:r>
                      <a:r>
                        <a:rPr lang="en-GB" sz="1050" dirty="0" smtClean="0">
                          <a:effectLst/>
                        </a:rPr>
                        <a:t>27</a:t>
                      </a:r>
                      <a:endParaRPr lang="en-GB" sz="1050" dirty="0">
                        <a:effectLst/>
                      </a:endParaRPr>
                    </a:p>
                    <a:p>
                      <a:pPr algn="ctr">
                        <a:lnSpc>
                          <a:spcPct val="115000"/>
                        </a:lnSpc>
                        <a:spcAft>
                          <a:spcPts val="0"/>
                        </a:spcAft>
                      </a:pPr>
                      <a:r>
                        <a:rPr lang="en-GB" sz="1050" dirty="0" smtClean="0">
                          <a:effectLst/>
                        </a:rPr>
                        <a:t>9 </a:t>
                      </a:r>
                      <a:r>
                        <a:rPr lang="en-GB" sz="1050" dirty="0">
                          <a:effectLst/>
                        </a:rPr>
                        <a:t>× 4 = </a:t>
                      </a:r>
                      <a:r>
                        <a:rPr lang="en-GB" sz="1050" dirty="0" smtClean="0">
                          <a:effectLst/>
                        </a:rPr>
                        <a:t>36</a:t>
                      </a:r>
                      <a:endParaRPr lang="en-GB" sz="1050" dirty="0">
                        <a:effectLst/>
                      </a:endParaRPr>
                    </a:p>
                    <a:p>
                      <a:pPr algn="ctr">
                        <a:lnSpc>
                          <a:spcPct val="115000"/>
                        </a:lnSpc>
                        <a:spcAft>
                          <a:spcPts val="0"/>
                        </a:spcAft>
                      </a:pPr>
                      <a:r>
                        <a:rPr lang="en-GB" sz="1050" dirty="0" smtClean="0">
                          <a:effectLst/>
                        </a:rPr>
                        <a:t>9 </a:t>
                      </a:r>
                      <a:r>
                        <a:rPr lang="en-GB" sz="1050" dirty="0">
                          <a:effectLst/>
                        </a:rPr>
                        <a:t>× 5 = </a:t>
                      </a:r>
                      <a:r>
                        <a:rPr lang="en-GB" sz="1050" dirty="0" smtClean="0">
                          <a:effectLst/>
                        </a:rPr>
                        <a:t>45</a:t>
                      </a:r>
                      <a:endParaRPr lang="en-GB" sz="1050" dirty="0">
                        <a:effectLst/>
                      </a:endParaRPr>
                    </a:p>
                    <a:p>
                      <a:pPr algn="ctr">
                        <a:lnSpc>
                          <a:spcPct val="115000"/>
                        </a:lnSpc>
                        <a:spcAft>
                          <a:spcPts val="0"/>
                        </a:spcAft>
                      </a:pPr>
                      <a:r>
                        <a:rPr lang="en-GB" sz="1050" baseline="0" dirty="0" smtClean="0">
                          <a:effectLst/>
                        </a:rPr>
                        <a:t>9 </a:t>
                      </a:r>
                      <a:r>
                        <a:rPr lang="en-GB" sz="1050" dirty="0" smtClean="0">
                          <a:effectLst/>
                        </a:rPr>
                        <a:t>× </a:t>
                      </a:r>
                      <a:r>
                        <a:rPr lang="en-GB" sz="1050" dirty="0">
                          <a:effectLst/>
                        </a:rPr>
                        <a:t>6 = </a:t>
                      </a:r>
                      <a:r>
                        <a:rPr lang="en-GB" sz="1050" dirty="0" smtClean="0">
                          <a:effectLst/>
                        </a:rPr>
                        <a:t>54</a:t>
                      </a:r>
                      <a:endParaRPr lang="en-GB" sz="1050" dirty="0">
                        <a:effectLst/>
                      </a:endParaRPr>
                    </a:p>
                    <a:p>
                      <a:pPr algn="ctr">
                        <a:lnSpc>
                          <a:spcPct val="115000"/>
                        </a:lnSpc>
                        <a:spcAft>
                          <a:spcPts val="0"/>
                        </a:spcAft>
                      </a:pPr>
                      <a:r>
                        <a:rPr lang="en-GB" sz="1050" dirty="0" smtClean="0">
                          <a:effectLst/>
                        </a:rPr>
                        <a:t>9 </a:t>
                      </a:r>
                      <a:r>
                        <a:rPr lang="en-GB" sz="1050" dirty="0">
                          <a:effectLst/>
                        </a:rPr>
                        <a:t>× 7 = </a:t>
                      </a:r>
                      <a:r>
                        <a:rPr lang="en-GB" sz="1050" dirty="0" smtClean="0">
                          <a:effectLst/>
                        </a:rPr>
                        <a:t>63</a:t>
                      </a:r>
                      <a:endParaRPr lang="en-GB" sz="1050" dirty="0">
                        <a:effectLst/>
                      </a:endParaRPr>
                    </a:p>
                    <a:p>
                      <a:pPr algn="ctr">
                        <a:lnSpc>
                          <a:spcPct val="115000"/>
                        </a:lnSpc>
                        <a:spcAft>
                          <a:spcPts val="0"/>
                        </a:spcAft>
                      </a:pPr>
                      <a:r>
                        <a:rPr lang="en-GB" sz="1050" dirty="0" smtClean="0">
                          <a:effectLst/>
                        </a:rPr>
                        <a:t>9 </a:t>
                      </a:r>
                      <a:r>
                        <a:rPr lang="en-GB" sz="1050" dirty="0">
                          <a:effectLst/>
                        </a:rPr>
                        <a:t>× 8 = </a:t>
                      </a:r>
                      <a:r>
                        <a:rPr lang="en-GB" sz="1050" dirty="0" smtClean="0">
                          <a:effectLst/>
                        </a:rPr>
                        <a:t>72</a:t>
                      </a:r>
                      <a:endParaRPr lang="en-GB" sz="1050" dirty="0">
                        <a:effectLst/>
                      </a:endParaRPr>
                    </a:p>
                    <a:p>
                      <a:pPr algn="ctr">
                        <a:lnSpc>
                          <a:spcPct val="115000"/>
                        </a:lnSpc>
                        <a:spcAft>
                          <a:spcPts val="0"/>
                        </a:spcAft>
                      </a:pPr>
                      <a:r>
                        <a:rPr lang="en-GB" sz="1050" dirty="0" smtClean="0">
                          <a:effectLst/>
                        </a:rPr>
                        <a:t>9 </a:t>
                      </a:r>
                      <a:r>
                        <a:rPr lang="en-GB" sz="1050" dirty="0">
                          <a:effectLst/>
                        </a:rPr>
                        <a:t>× 9 = </a:t>
                      </a:r>
                      <a:r>
                        <a:rPr lang="en-GB" sz="1050" dirty="0" smtClean="0">
                          <a:effectLst/>
                        </a:rPr>
                        <a:t>81</a:t>
                      </a:r>
                      <a:endParaRPr lang="en-GB" sz="1050" dirty="0">
                        <a:effectLst/>
                      </a:endParaRPr>
                    </a:p>
                    <a:p>
                      <a:pPr algn="ctr">
                        <a:lnSpc>
                          <a:spcPct val="115000"/>
                        </a:lnSpc>
                        <a:spcAft>
                          <a:spcPts val="0"/>
                        </a:spcAft>
                      </a:pPr>
                      <a:r>
                        <a:rPr lang="en-GB" sz="1050" dirty="0" smtClean="0">
                          <a:effectLst/>
                        </a:rPr>
                        <a:t>9 </a:t>
                      </a:r>
                      <a:r>
                        <a:rPr lang="en-GB" sz="1050" dirty="0">
                          <a:effectLst/>
                        </a:rPr>
                        <a:t>× 10 = </a:t>
                      </a:r>
                      <a:r>
                        <a:rPr lang="en-GB" sz="1050" dirty="0" smtClean="0">
                          <a:effectLst/>
                        </a:rPr>
                        <a:t>90</a:t>
                      </a:r>
                      <a:endParaRPr lang="en-GB" sz="1050" dirty="0">
                        <a:effectLst/>
                      </a:endParaRPr>
                    </a:p>
                    <a:p>
                      <a:pPr algn="ctr">
                        <a:lnSpc>
                          <a:spcPct val="115000"/>
                        </a:lnSpc>
                        <a:spcAft>
                          <a:spcPts val="0"/>
                        </a:spcAft>
                      </a:pPr>
                      <a:r>
                        <a:rPr lang="en-GB" sz="1050" dirty="0" smtClean="0">
                          <a:effectLst/>
                        </a:rPr>
                        <a:t>9 </a:t>
                      </a:r>
                      <a:r>
                        <a:rPr lang="en-GB" sz="1050" dirty="0">
                          <a:effectLst/>
                        </a:rPr>
                        <a:t>× 11 = </a:t>
                      </a:r>
                      <a:r>
                        <a:rPr lang="en-GB" sz="1050" dirty="0" smtClean="0">
                          <a:effectLst/>
                        </a:rPr>
                        <a:t>99</a:t>
                      </a:r>
                      <a:endParaRPr lang="en-GB" sz="1050" dirty="0">
                        <a:effectLst/>
                      </a:endParaRPr>
                    </a:p>
                    <a:p>
                      <a:pPr algn="ctr">
                        <a:lnSpc>
                          <a:spcPct val="115000"/>
                        </a:lnSpc>
                        <a:spcAft>
                          <a:spcPts val="0"/>
                        </a:spcAft>
                      </a:pPr>
                      <a:r>
                        <a:rPr lang="en-GB" sz="1050" dirty="0" smtClean="0">
                          <a:effectLst/>
                        </a:rPr>
                        <a:t>9 × 12 = 108</a:t>
                      </a:r>
                      <a:endParaRPr lang="en-GB" sz="105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050" dirty="0" smtClean="0">
                          <a:effectLst/>
                        </a:rPr>
                        <a:t>9 ÷ 9 = 1</a:t>
                      </a:r>
                    </a:p>
                    <a:p>
                      <a:pPr algn="ctr">
                        <a:lnSpc>
                          <a:spcPct val="115000"/>
                        </a:lnSpc>
                        <a:spcAft>
                          <a:spcPts val="0"/>
                        </a:spcAft>
                      </a:pPr>
                      <a:r>
                        <a:rPr lang="en-GB" sz="1050" dirty="0" smtClean="0">
                          <a:effectLst/>
                        </a:rPr>
                        <a:t>18 ÷ 9</a:t>
                      </a:r>
                      <a:r>
                        <a:rPr lang="en-GB" sz="1050" baseline="0" dirty="0" smtClean="0">
                          <a:effectLst/>
                        </a:rPr>
                        <a:t> </a:t>
                      </a:r>
                      <a:r>
                        <a:rPr lang="en-GB" sz="1050" dirty="0" smtClean="0">
                          <a:effectLst/>
                        </a:rPr>
                        <a:t>= 2</a:t>
                      </a:r>
                    </a:p>
                    <a:p>
                      <a:pPr algn="ctr">
                        <a:lnSpc>
                          <a:spcPct val="115000"/>
                        </a:lnSpc>
                        <a:spcAft>
                          <a:spcPts val="0"/>
                        </a:spcAft>
                      </a:pPr>
                      <a:r>
                        <a:rPr lang="en-GB" sz="1050" dirty="0" smtClean="0">
                          <a:effectLst/>
                        </a:rPr>
                        <a:t>27</a:t>
                      </a:r>
                      <a:r>
                        <a:rPr lang="en-GB" sz="1050" baseline="0" dirty="0" smtClean="0">
                          <a:effectLst/>
                        </a:rPr>
                        <a:t> </a:t>
                      </a:r>
                      <a:r>
                        <a:rPr lang="en-GB" sz="1050" dirty="0" smtClean="0">
                          <a:effectLst/>
                        </a:rPr>
                        <a:t>÷ 9 = 3</a:t>
                      </a:r>
                    </a:p>
                    <a:p>
                      <a:pPr algn="ctr">
                        <a:lnSpc>
                          <a:spcPct val="115000"/>
                        </a:lnSpc>
                        <a:spcAft>
                          <a:spcPts val="0"/>
                        </a:spcAft>
                      </a:pPr>
                      <a:r>
                        <a:rPr lang="en-GB" sz="1050" baseline="0" dirty="0" smtClean="0">
                          <a:effectLst/>
                        </a:rPr>
                        <a:t>36 </a:t>
                      </a:r>
                      <a:r>
                        <a:rPr lang="en-GB" sz="1050" dirty="0" smtClean="0">
                          <a:effectLst/>
                        </a:rPr>
                        <a:t>÷ 9</a:t>
                      </a:r>
                      <a:r>
                        <a:rPr lang="en-GB" sz="1050" baseline="0" dirty="0" smtClean="0">
                          <a:effectLst/>
                        </a:rPr>
                        <a:t> </a:t>
                      </a:r>
                      <a:r>
                        <a:rPr lang="en-GB" sz="1050" dirty="0" smtClean="0">
                          <a:effectLst/>
                        </a:rPr>
                        <a:t>= 4</a:t>
                      </a:r>
                    </a:p>
                    <a:p>
                      <a:pPr algn="ctr">
                        <a:lnSpc>
                          <a:spcPct val="115000"/>
                        </a:lnSpc>
                        <a:spcAft>
                          <a:spcPts val="0"/>
                        </a:spcAft>
                      </a:pPr>
                      <a:r>
                        <a:rPr lang="en-GB" sz="1050" baseline="0" dirty="0" smtClean="0">
                          <a:effectLst/>
                        </a:rPr>
                        <a:t>45 </a:t>
                      </a:r>
                      <a:r>
                        <a:rPr lang="en-GB" sz="1050" dirty="0" smtClean="0">
                          <a:effectLst/>
                        </a:rPr>
                        <a:t>÷ 9 = 5</a:t>
                      </a:r>
                    </a:p>
                    <a:p>
                      <a:pPr algn="ctr">
                        <a:lnSpc>
                          <a:spcPct val="115000"/>
                        </a:lnSpc>
                        <a:spcAft>
                          <a:spcPts val="0"/>
                        </a:spcAft>
                      </a:pPr>
                      <a:r>
                        <a:rPr lang="en-GB" sz="1050" baseline="0" dirty="0" smtClean="0">
                          <a:effectLst/>
                        </a:rPr>
                        <a:t>54 </a:t>
                      </a:r>
                      <a:r>
                        <a:rPr lang="en-GB" sz="1050" dirty="0" smtClean="0">
                          <a:effectLst/>
                        </a:rPr>
                        <a:t>÷ 9</a:t>
                      </a:r>
                      <a:r>
                        <a:rPr lang="en-GB" sz="1050" baseline="0" dirty="0" smtClean="0">
                          <a:effectLst/>
                        </a:rPr>
                        <a:t> </a:t>
                      </a:r>
                      <a:r>
                        <a:rPr lang="en-GB" sz="1050" dirty="0" smtClean="0">
                          <a:effectLst/>
                        </a:rPr>
                        <a:t>= 6</a:t>
                      </a:r>
                    </a:p>
                    <a:p>
                      <a:pPr algn="ctr">
                        <a:lnSpc>
                          <a:spcPct val="115000"/>
                        </a:lnSpc>
                        <a:spcAft>
                          <a:spcPts val="0"/>
                        </a:spcAft>
                      </a:pPr>
                      <a:r>
                        <a:rPr lang="en-GB" sz="1050" dirty="0" smtClean="0">
                          <a:effectLst/>
                        </a:rPr>
                        <a:t>63 ÷ 9 = 7</a:t>
                      </a:r>
                    </a:p>
                    <a:p>
                      <a:pPr algn="ctr">
                        <a:lnSpc>
                          <a:spcPct val="115000"/>
                        </a:lnSpc>
                        <a:spcAft>
                          <a:spcPts val="0"/>
                        </a:spcAft>
                      </a:pPr>
                      <a:r>
                        <a:rPr lang="en-GB" sz="1050" dirty="0" smtClean="0">
                          <a:effectLst/>
                        </a:rPr>
                        <a:t>72 ÷ 9</a:t>
                      </a:r>
                      <a:r>
                        <a:rPr lang="en-GB" sz="1050" baseline="0" dirty="0" smtClean="0">
                          <a:effectLst/>
                        </a:rPr>
                        <a:t> </a:t>
                      </a:r>
                      <a:r>
                        <a:rPr lang="en-GB" sz="1050" dirty="0" smtClean="0">
                          <a:effectLst/>
                        </a:rPr>
                        <a:t>= 8</a:t>
                      </a:r>
                    </a:p>
                    <a:p>
                      <a:pPr algn="ctr">
                        <a:lnSpc>
                          <a:spcPct val="115000"/>
                        </a:lnSpc>
                        <a:spcAft>
                          <a:spcPts val="0"/>
                        </a:spcAft>
                      </a:pPr>
                      <a:r>
                        <a:rPr lang="en-GB" sz="1050" dirty="0" smtClean="0">
                          <a:effectLst/>
                        </a:rPr>
                        <a:t>81 ÷ 9 = 9</a:t>
                      </a:r>
                    </a:p>
                    <a:p>
                      <a:pPr algn="ctr">
                        <a:lnSpc>
                          <a:spcPct val="115000"/>
                        </a:lnSpc>
                        <a:spcAft>
                          <a:spcPts val="0"/>
                        </a:spcAft>
                      </a:pPr>
                      <a:r>
                        <a:rPr lang="en-GB" sz="1050" dirty="0" smtClean="0">
                          <a:effectLst/>
                        </a:rPr>
                        <a:t>90 ÷ 9 = 10</a:t>
                      </a:r>
                    </a:p>
                    <a:p>
                      <a:pPr algn="ctr">
                        <a:lnSpc>
                          <a:spcPct val="115000"/>
                        </a:lnSpc>
                        <a:spcAft>
                          <a:spcPts val="0"/>
                        </a:spcAft>
                      </a:pPr>
                      <a:r>
                        <a:rPr lang="en-GB" sz="1050" dirty="0" smtClean="0">
                          <a:effectLst/>
                        </a:rPr>
                        <a:t>99 ÷ 9</a:t>
                      </a:r>
                      <a:r>
                        <a:rPr lang="en-GB" sz="1050" baseline="0" dirty="0" smtClean="0">
                          <a:effectLst/>
                        </a:rPr>
                        <a:t> </a:t>
                      </a:r>
                      <a:r>
                        <a:rPr lang="en-GB" sz="1050" dirty="0" smtClean="0">
                          <a:effectLst/>
                        </a:rPr>
                        <a:t>= 11</a:t>
                      </a:r>
                    </a:p>
                    <a:p>
                      <a:pPr algn="ctr">
                        <a:lnSpc>
                          <a:spcPct val="115000"/>
                        </a:lnSpc>
                        <a:spcAft>
                          <a:spcPts val="0"/>
                        </a:spcAft>
                      </a:pPr>
                      <a:r>
                        <a:rPr lang="en-GB" sz="1050" dirty="0" smtClean="0">
                          <a:effectLst/>
                        </a:rPr>
                        <a:t>108 ÷ 9</a:t>
                      </a:r>
                      <a:r>
                        <a:rPr lang="en-GB" sz="1050" baseline="0" dirty="0" smtClean="0">
                          <a:effectLst/>
                        </a:rPr>
                        <a:t> </a:t>
                      </a:r>
                      <a:r>
                        <a:rPr lang="en-GB" sz="1050" dirty="0" smtClean="0">
                          <a:effectLst/>
                        </a:rPr>
                        <a:t>= 12</a:t>
                      </a:r>
                    </a:p>
                    <a:p>
                      <a:pPr algn="ctr">
                        <a:lnSpc>
                          <a:spcPct val="115000"/>
                        </a:lnSpc>
                        <a:spcAft>
                          <a:spcPts val="0"/>
                        </a:spcAft>
                      </a:pPr>
                      <a:endParaRPr lang="en-GB" sz="1050" dirty="0" smtClean="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050" dirty="0" smtClean="0">
                          <a:effectLst/>
                        </a:rPr>
                        <a:t>11 × 1  = 11</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smtClean="0">
                          <a:effectLst/>
                        </a:rPr>
                        <a:t>11 × 2  = 22</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smtClean="0">
                          <a:effectLst/>
                        </a:rPr>
                        <a:t>11 × 3  = 33</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smtClean="0">
                          <a:effectLst/>
                        </a:rPr>
                        <a:t>11 × 4  = 44</a:t>
                      </a:r>
                    </a:p>
                    <a:p>
                      <a:pPr algn="ctr">
                        <a:lnSpc>
                          <a:spcPct val="115000"/>
                        </a:lnSpc>
                        <a:spcAft>
                          <a:spcPts val="0"/>
                        </a:spcAft>
                      </a:pPr>
                      <a:r>
                        <a:rPr lang="en-GB" sz="1050" dirty="0" smtClean="0">
                          <a:effectLst/>
                        </a:rPr>
                        <a:t>11 × 5  = 55</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smtClean="0">
                          <a:effectLst/>
                        </a:rPr>
                        <a:t>11 × 6  = 66</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smtClean="0">
                          <a:effectLst/>
                        </a:rPr>
                        <a:t>11 × 7  = 77</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smtClean="0">
                          <a:effectLst/>
                        </a:rPr>
                        <a:t>11 × 8  = 88</a:t>
                      </a:r>
                    </a:p>
                    <a:p>
                      <a:pPr algn="ctr">
                        <a:lnSpc>
                          <a:spcPct val="115000"/>
                        </a:lnSpc>
                        <a:spcAft>
                          <a:spcPts val="0"/>
                        </a:spcAft>
                      </a:pPr>
                      <a:r>
                        <a:rPr lang="en-GB" sz="1050" dirty="0" smtClean="0">
                          <a:effectLst/>
                        </a:rPr>
                        <a:t>11 × 9  = 99</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smtClean="0">
                          <a:effectLst/>
                        </a:rPr>
                        <a:t>11×10  = 110</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smtClean="0">
                          <a:effectLst/>
                        </a:rPr>
                        <a:t>11×11  = 121</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smtClean="0">
                          <a:effectLst/>
                        </a:rPr>
                        <a:t>11×12  = 132</a:t>
                      </a:r>
                    </a:p>
                    <a:p>
                      <a:pPr algn="ctr">
                        <a:lnSpc>
                          <a:spcPct val="115000"/>
                        </a:lnSpc>
                        <a:spcAft>
                          <a:spcPts val="0"/>
                        </a:spcAft>
                      </a:pPr>
                      <a:endParaRPr lang="en-GB" sz="1050" dirty="0">
                        <a:effectLst/>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smtClean="0">
                          <a:effectLst/>
                        </a:rPr>
                        <a:t>11 ÷ 11 = 1</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smtClean="0">
                          <a:effectLst/>
                        </a:rPr>
                        <a:t>22 ÷ 11 = 2</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smtClean="0">
                          <a:effectLst/>
                        </a:rPr>
                        <a:t>33 ÷ 11 = 3</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smtClean="0">
                          <a:effectLst/>
                        </a:rPr>
                        <a:t>44 ÷ 11 = 4</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smtClean="0">
                          <a:effectLst/>
                        </a:rPr>
                        <a:t>55 ÷ 11 = 5</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smtClean="0">
                          <a:effectLst/>
                        </a:rPr>
                        <a:t>66 ÷ 11 = 6</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smtClean="0">
                          <a:effectLst/>
                        </a:rPr>
                        <a:t>77 ÷ 11 = 7</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smtClean="0">
                          <a:effectLst/>
                        </a:rPr>
                        <a:t>88 ÷ 11 = 8</a:t>
                      </a:r>
                    </a:p>
                    <a:p>
                      <a:pPr marL="0" marR="0" indent="0" algn="ctr" defTabSz="914400" rtl="0" eaLnBrk="1" fontAlgn="auto" latinLnBrk="0" hangingPunct="1">
                        <a:lnSpc>
                          <a:spcPct val="115000"/>
                        </a:lnSpc>
                        <a:spcBef>
                          <a:spcPts val="0"/>
                        </a:spcBef>
                        <a:spcAft>
                          <a:spcPts val="0"/>
                        </a:spcAft>
                        <a:buClrTx/>
                        <a:buSzTx/>
                        <a:buFontTx/>
                        <a:buNone/>
                        <a:tabLst/>
                        <a:defRPr/>
                      </a:pPr>
                      <a:r>
                        <a:rPr lang="en-GB" sz="1050" dirty="0" smtClean="0">
                          <a:effectLst/>
                        </a:rPr>
                        <a:t>99 ÷ 11 = 9</a:t>
                      </a:r>
                    </a:p>
                    <a:p>
                      <a:pPr marL="0" marR="0" indent="0" algn="ctr" defTabSz="914400" rtl="0" eaLnBrk="1" fontAlgn="auto" latinLnBrk="0" hangingPunct="1">
                        <a:lnSpc>
                          <a:spcPct val="115000"/>
                        </a:lnSpc>
                        <a:spcBef>
                          <a:spcPts val="0"/>
                        </a:spcBef>
                        <a:spcAft>
                          <a:spcPts val="0"/>
                        </a:spcAft>
                        <a:buClrTx/>
                        <a:buSzTx/>
                        <a:buFontTx/>
                        <a:buNone/>
                        <a:tabLst/>
                        <a:defRPr/>
                      </a:pPr>
                      <a:r>
                        <a:rPr kumimoji="0" lang="en-GB" sz="1050" kern="1200" dirty="0" smtClean="0">
                          <a:solidFill>
                            <a:schemeClr val="tx1"/>
                          </a:solidFill>
                          <a:effectLst/>
                          <a:latin typeface="+mn-lt"/>
                          <a:ea typeface="+mn-ea"/>
                          <a:cs typeface="+mn-cs"/>
                        </a:rPr>
                        <a:t>110÷11 = 10</a:t>
                      </a:r>
                    </a:p>
                    <a:p>
                      <a:pPr marL="0" marR="0" indent="0" algn="ctr" defTabSz="914400" rtl="0" eaLnBrk="1" fontAlgn="auto" latinLnBrk="0" hangingPunct="1">
                        <a:lnSpc>
                          <a:spcPct val="115000"/>
                        </a:lnSpc>
                        <a:spcBef>
                          <a:spcPts val="0"/>
                        </a:spcBef>
                        <a:spcAft>
                          <a:spcPts val="0"/>
                        </a:spcAft>
                        <a:buClrTx/>
                        <a:buSzTx/>
                        <a:buFontTx/>
                        <a:buNone/>
                        <a:tabLst/>
                        <a:defRPr/>
                      </a:pPr>
                      <a:r>
                        <a:rPr kumimoji="0" lang="en-GB" sz="1050" kern="1200" dirty="0" smtClean="0">
                          <a:solidFill>
                            <a:schemeClr val="tx1"/>
                          </a:solidFill>
                          <a:effectLst/>
                          <a:latin typeface="+mn-lt"/>
                          <a:ea typeface="+mn-ea"/>
                          <a:cs typeface="+mn-cs"/>
                        </a:rPr>
                        <a:t>121÷11 = 11</a:t>
                      </a:r>
                    </a:p>
                    <a:p>
                      <a:pPr marL="0" marR="0" indent="0" algn="ctr" defTabSz="914400" rtl="0" eaLnBrk="1" fontAlgn="auto" latinLnBrk="0" hangingPunct="1">
                        <a:lnSpc>
                          <a:spcPct val="115000"/>
                        </a:lnSpc>
                        <a:spcBef>
                          <a:spcPts val="0"/>
                        </a:spcBef>
                        <a:spcAft>
                          <a:spcPts val="0"/>
                        </a:spcAft>
                        <a:buClrTx/>
                        <a:buSzTx/>
                        <a:buFontTx/>
                        <a:buNone/>
                        <a:tabLst/>
                        <a:defRPr/>
                      </a:pPr>
                      <a:r>
                        <a:rPr kumimoji="0" lang="en-GB" sz="1050" kern="1200" dirty="0" smtClean="0">
                          <a:solidFill>
                            <a:schemeClr val="tx1"/>
                          </a:solidFill>
                          <a:effectLst/>
                          <a:latin typeface="+mn-lt"/>
                          <a:ea typeface="+mn-ea"/>
                          <a:cs typeface="+mn-cs"/>
                        </a:rPr>
                        <a:t>132÷11 = 12</a:t>
                      </a:r>
                    </a:p>
                    <a:p>
                      <a:pPr algn="ctr">
                        <a:lnSpc>
                          <a:spcPct val="115000"/>
                        </a:lnSpc>
                        <a:spcAft>
                          <a:spcPts val="0"/>
                        </a:spcAft>
                      </a:pPr>
                      <a:endParaRPr lang="en-GB" sz="1050" dirty="0" smtClean="0">
                        <a:effectLst/>
                      </a:endParaRP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a:xfrm>
            <a:off x="4509120" y="2987824"/>
            <a:ext cx="1944216" cy="1368152"/>
          </a:xfrm>
        </p:spPr>
        <p:txBody>
          <a:bodyPr/>
          <a:lstStyle/>
          <a:p>
            <a:r>
              <a:rPr lang="en-GB" dirty="0" smtClean="0"/>
              <a:t>Key Vocabulary</a:t>
            </a:r>
          </a:p>
          <a:p>
            <a:pPr algn="l"/>
            <a:r>
              <a:rPr lang="en-GB" b="0" u="none" dirty="0" smtClean="0"/>
              <a:t>What is 8 </a:t>
            </a:r>
            <a:r>
              <a:rPr lang="en-GB" u="none" dirty="0" smtClean="0"/>
              <a:t>multiplied by </a:t>
            </a:r>
            <a:r>
              <a:rPr lang="en-GB" b="0" u="none" dirty="0" smtClean="0"/>
              <a:t>6?</a:t>
            </a:r>
          </a:p>
          <a:p>
            <a:pPr algn="l"/>
            <a:r>
              <a:rPr lang="en-GB" b="0" u="none" dirty="0" smtClean="0"/>
              <a:t>What is 6</a:t>
            </a:r>
            <a:r>
              <a:rPr lang="en-GB" u="none" dirty="0" smtClean="0"/>
              <a:t> times </a:t>
            </a:r>
            <a:r>
              <a:rPr lang="en-GB" b="0" u="none" dirty="0" smtClean="0"/>
              <a:t>8?</a:t>
            </a:r>
          </a:p>
          <a:p>
            <a:pPr algn="l"/>
            <a:r>
              <a:rPr lang="en-GB" b="0" u="none" dirty="0" smtClean="0"/>
              <a:t>What is 24 </a:t>
            </a:r>
            <a:r>
              <a:rPr lang="en-GB" u="none" dirty="0" smtClean="0"/>
              <a:t>divided by </a:t>
            </a:r>
            <a:r>
              <a:rPr lang="en-GB" b="0" u="none" dirty="0" smtClean="0"/>
              <a:t>6?</a:t>
            </a:r>
            <a:endParaRPr lang="en-GB" b="0" u="none" dirty="0"/>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9</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 ⃝ </a:t>
            </a:r>
            <a:r>
              <a:rPr lang="en-GB" altLang="en-US" dirty="0" smtClean="0">
                <a:ea typeface="Calibri" pitchFamily="34" charset="0"/>
                <a:cs typeface="Times New Roman" pitchFamily="18" charset="0"/>
              </a:rPr>
              <a:t>= 54 </a:t>
            </a:r>
            <a:r>
              <a:rPr lang="en-GB" altLang="en-US" dirty="0">
                <a:ea typeface="Calibri" pitchFamily="34" charset="0"/>
                <a:cs typeface="Times New Roman" pitchFamily="18" charset="0"/>
              </a:rPr>
              <a:t>or ⃝ ÷ </a:t>
            </a:r>
            <a:r>
              <a:rPr lang="en-GB" altLang="en-US" dirty="0" smtClean="0">
                <a:ea typeface="Calibri" pitchFamily="34" charset="0"/>
                <a:cs typeface="Times New Roman" pitchFamily="18" charset="0"/>
              </a:rPr>
              <a:t>9 </a:t>
            </a:r>
            <a:r>
              <a:rPr lang="en-GB" altLang="en-US" dirty="0">
                <a:ea typeface="Calibri" pitchFamily="34" charset="0"/>
                <a:cs typeface="Times New Roman" pitchFamily="18" charset="0"/>
              </a:rPr>
              <a:t>= </a:t>
            </a:r>
            <a:r>
              <a:rPr lang="en-GB" altLang="en-US" dirty="0" smtClean="0">
                <a:ea typeface="Calibri" pitchFamily="34" charset="0"/>
                <a:cs typeface="Times New Roman" pitchFamily="18" charset="0"/>
              </a:rPr>
              <a:t>11.</a:t>
            </a:r>
            <a:endParaRPr lang="en-GB" altLang="en-US" dirty="0">
              <a:ea typeface="Calibri" pitchFamily="34" charset="0"/>
              <a:cs typeface="Times New Roman" pitchFamily="18" charset="0"/>
            </a:endParaRPr>
          </a:p>
          <a:p>
            <a:endParaRPr lang="en-GB"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8236769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4 – Spring 2</a:t>
            </a:r>
            <a:endParaRPr lang="en-GB" dirty="0"/>
          </a:p>
        </p:txBody>
      </p:sp>
      <p:sp>
        <p:nvSpPr>
          <p:cNvPr id="3" name="Text Placeholder 2"/>
          <p:cNvSpPr>
            <a:spLocks noGrp="1"/>
          </p:cNvSpPr>
          <p:nvPr>
            <p:ph type="body" sz="quarter" idx="11"/>
          </p:nvPr>
        </p:nvSpPr>
        <p:spPr/>
        <p:txBody>
          <a:bodyPr/>
          <a:lstStyle/>
          <a:p>
            <a:r>
              <a:rPr lang="en-GB" dirty="0" smtClean="0"/>
              <a:t>I know the multiplication and division facts for the 7 times table.</a:t>
            </a:r>
            <a:endParaRPr lang="en-GB" dirty="0"/>
          </a:p>
        </p:txBody>
      </p:sp>
      <p:sp>
        <p:nvSpPr>
          <p:cNvPr id="4" name="Text Placeholder 3"/>
          <p:cNvSpPr>
            <a:spLocks noGrp="1"/>
          </p:cNvSpPr>
          <p:nvPr>
            <p:ph type="body" sz="quarter" idx="12"/>
          </p:nvPr>
        </p:nvSpPr>
        <p:spPr/>
        <p:txBody>
          <a:bodyPr>
            <a:normAutofit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a:t>
            </a:r>
            <a:r>
              <a:rPr lang="en-GB" altLang="en-US" dirty="0" smtClean="0">
                <a:ea typeface="Calibri" pitchFamily="34" charset="0"/>
                <a:cs typeface="Times New Roman" pitchFamily="18" charset="0"/>
              </a:rPr>
              <a:t>fact family </a:t>
            </a:r>
            <a:r>
              <a:rPr lang="en-GB" altLang="en-US" dirty="0">
                <a:ea typeface="Calibri" pitchFamily="34" charset="0"/>
                <a:cs typeface="Times New Roman" pitchFamily="18" charset="0"/>
              </a:rPr>
              <a:t>of the day. If you would like more ideas, please speak to your child’s teacher.</a:t>
            </a:r>
          </a:p>
          <a:p>
            <a:pPr lvl="0" eaLnBrk="0" fontAlgn="base" hangingPunct="0">
              <a:spcBef>
                <a:spcPct val="0"/>
              </a:spcBef>
              <a:spcAft>
                <a:spcPct val="0"/>
              </a:spcAft>
              <a:buClrTx/>
              <a:buSzTx/>
            </a:pPr>
            <a:endParaRPr lang="en-GB" altLang="en-US" dirty="0" smtClean="0">
              <a:cs typeface="Arial" pitchFamily="34" charset="0"/>
            </a:endParaRPr>
          </a:p>
          <a:p>
            <a:pPr eaLnBrk="0" fontAlgn="base" hangingPunct="0">
              <a:spcBef>
                <a:spcPct val="0"/>
              </a:spcBef>
              <a:spcAft>
                <a:spcPct val="0"/>
              </a:spcAft>
              <a:buClrTx/>
              <a:buSzTx/>
            </a:pPr>
            <a:r>
              <a:rPr lang="en-GB" altLang="en-US" u="sng" dirty="0" smtClean="0">
                <a:ea typeface="Calibri" pitchFamily="34" charset="0"/>
                <a:cs typeface="Times New Roman" pitchFamily="18" charset="0"/>
              </a:rPr>
              <a:t>Songs and Chants</a:t>
            </a:r>
            <a:r>
              <a:rPr lang="en-GB" altLang="en-US" dirty="0" smtClean="0">
                <a:ea typeface="Calibri" pitchFamily="34" charset="0"/>
                <a:cs typeface="Times New Roman" pitchFamily="18" charset="0"/>
              </a:rPr>
              <a:t> – You can buy Times Tables CDs or find multiplication songs and chants online. If your child creates their own song, this can make the times tables even more memorable.</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smtClean="0">
                <a:cs typeface="Arial" pitchFamily="34" charset="0"/>
              </a:rPr>
              <a:t>Order of difficulty</a:t>
            </a:r>
            <a:r>
              <a:rPr lang="en-GB" altLang="en-US" dirty="0" smtClean="0">
                <a:cs typeface="Arial" pitchFamily="34" charset="0"/>
              </a:rPr>
              <a:t> – Ask your child to order these facts from the easiest to the most challenging. Can they explain why some facts are easier to remember? Then focus on practising the most challenging facts.</a:t>
            </a:r>
            <a:endParaRPr lang="en-GB" dirty="0" smtClean="0">
              <a:cs typeface="Arial" pitchFamily="34" charset="0"/>
            </a:endParaRPr>
          </a:p>
          <a:p>
            <a:pPr eaLnBrk="0" fontAlgn="base" hangingPunct="0">
              <a:spcBef>
                <a:spcPct val="0"/>
              </a:spcBef>
              <a:spcAft>
                <a:spcPct val="0"/>
              </a:spcAft>
              <a:buClrTx/>
              <a:buSzTx/>
            </a:pPr>
            <a:endParaRPr lang="en-GB" altLang="en-US" dirty="0" smtClean="0"/>
          </a:p>
          <a:p>
            <a:pPr lvl="0" eaLnBrk="0" fontAlgn="base" hangingPunct="0">
              <a:spcBef>
                <a:spcPct val="0"/>
              </a:spcBef>
              <a:spcAft>
                <a:spcPct val="0"/>
              </a:spcAft>
              <a:buClrTx/>
              <a:buSzTx/>
            </a:pPr>
            <a:r>
              <a:rPr lang="en-GB" altLang="en-US" u="sng" dirty="0">
                <a:ea typeface="Calibri" pitchFamily="34" charset="0"/>
                <a:cs typeface="Times New Roman" pitchFamily="18" charset="0"/>
              </a:rPr>
              <a:t>Use memory tricks</a:t>
            </a:r>
            <a:r>
              <a:rPr lang="en-GB" altLang="en-US" dirty="0">
                <a:ea typeface="Calibri" pitchFamily="34" charset="0"/>
                <a:cs typeface="Times New Roman" pitchFamily="18" charset="0"/>
              </a:rPr>
              <a:t> – For those hard-to-remember facts, www.multiplication.com has some strange picture stories to help children remember.</a:t>
            </a:r>
            <a:endParaRPr lang="en-GB" altLang="en-US" dirty="0">
              <a:cs typeface="Arial" pitchFamily="34" charset="0"/>
            </a:endParaRPr>
          </a:p>
          <a:p>
            <a:pPr eaLnBrk="0" fontAlgn="base" hangingPunct="0">
              <a:spcBef>
                <a:spcPct val="0"/>
              </a:spcBef>
              <a:spcAft>
                <a:spcPct val="0"/>
              </a:spcAft>
              <a:buClrTx/>
              <a:buSzTx/>
            </a:pPr>
            <a:endParaRPr lang="en-GB" altLang="en-US" dirty="0" smtClean="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3019747735"/>
              </p:ext>
            </p:extLst>
          </p:nvPr>
        </p:nvGraphicFramePr>
        <p:xfrm>
          <a:off x="719138" y="2555875"/>
          <a:ext cx="3390900" cy="2506219"/>
        </p:xfrm>
        <a:graphic>
          <a:graphicData uri="http://schemas.openxmlformats.org/drawingml/2006/table">
            <a:tbl>
              <a:tblPr firstRow="1" bandRow="1">
                <a:tableStyleId>{2D5ABB26-0587-4C30-8999-92F81FD0307C}</a:tableStyleId>
              </a:tblPr>
              <a:tblGrid>
                <a:gridCol w="847725">
                  <a:extLst>
                    <a:ext uri="{9D8B030D-6E8A-4147-A177-3AD203B41FA5}">
                      <a16:colId xmlns:a16="http://schemas.microsoft.com/office/drawing/2014/main" val="20000"/>
                    </a:ext>
                  </a:extLst>
                </a:gridCol>
                <a:gridCol w="847725">
                  <a:extLst>
                    <a:ext uri="{9D8B030D-6E8A-4147-A177-3AD203B41FA5}">
                      <a16:colId xmlns:a16="http://schemas.microsoft.com/office/drawing/2014/main" val="20001"/>
                    </a:ext>
                  </a:extLst>
                </a:gridCol>
                <a:gridCol w="847725">
                  <a:extLst>
                    <a:ext uri="{9D8B030D-6E8A-4147-A177-3AD203B41FA5}">
                      <a16:colId xmlns:a16="http://schemas.microsoft.com/office/drawing/2014/main" val="20002"/>
                    </a:ext>
                  </a:extLst>
                </a:gridCol>
                <a:gridCol w="847725">
                  <a:extLst>
                    <a:ext uri="{9D8B030D-6E8A-4147-A177-3AD203B41FA5}">
                      <a16:colId xmlns:a16="http://schemas.microsoft.com/office/drawing/2014/main" val="20003"/>
                    </a:ext>
                  </a:extLst>
                </a:gridCol>
              </a:tblGrid>
              <a:tr h="2506219">
                <a:tc>
                  <a:txBody>
                    <a:bodyPr/>
                    <a:lstStyle/>
                    <a:p>
                      <a:pPr algn="ctr">
                        <a:lnSpc>
                          <a:spcPct val="115000"/>
                        </a:lnSpc>
                        <a:spcAft>
                          <a:spcPts val="0"/>
                        </a:spcAft>
                      </a:pPr>
                      <a:r>
                        <a:rPr lang="en-GB" sz="1100" dirty="0" smtClean="0">
                          <a:effectLst/>
                        </a:rPr>
                        <a:t>7 </a:t>
                      </a:r>
                      <a:r>
                        <a:rPr lang="en-GB" sz="1100" dirty="0">
                          <a:effectLst/>
                        </a:rPr>
                        <a:t>× 1 = </a:t>
                      </a:r>
                      <a:r>
                        <a:rPr lang="en-GB" sz="1100" dirty="0" smtClean="0">
                          <a:effectLst/>
                        </a:rPr>
                        <a:t>7</a:t>
                      </a:r>
                      <a:endParaRPr lang="en-GB" sz="1100" dirty="0">
                        <a:effectLst/>
                      </a:endParaRPr>
                    </a:p>
                    <a:p>
                      <a:pPr algn="ctr">
                        <a:lnSpc>
                          <a:spcPct val="115000"/>
                        </a:lnSpc>
                        <a:spcAft>
                          <a:spcPts val="0"/>
                        </a:spcAft>
                      </a:pPr>
                      <a:r>
                        <a:rPr lang="en-GB" sz="1100" dirty="0" smtClean="0">
                          <a:effectLst/>
                        </a:rPr>
                        <a:t>7</a:t>
                      </a:r>
                      <a:r>
                        <a:rPr lang="en-GB" sz="1100" baseline="0" dirty="0" smtClean="0">
                          <a:effectLst/>
                        </a:rPr>
                        <a:t> </a:t>
                      </a:r>
                      <a:r>
                        <a:rPr lang="en-GB" sz="1100" dirty="0" smtClean="0">
                          <a:effectLst/>
                        </a:rPr>
                        <a:t>× 2 </a:t>
                      </a:r>
                      <a:r>
                        <a:rPr lang="en-GB" sz="1100" dirty="0">
                          <a:effectLst/>
                        </a:rPr>
                        <a:t>= </a:t>
                      </a:r>
                      <a:r>
                        <a:rPr lang="en-GB" sz="1100" dirty="0" smtClean="0">
                          <a:effectLst/>
                        </a:rPr>
                        <a:t>14</a:t>
                      </a:r>
                      <a:endParaRPr lang="en-GB" sz="1100" dirty="0">
                        <a:effectLst/>
                      </a:endParaRPr>
                    </a:p>
                    <a:p>
                      <a:pPr algn="ctr">
                        <a:lnSpc>
                          <a:spcPct val="115000"/>
                        </a:lnSpc>
                        <a:spcAft>
                          <a:spcPts val="0"/>
                        </a:spcAft>
                      </a:pPr>
                      <a:r>
                        <a:rPr lang="en-GB" sz="1100" baseline="0" dirty="0" smtClean="0">
                          <a:effectLst/>
                        </a:rPr>
                        <a:t>7 </a:t>
                      </a:r>
                      <a:r>
                        <a:rPr lang="en-GB" sz="1100" dirty="0" smtClean="0">
                          <a:effectLst/>
                        </a:rPr>
                        <a:t>× </a:t>
                      </a:r>
                      <a:r>
                        <a:rPr lang="en-GB" sz="1100" dirty="0">
                          <a:effectLst/>
                        </a:rPr>
                        <a:t>3 = </a:t>
                      </a:r>
                      <a:r>
                        <a:rPr lang="en-GB" sz="1100" dirty="0" smtClean="0">
                          <a:effectLst/>
                        </a:rPr>
                        <a:t>21</a:t>
                      </a:r>
                      <a:endParaRPr lang="en-GB" sz="1100" dirty="0">
                        <a:effectLst/>
                      </a:endParaRPr>
                    </a:p>
                    <a:p>
                      <a:pPr algn="ctr">
                        <a:lnSpc>
                          <a:spcPct val="115000"/>
                        </a:lnSpc>
                        <a:spcAft>
                          <a:spcPts val="0"/>
                        </a:spcAft>
                      </a:pPr>
                      <a:r>
                        <a:rPr lang="en-GB" sz="1100" dirty="0" smtClean="0">
                          <a:effectLst/>
                        </a:rPr>
                        <a:t>7 </a:t>
                      </a:r>
                      <a:r>
                        <a:rPr lang="en-GB" sz="1100" dirty="0">
                          <a:effectLst/>
                        </a:rPr>
                        <a:t>× 4 = </a:t>
                      </a:r>
                      <a:r>
                        <a:rPr lang="en-GB" sz="1100" dirty="0" smtClean="0">
                          <a:effectLst/>
                        </a:rPr>
                        <a:t>28</a:t>
                      </a:r>
                      <a:endParaRPr lang="en-GB" sz="1100" dirty="0">
                        <a:effectLst/>
                      </a:endParaRPr>
                    </a:p>
                    <a:p>
                      <a:pPr algn="ctr">
                        <a:lnSpc>
                          <a:spcPct val="115000"/>
                        </a:lnSpc>
                        <a:spcAft>
                          <a:spcPts val="0"/>
                        </a:spcAft>
                      </a:pPr>
                      <a:r>
                        <a:rPr lang="en-GB" sz="1100" dirty="0" smtClean="0">
                          <a:effectLst/>
                        </a:rPr>
                        <a:t>7 </a:t>
                      </a:r>
                      <a:r>
                        <a:rPr lang="en-GB" sz="1100" dirty="0">
                          <a:effectLst/>
                        </a:rPr>
                        <a:t>× 5 = </a:t>
                      </a:r>
                      <a:r>
                        <a:rPr lang="en-GB" sz="1100" dirty="0" smtClean="0">
                          <a:effectLst/>
                        </a:rPr>
                        <a:t>35</a:t>
                      </a:r>
                      <a:endParaRPr lang="en-GB" sz="1100" dirty="0">
                        <a:effectLst/>
                      </a:endParaRPr>
                    </a:p>
                    <a:p>
                      <a:pPr algn="ctr">
                        <a:lnSpc>
                          <a:spcPct val="115000"/>
                        </a:lnSpc>
                        <a:spcAft>
                          <a:spcPts val="0"/>
                        </a:spcAft>
                      </a:pPr>
                      <a:r>
                        <a:rPr lang="en-GB" sz="1100" baseline="0" dirty="0" smtClean="0">
                          <a:effectLst/>
                        </a:rPr>
                        <a:t>7 </a:t>
                      </a:r>
                      <a:r>
                        <a:rPr lang="en-GB" sz="1100" dirty="0" smtClean="0">
                          <a:effectLst/>
                        </a:rPr>
                        <a:t>× </a:t>
                      </a:r>
                      <a:r>
                        <a:rPr lang="en-GB" sz="1100" dirty="0">
                          <a:effectLst/>
                        </a:rPr>
                        <a:t>6 = </a:t>
                      </a:r>
                      <a:r>
                        <a:rPr lang="en-GB" sz="1100" dirty="0" smtClean="0">
                          <a:effectLst/>
                        </a:rPr>
                        <a:t>42</a:t>
                      </a:r>
                      <a:endParaRPr lang="en-GB" sz="1100" dirty="0">
                        <a:effectLst/>
                      </a:endParaRPr>
                    </a:p>
                    <a:p>
                      <a:pPr algn="ctr">
                        <a:lnSpc>
                          <a:spcPct val="115000"/>
                        </a:lnSpc>
                        <a:spcAft>
                          <a:spcPts val="0"/>
                        </a:spcAft>
                      </a:pPr>
                      <a:r>
                        <a:rPr lang="en-GB" sz="1100" dirty="0" smtClean="0">
                          <a:effectLst/>
                        </a:rPr>
                        <a:t>7 </a:t>
                      </a:r>
                      <a:r>
                        <a:rPr lang="en-GB" sz="1100" dirty="0">
                          <a:effectLst/>
                        </a:rPr>
                        <a:t>× 7 = </a:t>
                      </a:r>
                      <a:r>
                        <a:rPr lang="en-GB" sz="1100" dirty="0" smtClean="0">
                          <a:effectLst/>
                        </a:rPr>
                        <a:t>49</a:t>
                      </a:r>
                      <a:endParaRPr lang="en-GB" sz="1100" dirty="0">
                        <a:effectLst/>
                      </a:endParaRPr>
                    </a:p>
                    <a:p>
                      <a:pPr algn="ctr">
                        <a:lnSpc>
                          <a:spcPct val="115000"/>
                        </a:lnSpc>
                        <a:spcAft>
                          <a:spcPts val="0"/>
                        </a:spcAft>
                      </a:pPr>
                      <a:r>
                        <a:rPr lang="en-GB" sz="1100" dirty="0" smtClean="0">
                          <a:effectLst/>
                        </a:rPr>
                        <a:t>7 </a:t>
                      </a:r>
                      <a:r>
                        <a:rPr lang="en-GB" sz="1100" dirty="0">
                          <a:effectLst/>
                        </a:rPr>
                        <a:t>× 8 = </a:t>
                      </a:r>
                      <a:r>
                        <a:rPr lang="en-GB" sz="1100" dirty="0" smtClean="0">
                          <a:effectLst/>
                        </a:rPr>
                        <a:t>56</a:t>
                      </a:r>
                      <a:endParaRPr lang="en-GB" sz="1100" dirty="0">
                        <a:effectLst/>
                      </a:endParaRPr>
                    </a:p>
                    <a:p>
                      <a:pPr algn="ctr">
                        <a:lnSpc>
                          <a:spcPct val="115000"/>
                        </a:lnSpc>
                        <a:spcAft>
                          <a:spcPts val="0"/>
                        </a:spcAft>
                      </a:pPr>
                      <a:r>
                        <a:rPr lang="en-GB" sz="1100" dirty="0" smtClean="0">
                          <a:effectLst/>
                        </a:rPr>
                        <a:t>7 </a:t>
                      </a:r>
                      <a:r>
                        <a:rPr lang="en-GB" sz="1100" dirty="0">
                          <a:effectLst/>
                        </a:rPr>
                        <a:t>× 9 = </a:t>
                      </a:r>
                      <a:r>
                        <a:rPr lang="en-GB" sz="1100" dirty="0" smtClean="0">
                          <a:effectLst/>
                        </a:rPr>
                        <a:t>63</a:t>
                      </a:r>
                      <a:endParaRPr lang="en-GB" sz="1100" dirty="0">
                        <a:effectLst/>
                      </a:endParaRPr>
                    </a:p>
                    <a:p>
                      <a:pPr algn="ctr">
                        <a:lnSpc>
                          <a:spcPct val="115000"/>
                        </a:lnSpc>
                        <a:spcAft>
                          <a:spcPts val="0"/>
                        </a:spcAft>
                      </a:pPr>
                      <a:r>
                        <a:rPr lang="en-GB" sz="1100" dirty="0" smtClean="0">
                          <a:effectLst/>
                        </a:rPr>
                        <a:t>7 </a:t>
                      </a:r>
                      <a:r>
                        <a:rPr lang="en-GB" sz="1100" dirty="0">
                          <a:effectLst/>
                        </a:rPr>
                        <a:t>× 10 = </a:t>
                      </a:r>
                      <a:r>
                        <a:rPr lang="en-GB" sz="1100" dirty="0" smtClean="0">
                          <a:effectLst/>
                        </a:rPr>
                        <a:t>70</a:t>
                      </a:r>
                      <a:endParaRPr lang="en-GB" sz="1100" dirty="0">
                        <a:effectLst/>
                      </a:endParaRPr>
                    </a:p>
                    <a:p>
                      <a:pPr algn="ctr">
                        <a:lnSpc>
                          <a:spcPct val="115000"/>
                        </a:lnSpc>
                        <a:spcAft>
                          <a:spcPts val="0"/>
                        </a:spcAft>
                      </a:pPr>
                      <a:r>
                        <a:rPr lang="en-GB" sz="1100" dirty="0" smtClean="0">
                          <a:effectLst/>
                        </a:rPr>
                        <a:t>7 </a:t>
                      </a:r>
                      <a:r>
                        <a:rPr lang="en-GB" sz="1100" dirty="0">
                          <a:effectLst/>
                        </a:rPr>
                        <a:t>× 11 = </a:t>
                      </a:r>
                      <a:r>
                        <a:rPr lang="en-GB" sz="1100" dirty="0" smtClean="0">
                          <a:effectLst/>
                        </a:rPr>
                        <a:t>77</a:t>
                      </a:r>
                      <a:endParaRPr lang="en-GB" sz="1100" dirty="0">
                        <a:effectLst/>
                      </a:endParaRPr>
                    </a:p>
                    <a:p>
                      <a:pPr algn="ctr">
                        <a:lnSpc>
                          <a:spcPct val="115000"/>
                        </a:lnSpc>
                        <a:spcAft>
                          <a:spcPts val="0"/>
                        </a:spcAft>
                      </a:pPr>
                      <a:r>
                        <a:rPr lang="en-GB" sz="1100" dirty="0" smtClean="0">
                          <a:effectLst/>
                        </a:rPr>
                        <a:t>7 × 12 = 84</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smtClean="0">
                          <a:effectLst/>
                        </a:rPr>
                        <a:t>1 × 7 = 7</a:t>
                      </a:r>
                    </a:p>
                    <a:p>
                      <a:pPr algn="ctr">
                        <a:lnSpc>
                          <a:spcPct val="115000"/>
                        </a:lnSpc>
                        <a:spcAft>
                          <a:spcPts val="0"/>
                        </a:spcAft>
                      </a:pPr>
                      <a:r>
                        <a:rPr lang="en-GB" sz="1100" dirty="0" smtClean="0">
                          <a:effectLst/>
                        </a:rPr>
                        <a:t>2 × 7 = 14</a:t>
                      </a:r>
                    </a:p>
                    <a:p>
                      <a:pPr algn="ctr">
                        <a:lnSpc>
                          <a:spcPct val="115000"/>
                        </a:lnSpc>
                        <a:spcAft>
                          <a:spcPts val="0"/>
                        </a:spcAft>
                      </a:pPr>
                      <a:r>
                        <a:rPr lang="en-GB" sz="1100" dirty="0" smtClean="0">
                          <a:effectLst/>
                        </a:rPr>
                        <a:t>3 × 7</a:t>
                      </a:r>
                      <a:r>
                        <a:rPr lang="en-GB" sz="1100" baseline="0" dirty="0" smtClean="0">
                          <a:effectLst/>
                        </a:rPr>
                        <a:t> </a:t>
                      </a:r>
                      <a:r>
                        <a:rPr lang="en-GB" sz="1100" dirty="0" smtClean="0">
                          <a:effectLst/>
                        </a:rPr>
                        <a:t>= 21</a:t>
                      </a:r>
                    </a:p>
                    <a:p>
                      <a:pPr algn="ctr">
                        <a:lnSpc>
                          <a:spcPct val="115000"/>
                        </a:lnSpc>
                        <a:spcAft>
                          <a:spcPts val="0"/>
                        </a:spcAft>
                      </a:pPr>
                      <a:r>
                        <a:rPr lang="en-GB" sz="1100" dirty="0" smtClean="0">
                          <a:effectLst/>
                        </a:rPr>
                        <a:t>4 × 7</a:t>
                      </a:r>
                      <a:r>
                        <a:rPr lang="en-GB" sz="1100" baseline="0" dirty="0" smtClean="0">
                          <a:effectLst/>
                        </a:rPr>
                        <a:t> </a:t>
                      </a:r>
                      <a:r>
                        <a:rPr lang="en-GB" sz="1100" dirty="0" smtClean="0">
                          <a:effectLst/>
                        </a:rPr>
                        <a:t>= 28</a:t>
                      </a:r>
                    </a:p>
                    <a:p>
                      <a:pPr algn="ctr">
                        <a:lnSpc>
                          <a:spcPct val="115000"/>
                        </a:lnSpc>
                        <a:spcAft>
                          <a:spcPts val="0"/>
                        </a:spcAft>
                      </a:pPr>
                      <a:r>
                        <a:rPr lang="en-GB" sz="1100" dirty="0" smtClean="0">
                          <a:effectLst/>
                        </a:rPr>
                        <a:t>5 × 7 = 35</a:t>
                      </a:r>
                    </a:p>
                    <a:p>
                      <a:pPr algn="ctr">
                        <a:lnSpc>
                          <a:spcPct val="115000"/>
                        </a:lnSpc>
                        <a:spcAft>
                          <a:spcPts val="0"/>
                        </a:spcAft>
                      </a:pPr>
                      <a:r>
                        <a:rPr lang="en-GB" sz="1100" baseline="0" dirty="0" smtClean="0">
                          <a:effectLst/>
                        </a:rPr>
                        <a:t>6 </a:t>
                      </a:r>
                      <a:r>
                        <a:rPr lang="en-GB" sz="1100" dirty="0" smtClean="0">
                          <a:effectLst/>
                        </a:rPr>
                        <a:t>× 7</a:t>
                      </a:r>
                      <a:r>
                        <a:rPr lang="en-GB" sz="1100" baseline="0" dirty="0" smtClean="0">
                          <a:effectLst/>
                        </a:rPr>
                        <a:t> </a:t>
                      </a:r>
                      <a:r>
                        <a:rPr lang="en-GB" sz="1100" dirty="0" smtClean="0">
                          <a:effectLst/>
                        </a:rPr>
                        <a:t>= 42</a:t>
                      </a:r>
                    </a:p>
                    <a:p>
                      <a:pPr algn="ctr">
                        <a:lnSpc>
                          <a:spcPct val="115000"/>
                        </a:lnSpc>
                        <a:spcAft>
                          <a:spcPts val="0"/>
                        </a:spcAft>
                      </a:pPr>
                      <a:r>
                        <a:rPr lang="en-GB" sz="1100" dirty="0" smtClean="0">
                          <a:effectLst/>
                        </a:rPr>
                        <a:t>7 × 7 = 49</a:t>
                      </a:r>
                    </a:p>
                    <a:p>
                      <a:pPr algn="ctr">
                        <a:lnSpc>
                          <a:spcPct val="115000"/>
                        </a:lnSpc>
                        <a:spcAft>
                          <a:spcPts val="0"/>
                        </a:spcAft>
                      </a:pPr>
                      <a:r>
                        <a:rPr lang="en-GB" sz="1100" dirty="0" smtClean="0">
                          <a:effectLst/>
                        </a:rPr>
                        <a:t>8 × 7 = 56</a:t>
                      </a:r>
                    </a:p>
                    <a:p>
                      <a:pPr algn="ctr">
                        <a:lnSpc>
                          <a:spcPct val="115000"/>
                        </a:lnSpc>
                        <a:spcAft>
                          <a:spcPts val="0"/>
                        </a:spcAft>
                      </a:pPr>
                      <a:r>
                        <a:rPr lang="en-GB" sz="1100" dirty="0" smtClean="0">
                          <a:effectLst/>
                        </a:rPr>
                        <a:t>9 × 7 = 63</a:t>
                      </a:r>
                    </a:p>
                    <a:p>
                      <a:pPr algn="ctr">
                        <a:lnSpc>
                          <a:spcPct val="115000"/>
                        </a:lnSpc>
                        <a:spcAft>
                          <a:spcPts val="0"/>
                        </a:spcAft>
                      </a:pPr>
                      <a:r>
                        <a:rPr lang="en-GB" sz="1100" dirty="0" smtClean="0">
                          <a:effectLst/>
                        </a:rPr>
                        <a:t>10 × 7 = 70</a:t>
                      </a:r>
                    </a:p>
                    <a:p>
                      <a:pPr algn="ctr">
                        <a:lnSpc>
                          <a:spcPct val="115000"/>
                        </a:lnSpc>
                        <a:spcAft>
                          <a:spcPts val="0"/>
                        </a:spcAft>
                      </a:pPr>
                      <a:r>
                        <a:rPr lang="en-GB" sz="1100" dirty="0" smtClean="0">
                          <a:effectLst/>
                        </a:rPr>
                        <a:t>11 × 7 = 77</a:t>
                      </a:r>
                    </a:p>
                    <a:p>
                      <a:pPr algn="ctr">
                        <a:lnSpc>
                          <a:spcPct val="115000"/>
                        </a:lnSpc>
                        <a:spcAft>
                          <a:spcPts val="0"/>
                        </a:spcAft>
                      </a:pPr>
                      <a:r>
                        <a:rPr lang="en-GB" sz="1100" dirty="0" smtClean="0">
                          <a:effectLst/>
                        </a:rPr>
                        <a:t>12 × 7 = 84</a:t>
                      </a:r>
                      <a:endParaRPr lang="en-GB" sz="1100" dirty="0" smtClean="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smtClean="0">
                          <a:effectLst/>
                        </a:rPr>
                        <a:t>7 ÷ 7 = 1</a:t>
                      </a:r>
                    </a:p>
                    <a:p>
                      <a:pPr algn="ctr">
                        <a:lnSpc>
                          <a:spcPct val="115000"/>
                        </a:lnSpc>
                        <a:spcAft>
                          <a:spcPts val="0"/>
                        </a:spcAft>
                      </a:pPr>
                      <a:r>
                        <a:rPr lang="en-GB" sz="1100" dirty="0" smtClean="0">
                          <a:effectLst/>
                        </a:rPr>
                        <a:t>14 ÷ 7</a:t>
                      </a:r>
                      <a:r>
                        <a:rPr lang="en-GB" sz="1100" baseline="0" dirty="0" smtClean="0">
                          <a:effectLst/>
                        </a:rPr>
                        <a:t> </a:t>
                      </a:r>
                      <a:r>
                        <a:rPr lang="en-GB" sz="1100" dirty="0" smtClean="0">
                          <a:effectLst/>
                        </a:rPr>
                        <a:t>= 2</a:t>
                      </a:r>
                    </a:p>
                    <a:p>
                      <a:pPr algn="ctr">
                        <a:lnSpc>
                          <a:spcPct val="115000"/>
                        </a:lnSpc>
                        <a:spcAft>
                          <a:spcPts val="0"/>
                        </a:spcAft>
                      </a:pPr>
                      <a:r>
                        <a:rPr lang="en-GB" sz="1100" dirty="0" smtClean="0">
                          <a:effectLst/>
                        </a:rPr>
                        <a:t>21</a:t>
                      </a:r>
                      <a:r>
                        <a:rPr lang="en-GB" sz="1100" baseline="0" dirty="0" smtClean="0">
                          <a:effectLst/>
                        </a:rPr>
                        <a:t> </a:t>
                      </a:r>
                      <a:r>
                        <a:rPr lang="en-GB" sz="1100" dirty="0" smtClean="0">
                          <a:effectLst/>
                        </a:rPr>
                        <a:t>÷ 7 = 3</a:t>
                      </a:r>
                    </a:p>
                    <a:p>
                      <a:pPr algn="ctr">
                        <a:lnSpc>
                          <a:spcPct val="115000"/>
                        </a:lnSpc>
                        <a:spcAft>
                          <a:spcPts val="0"/>
                        </a:spcAft>
                      </a:pPr>
                      <a:r>
                        <a:rPr lang="en-GB" sz="1100" baseline="0" dirty="0" smtClean="0">
                          <a:effectLst/>
                        </a:rPr>
                        <a:t>28 </a:t>
                      </a:r>
                      <a:r>
                        <a:rPr lang="en-GB" sz="1100" dirty="0" smtClean="0">
                          <a:effectLst/>
                        </a:rPr>
                        <a:t>÷ 7</a:t>
                      </a:r>
                      <a:r>
                        <a:rPr lang="en-GB" sz="1100" baseline="0" dirty="0" smtClean="0">
                          <a:effectLst/>
                        </a:rPr>
                        <a:t> </a:t>
                      </a:r>
                      <a:r>
                        <a:rPr lang="en-GB" sz="1100" dirty="0" smtClean="0">
                          <a:effectLst/>
                        </a:rPr>
                        <a:t>= 4</a:t>
                      </a:r>
                    </a:p>
                    <a:p>
                      <a:pPr algn="ctr">
                        <a:lnSpc>
                          <a:spcPct val="115000"/>
                        </a:lnSpc>
                        <a:spcAft>
                          <a:spcPts val="0"/>
                        </a:spcAft>
                      </a:pPr>
                      <a:r>
                        <a:rPr lang="en-GB" sz="1100" baseline="0" dirty="0" smtClean="0">
                          <a:effectLst/>
                        </a:rPr>
                        <a:t>35 </a:t>
                      </a:r>
                      <a:r>
                        <a:rPr lang="en-GB" sz="1100" dirty="0" smtClean="0">
                          <a:effectLst/>
                        </a:rPr>
                        <a:t>÷ 7 = 5</a:t>
                      </a:r>
                    </a:p>
                    <a:p>
                      <a:pPr algn="ctr">
                        <a:lnSpc>
                          <a:spcPct val="115000"/>
                        </a:lnSpc>
                        <a:spcAft>
                          <a:spcPts val="0"/>
                        </a:spcAft>
                      </a:pPr>
                      <a:r>
                        <a:rPr lang="en-GB" sz="1100" baseline="0" dirty="0" smtClean="0">
                          <a:effectLst/>
                        </a:rPr>
                        <a:t>42 </a:t>
                      </a:r>
                      <a:r>
                        <a:rPr lang="en-GB" sz="1100" dirty="0" smtClean="0">
                          <a:effectLst/>
                        </a:rPr>
                        <a:t>÷ 7</a:t>
                      </a:r>
                      <a:r>
                        <a:rPr lang="en-GB" sz="1100" baseline="0" dirty="0" smtClean="0">
                          <a:effectLst/>
                        </a:rPr>
                        <a:t> </a:t>
                      </a:r>
                      <a:r>
                        <a:rPr lang="en-GB" sz="1100" dirty="0" smtClean="0">
                          <a:effectLst/>
                        </a:rPr>
                        <a:t>= 6</a:t>
                      </a:r>
                    </a:p>
                    <a:p>
                      <a:pPr algn="ctr">
                        <a:lnSpc>
                          <a:spcPct val="115000"/>
                        </a:lnSpc>
                        <a:spcAft>
                          <a:spcPts val="0"/>
                        </a:spcAft>
                      </a:pPr>
                      <a:r>
                        <a:rPr lang="en-GB" sz="1100" dirty="0" smtClean="0">
                          <a:effectLst/>
                        </a:rPr>
                        <a:t>49 ÷ 7 = 7</a:t>
                      </a:r>
                    </a:p>
                    <a:p>
                      <a:pPr algn="ctr">
                        <a:lnSpc>
                          <a:spcPct val="115000"/>
                        </a:lnSpc>
                        <a:spcAft>
                          <a:spcPts val="0"/>
                        </a:spcAft>
                      </a:pPr>
                      <a:r>
                        <a:rPr lang="en-GB" sz="1100" dirty="0" smtClean="0">
                          <a:effectLst/>
                        </a:rPr>
                        <a:t>56 ÷ 7</a:t>
                      </a:r>
                      <a:r>
                        <a:rPr lang="en-GB" sz="1100" baseline="0" dirty="0" smtClean="0">
                          <a:effectLst/>
                        </a:rPr>
                        <a:t> </a:t>
                      </a:r>
                      <a:r>
                        <a:rPr lang="en-GB" sz="1100" dirty="0" smtClean="0">
                          <a:effectLst/>
                        </a:rPr>
                        <a:t>= 8</a:t>
                      </a:r>
                    </a:p>
                    <a:p>
                      <a:pPr algn="ctr">
                        <a:lnSpc>
                          <a:spcPct val="115000"/>
                        </a:lnSpc>
                        <a:spcAft>
                          <a:spcPts val="0"/>
                        </a:spcAft>
                      </a:pPr>
                      <a:r>
                        <a:rPr lang="en-GB" sz="1100" dirty="0" smtClean="0">
                          <a:effectLst/>
                        </a:rPr>
                        <a:t>63 ÷ 7 = 9</a:t>
                      </a:r>
                    </a:p>
                    <a:p>
                      <a:pPr algn="ctr">
                        <a:lnSpc>
                          <a:spcPct val="115000"/>
                        </a:lnSpc>
                        <a:spcAft>
                          <a:spcPts val="0"/>
                        </a:spcAft>
                      </a:pPr>
                      <a:r>
                        <a:rPr lang="en-GB" sz="1100" dirty="0" smtClean="0">
                          <a:effectLst/>
                        </a:rPr>
                        <a:t>70 ÷ 7</a:t>
                      </a:r>
                      <a:r>
                        <a:rPr lang="en-GB" sz="1100" baseline="0" dirty="0" smtClean="0">
                          <a:effectLst/>
                        </a:rPr>
                        <a:t> </a:t>
                      </a:r>
                      <a:r>
                        <a:rPr lang="en-GB" sz="1100" dirty="0" smtClean="0">
                          <a:effectLst/>
                        </a:rPr>
                        <a:t>= 10</a:t>
                      </a:r>
                    </a:p>
                    <a:p>
                      <a:pPr algn="ctr">
                        <a:lnSpc>
                          <a:spcPct val="115000"/>
                        </a:lnSpc>
                        <a:spcAft>
                          <a:spcPts val="0"/>
                        </a:spcAft>
                      </a:pPr>
                      <a:r>
                        <a:rPr lang="en-GB" sz="1100" dirty="0" smtClean="0">
                          <a:effectLst/>
                        </a:rPr>
                        <a:t>77 ÷ 7</a:t>
                      </a:r>
                      <a:r>
                        <a:rPr lang="en-GB" sz="1100" baseline="0" dirty="0" smtClean="0">
                          <a:effectLst/>
                        </a:rPr>
                        <a:t> </a:t>
                      </a:r>
                      <a:r>
                        <a:rPr lang="en-GB" sz="1100" dirty="0" smtClean="0">
                          <a:effectLst/>
                        </a:rPr>
                        <a:t>= 11</a:t>
                      </a:r>
                    </a:p>
                    <a:p>
                      <a:pPr algn="ctr">
                        <a:lnSpc>
                          <a:spcPct val="115000"/>
                        </a:lnSpc>
                        <a:spcAft>
                          <a:spcPts val="0"/>
                        </a:spcAft>
                      </a:pPr>
                      <a:r>
                        <a:rPr lang="en-GB" sz="1100" dirty="0" smtClean="0">
                          <a:effectLst/>
                        </a:rPr>
                        <a:t>84 ÷ 7</a:t>
                      </a:r>
                      <a:r>
                        <a:rPr lang="en-GB" sz="1100" baseline="0" dirty="0" smtClean="0">
                          <a:effectLst/>
                        </a:rPr>
                        <a:t> </a:t>
                      </a:r>
                      <a:r>
                        <a:rPr lang="en-GB" sz="1100" dirty="0" smtClean="0">
                          <a:effectLst/>
                        </a:rPr>
                        <a:t>= 12</a:t>
                      </a:r>
                    </a:p>
                    <a:p>
                      <a:pPr algn="ctr">
                        <a:lnSpc>
                          <a:spcPct val="115000"/>
                        </a:lnSpc>
                        <a:spcAft>
                          <a:spcPts val="0"/>
                        </a:spcAft>
                      </a:pPr>
                      <a:endParaRPr lang="en-GB" sz="1100" dirty="0" smtClean="0">
                        <a:effectLst/>
                      </a:endParaRPr>
                    </a:p>
                  </a:txBody>
                  <a:tcPr marL="68580" marR="68580" marT="0" marB="0"/>
                </a:tc>
                <a:tc>
                  <a:txBody>
                    <a:bodyPr/>
                    <a:lstStyle/>
                    <a:p>
                      <a:pPr algn="ctr">
                        <a:lnSpc>
                          <a:spcPct val="115000"/>
                        </a:lnSpc>
                        <a:spcAft>
                          <a:spcPts val="0"/>
                        </a:spcAft>
                      </a:pPr>
                      <a:r>
                        <a:rPr lang="en-GB" sz="1100" dirty="0" smtClean="0">
                          <a:effectLst/>
                        </a:rPr>
                        <a:t>7 ÷ 1 = 7</a:t>
                      </a:r>
                    </a:p>
                    <a:p>
                      <a:pPr algn="ctr">
                        <a:lnSpc>
                          <a:spcPct val="115000"/>
                        </a:lnSpc>
                        <a:spcAft>
                          <a:spcPts val="0"/>
                        </a:spcAft>
                      </a:pPr>
                      <a:r>
                        <a:rPr lang="en-GB" sz="1100" dirty="0" smtClean="0">
                          <a:effectLst/>
                        </a:rPr>
                        <a:t>14 ÷ 2</a:t>
                      </a:r>
                      <a:r>
                        <a:rPr lang="en-GB" sz="1100" baseline="0" dirty="0" smtClean="0">
                          <a:effectLst/>
                        </a:rPr>
                        <a:t> </a:t>
                      </a:r>
                      <a:r>
                        <a:rPr lang="en-GB" sz="1100" dirty="0" smtClean="0">
                          <a:effectLst/>
                        </a:rPr>
                        <a:t>= 7</a:t>
                      </a:r>
                    </a:p>
                    <a:p>
                      <a:pPr algn="ctr">
                        <a:lnSpc>
                          <a:spcPct val="115000"/>
                        </a:lnSpc>
                        <a:spcAft>
                          <a:spcPts val="0"/>
                        </a:spcAft>
                      </a:pPr>
                      <a:r>
                        <a:rPr lang="en-GB" sz="1100" dirty="0" smtClean="0">
                          <a:effectLst/>
                        </a:rPr>
                        <a:t>21</a:t>
                      </a:r>
                      <a:r>
                        <a:rPr lang="en-GB" sz="1100" baseline="0" dirty="0" smtClean="0">
                          <a:effectLst/>
                        </a:rPr>
                        <a:t> </a:t>
                      </a:r>
                      <a:r>
                        <a:rPr lang="en-GB" sz="1100" dirty="0" smtClean="0">
                          <a:effectLst/>
                        </a:rPr>
                        <a:t>÷ 3 = 7</a:t>
                      </a:r>
                    </a:p>
                    <a:p>
                      <a:pPr algn="ctr">
                        <a:lnSpc>
                          <a:spcPct val="115000"/>
                        </a:lnSpc>
                        <a:spcAft>
                          <a:spcPts val="0"/>
                        </a:spcAft>
                      </a:pPr>
                      <a:r>
                        <a:rPr lang="en-GB" sz="1100" baseline="0" dirty="0" smtClean="0">
                          <a:effectLst/>
                        </a:rPr>
                        <a:t>28 </a:t>
                      </a:r>
                      <a:r>
                        <a:rPr lang="en-GB" sz="1100" dirty="0" smtClean="0">
                          <a:effectLst/>
                        </a:rPr>
                        <a:t>÷ 4</a:t>
                      </a:r>
                      <a:r>
                        <a:rPr lang="en-GB" sz="1100" baseline="0" dirty="0" smtClean="0">
                          <a:effectLst/>
                        </a:rPr>
                        <a:t> </a:t>
                      </a:r>
                      <a:r>
                        <a:rPr lang="en-GB" sz="1100" dirty="0" smtClean="0">
                          <a:effectLst/>
                        </a:rPr>
                        <a:t>= 7</a:t>
                      </a:r>
                    </a:p>
                    <a:p>
                      <a:pPr algn="ctr">
                        <a:lnSpc>
                          <a:spcPct val="115000"/>
                        </a:lnSpc>
                        <a:spcAft>
                          <a:spcPts val="0"/>
                        </a:spcAft>
                      </a:pPr>
                      <a:r>
                        <a:rPr lang="en-GB" sz="1100" baseline="0" dirty="0" smtClean="0">
                          <a:effectLst/>
                        </a:rPr>
                        <a:t>35 </a:t>
                      </a:r>
                      <a:r>
                        <a:rPr lang="en-GB" sz="1100" dirty="0" smtClean="0">
                          <a:effectLst/>
                        </a:rPr>
                        <a:t>÷ 5 = 7</a:t>
                      </a:r>
                    </a:p>
                    <a:p>
                      <a:pPr algn="ctr">
                        <a:lnSpc>
                          <a:spcPct val="115000"/>
                        </a:lnSpc>
                        <a:spcAft>
                          <a:spcPts val="0"/>
                        </a:spcAft>
                      </a:pPr>
                      <a:r>
                        <a:rPr lang="en-GB" sz="1100" baseline="0" dirty="0" smtClean="0">
                          <a:effectLst/>
                        </a:rPr>
                        <a:t>42 </a:t>
                      </a:r>
                      <a:r>
                        <a:rPr lang="en-GB" sz="1100" dirty="0" smtClean="0">
                          <a:effectLst/>
                        </a:rPr>
                        <a:t>÷ 6</a:t>
                      </a:r>
                      <a:r>
                        <a:rPr lang="en-GB" sz="1100" baseline="0" dirty="0" smtClean="0">
                          <a:effectLst/>
                        </a:rPr>
                        <a:t> </a:t>
                      </a:r>
                      <a:r>
                        <a:rPr lang="en-GB" sz="1100" dirty="0" smtClean="0">
                          <a:effectLst/>
                        </a:rPr>
                        <a:t>= 7</a:t>
                      </a:r>
                    </a:p>
                    <a:p>
                      <a:pPr algn="ctr">
                        <a:lnSpc>
                          <a:spcPct val="115000"/>
                        </a:lnSpc>
                        <a:spcAft>
                          <a:spcPts val="0"/>
                        </a:spcAft>
                      </a:pPr>
                      <a:r>
                        <a:rPr lang="en-GB" sz="1100" dirty="0" smtClean="0">
                          <a:effectLst/>
                        </a:rPr>
                        <a:t>49 ÷ 7 = 7</a:t>
                      </a:r>
                    </a:p>
                    <a:p>
                      <a:pPr algn="ctr">
                        <a:lnSpc>
                          <a:spcPct val="115000"/>
                        </a:lnSpc>
                        <a:spcAft>
                          <a:spcPts val="0"/>
                        </a:spcAft>
                      </a:pPr>
                      <a:r>
                        <a:rPr lang="en-GB" sz="1100" dirty="0" smtClean="0">
                          <a:effectLst/>
                        </a:rPr>
                        <a:t>56 ÷ 8</a:t>
                      </a:r>
                      <a:r>
                        <a:rPr lang="en-GB" sz="1100" baseline="0" dirty="0" smtClean="0">
                          <a:effectLst/>
                        </a:rPr>
                        <a:t> </a:t>
                      </a:r>
                      <a:r>
                        <a:rPr lang="en-GB" sz="1100" dirty="0" smtClean="0">
                          <a:effectLst/>
                        </a:rPr>
                        <a:t>= 7</a:t>
                      </a:r>
                    </a:p>
                    <a:p>
                      <a:pPr algn="ctr">
                        <a:lnSpc>
                          <a:spcPct val="115000"/>
                        </a:lnSpc>
                        <a:spcAft>
                          <a:spcPts val="0"/>
                        </a:spcAft>
                      </a:pPr>
                      <a:r>
                        <a:rPr lang="en-GB" sz="1100" dirty="0" smtClean="0">
                          <a:effectLst/>
                        </a:rPr>
                        <a:t>63 ÷ 9 = 7</a:t>
                      </a:r>
                    </a:p>
                    <a:p>
                      <a:pPr algn="ctr">
                        <a:lnSpc>
                          <a:spcPct val="115000"/>
                        </a:lnSpc>
                        <a:spcAft>
                          <a:spcPts val="0"/>
                        </a:spcAft>
                      </a:pPr>
                      <a:r>
                        <a:rPr lang="en-GB" sz="1100" dirty="0" smtClean="0">
                          <a:effectLst/>
                        </a:rPr>
                        <a:t>70 ÷ 10</a:t>
                      </a:r>
                      <a:r>
                        <a:rPr lang="en-GB" sz="1100" baseline="0" dirty="0" smtClean="0">
                          <a:effectLst/>
                        </a:rPr>
                        <a:t> </a:t>
                      </a:r>
                      <a:r>
                        <a:rPr lang="en-GB" sz="1100" dirty="0" smtClean="0">
                          <a:effectLst/>
                        </a:rPr>
                        <a:t>= 7</a:t>
                      </a:r>
                    </a:p>
                    <a:p>
                      <a:pPr algn="ctr">
                        <a:lnSpc>
                          <a:spcPct val="115000"/>
                        </a:lnSpc>
                        <a:spcAft>
                          <a:spcPts val="0"/>
                        </a:spcAft>
                      </a:pPr>
                      <a:r>
                        <a:rPr lang="en-GB" sz="1100" dirty="0" smtClean="0">
                          <a:effectLst/>
                        </a:rPr>
                        <a:t>77 ÷ 11</a:t>
                      </a:r>
                      <a:r>
                        <a:rPr lang="en-GB" sz="1100" baseline="0" dirty="0" smtClean="0">
                          <a:effectLst/>
                        </a:rPr>
                        <a:t> </a:t>
                      </a:r>
                      <a:r>
                        <a:rPr lang="en-GB" sz="1100" dirty="0" smtClean="0">
                          <a:effectLst/>
                        </a:rPr>
                        <a:t>= 7</a:t>
                      </a:r>
                    </a:p>
                    <a:p>
                      <a:pPr algn="ctr">
                        <a:lnSpc>
                          <a:spcPct val="115000"/>
                        </a:lnSpc>
                        <a:spcAft>
                          <a:spcPts val="0"/>
                        </a:spcAft>
                      </a:pPr>
                      <a:r>
                        <a:rPr lang="en-GB" sz="1100" dirty="0" smtClean="0">
                          <a:effectLst/>
                        </a:rPr>
                        <a:t>84 ÷ 12</a:t>
                      </a:r>
                      <a:r>
                        <a:rPr lang="en-GB" sz="1100" baseline="0" dirty="0" smtClean="0">
                          <a:effectLst/>
                        </a:rPr>
                        <a:t> </a:t>
                      </a:r>
                      <a:r>
                        <a:rPr lang="en-GB" sz="1100" dirty="0" smtClean="0">
                          <a:effectLst/>
                        </a:rPr>
                        <a:t>=7</a:t>
                      </a: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p:txBody>
          <a:bodyPr/>
          <a:lstStyle/>
          <a:p>
            <a:r>
              <a:rPr lang="en-GB" dirty="0" smtClean="0"/>
              <a:t>Key Vocabulary</a:t>
            </a:r>
          </a:p>
          <a:p>
            <a:pPr algn="l"/>
            <a:r>
              <a:rPr lang="en-GB" b="0" u="none" dirty="0" smtClean="0"/>
              <a:t>What is 7 </a:t>
            </a:r>
            <a:r>
              <a:rPr lang="en-GB" u="none" dirty="0" smtClean="0"/>
              <a:t>multiplied by </a:t>
            </a:r>
            <a:r>
              <a:rPr lang="en-GB" b="0" u="none" dirty="0" smtClean="0"/>
              <a:t>6?</a:t>
            </a:r>
          </a:p>
          <a:p>
            <a:pPr algn="l"/>
            <a:r>
              <a:rPr lang="en-GB" b="0" u="none" dirty="0" smtClean="0"/>
              <a:t>What is 7</a:t>
            </a:r>
            <a:r>
              <a:rPr lang="en-GB" u="none" dirty="0" smtClean="0"/>
              <a:t> times </a:t>
            </a:r>
            <a:r>
              <a:rPr lang="en-GB" b="0" u="none" dirty="0" smtClean="0"/>
              <a:t>8?</a:t>
            </a:r>
          </a:p>
          <a:p>
            <a:pPr algn="l"/>
            <a:r>
              <a:rPr lang="en-GB" b="0" u="none" dirty="0" smtClean="0"/>
              <a:t>What is 84 </a:t>
            </a:r>
            <a:r>
              <a:rPr lang="en-GB" u="none" dirty="0" smtClean="0"/>
              <a:t>divided by </a:t>
            </a:r>
            <a:r>
              <a:rPr lang="en-GB" b="0" u="none" dirty="0"/>
              <a:t>7</a:t>
            </a:r>
            <a:r>
              <a:rPr lang="en-GB" b="0" u="none" dirty="0" smtClean="0"/>
              <a:t>?</a:t>
            </a:r>
            <a:endParaRPr lang="en-GB" b="0" u="none" dirty="0"/>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a:t>
            </a:r>
            <a:r>
              <a:rPr lang="en-GB" altLang="en-US" dirty="0" smtClean="0">
                <a:ea typeface="Calibri" pitchFamily="34" charset="0"/>
                <a:cs typeface="Times New Roman" pitchFamily="18" charset="0"/>
              </a:rPr>
              <a:t>7 </a:t>
            </a:r>
            <a:r>
              <a:rPr lang="en-GB" altLang="en-US" dirty="0">
                <a:ea typeface="Calibri" pitchFamily="34" charset="0"/>
                <a:cs typeface="Times New Roman" pitchFamily="18" charset="0"/>
              </a:rPr>
              <a:t>× ⃝ </a:t>
            </a:r>
            <a:r>
              <a:rPr lang="en-GB" altLang="en-US" dirty="0" smtClean="0">
                <a:ea typeface="Calibri" pitchFamily="34" charset="0"/>
                <a:cs typeface="Times New Roman" pitchFamily="18" charset="0"/>
              </a:rPr>
              <a:t>= 28 </a:t>
            </a:r>
            <a:r>
              <a:rPr lang="en-GB" altLang="en-US" dirty="0">
                <a:ea typeface="Calibri" pitchFamily="34" charset="0"/>
                <a:cs typeface="Times New Roman" pitchFamily="18" charset="0"/>
              </a:rPr>
              <a:t>or ⃝ ÷ 6</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 7</a:t>
            </a:r>
            <a:r>
              <a:rPr lang="en-GB" altLang="en-US" dirty="0" smtClean="0">
                <a:ea typeface="Calibri" pitchFamily="34" charset="0"/>
                <a:cs typeface="Times New Roman" pitchFamily="18" charset="0"/>
              </a:rPr>
              <a:t>.</a:t>
            </a:r>
            <a:endParaRPr lang="en-GB" altLang="en-US" dirty="0">
              <a:ea typeface="Calibri" pitchFamily="34" charset="0"/>
              <a:cs typeface="Times New Roman" pitchFamily="18" charset="0"/>
            </a:endParaRPr>
          </a:p>
          <a:p>
            <a:endParaRPr lang="en-GB"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12566432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4 – Summer 1</a:t>
            </a:r>
            <a:endParaRPr lang="en-GB" dirty="0"/>
          </a:p>
        </p:txBody>
      </p:sp>
      <p:sp>
        <p:nvSpPr>
          <p:cNvPr id="3" name="Text Placeholder 2"/>
          <p:cNvSpPr>
            <a:spLocks noGrp="1"/>
          </p:cNvSpPr>
          <p:nvPr>
            <p:ph type="body" sz="quarter" idx="11"/>
          </p:nvPr>
        </p:nvSpPr>
        <p:spPr>
          <a:xfrm>
            <a:off x="548680" y="1619251"/>
            <a:ext cx="6120680" cy="504479"/>
          </a:xfrm>
        </p:spPr>
        <p:txBody>
          <a:bodyPr>
            <a:normAutofit/>
          </a:bodyPr>
          <a:lstStyle/>
          <a:p>
            <a:r>
              <a:rPr lang="en-GB" dirty="0" smtClean="0"/>
              <a:t>I can recognise decimal equivalents of fractions.</a:t>
            </a:r>
            <a:endParaRPr lang="en-GB" dirty="0"/>
          </a:p>
        </p:txBody>
      </p:sp>
      <p:sp>
        <p:nvSpPr>
          <p:cNvPr id="4" name="Text Placeholder 3"/>
          <p:cNvSpPr>
            <a:spLocks noGrp="1"/>
          </p:cNvSpPr>
          <p:nvPr>
            <p:ph type="body" sz="quarter" idx="12"/>
          </p:nvPr>
        </p:nvSpPr>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a:t>
            </a:r>
            <a:r>
              <a:rPr lang="en-GB" altLang="en-US" dirty="0" smtClean="0">
                <a:ea typeface="Calibri" pitchFamily="34" charset="0"/>
                <a:cs typeface="Times New Roman" pitchFamily="18" charset="0"/>
              </a:rPr>
              <a:t>start with tenths before moving on to hundredths. </a:t>
            </a:r>
            <a:r>
              <a:rPr lang="en-GB" altLang="en-US" dirty="0">
                <a:ea typeface="Calibri" pitchFamily="34" charset="0"/>
                <a:cs typeface="Times New Roman" pitchFamily="18" charset="0"/>
              </a:rPr>
              <a:t>If you would like more ideas, please speak to your child’s teacher.</a:t>
            </a:r>
          </a:p>
          <a:p>
            <a:pPr lvl="0" eaLnBrk="0" fontAlgn="base" hangingPunct="0">
              <a:spcBef>
                <a:spcPct val="0"/>
              </a:spcBef>
              <a:spcAft>
                <a:spcPct val="0"/>
              </a:spcAft>
              <a:buClrTx/>
              <a:buSzTx/>
            </a:pPr>
            <a:endParaRPr lang="en-GB" altLang="en-US" dirty="0" smtClean="0">
              <a:cs typeface="Arial" pitchFamily="34" charset="0"/>
            </a:endParaRPr>
          </a:p>
          <a:p>
            <a:pPr eaLnBrk="0" fontAlgn="base" hangingPunct="0">
              <a:spcBef>
                <a:spcPct val="0"/>
              </a:spcBef>
              <a:spcAft>
                <a:spcPct val="0"/>
              </a:spcAft>
              <a:buClrTx/>
              <a:buSzTx/>
            </a:pPr>
            <a:r>
              <a:rPr lang="en-GB" altLang="en-US" u="sng" dirty="0" smtClean="0"/>
              <a:t>Play games </a:t>
            </a:r>
            <a:r>
              <a:rPr lang="en-GB" altLang="en-US" dirty="0" smtClean="0"/>
              <a:t> - Make some cards with pairs of equivalent fractions and decimals. Use these to play the memory game or snap. Or make your own dominoes with fractions on one side and decimals on the other.</a:t>
            </a:r>
          </a:p>
          <a:p>
            <a:pPr eaLnBrk="0" fontAlgn="base" hangingPunct="0">
              <a:spcBef>
                <a:spcPct val="0"/>
              </a:spcBef>
              <a:spcAft>
                <a:spcPct val="0"/>
              </a:spcAft>
              <a:buClrTx/>
              <a:buSzTx/>
            </a:pPr>
            <a:endParaRPr lang="en-GB" altLang="en-US" dirty="0"/>
          </a:p>
          <a:p>
            <a:pPr eaLnBrk="0" fontAlgn="base" hangingPunct="0">
              <a:spcBef>
                <a:spcPct val="0"/>
              </a:spcBef>
              <a:spcAft>
                <a:spcPct val="0"/>
              </a:spcAft>
              <a:buClrTx/>
              <a:buSzTx/>
            </a:pPr>
            <a:endParaRPr lang="en-GB" altLang="en-US" dirty="0"/>
          </a:p>
          <a:p>
            <a:pPr eaLnBrk="0" fontAlgn="base" hangingPunct="0">
              <a:spcBef>
                <a:spcPct val="0"/>
              </a:spcBef>
              <a:spcAft>
                <a:spcPct val="0"/>
              </a:spcAft>
              <a:buClrTx/>
              <a:buSzTx/>
            </a:pPr>
            <a:endParaRPr lang="en-GB" altLang="en-US" dirty="0" smtClean="0"/>
          </a:p>
          <a:p>
            <a:pPr eaLnBrk="0" fontAlgn="base" hangingPunct="0">
              <a:spcBef>
                <a:spcPct val="0"/>
              </a:spcBef>
              <a:spcAft>
                <a:spcPct val="0"/>
              </a:spcAft>
              <a:buClrTx/>
              <a:buSzTx/>
            </a:pPr>
            <a:endParaRPr lang="en-GB" altLang="en-US" dirty="0" smtClean="0"/>
          </a:p>
        </p:txBody>
      </p:sp>
      <p:sp>
        <p:nvSpPr>
          <p:cNvPr id="6" name="Text Placeholder 5"/>
          <p:cNvSpPr>
            <a:spLocks noGrp="1"/>
          </p:cNvSpPr>
          <p:nvPr>
            <p:ph type="body" sz="quarter" idx="14"/>
          </p:nvPr>
        </p:nvSpPr>
        <p:spPr>
          <a:xfrm>
            <a:off x="4509120" y="2627784"/>
            <a:ext cx="1944216" cy="1728192"/>
          </a:xfrm>
        </p:spPr>
        <p:txBody>
          <a:bodyPr>
            <a:normAutofit/>
          </a:bodyPr>
          <a:lstStyle/>
          <a:p>
            <a:r>
              <a:rPr lang="en-GB" dirty="0" smtClean="0"/>
              <a:t>Key Vocabulary</a:t>
            </a:r>
          </a:p>
          <a:p>
            <a:pPr algn="l"/>
            <a:r>
              <a:rPr lang="en-GB" b="0" u="none" dirty="0" smtClean="0"/>
              <a:t>How many </a:t>
            </a:r>
            <a:r>
              <a:rPr lang="en-GB" u="none" dirty="0" smtClean="0"/>
              <a:t>tenths </a:t>
            </a:r>
            <a:r>
              <a:rPr lang="en-GB" b="0" u="none" dirty="0" smtClean="0"/>
              <a:t>is 0.8?</a:t>
            </a:r>
          </a:p>
          <a:p>
            <a:pPr algn="l"/>
            <a:r>
              <a:rPr lang="en-GB" b="0" u="none" dirty="0" smtClean="0"/>
              <a:t>How many </a:t>
            </a:r>
            <a:r>
              <a:rPr lang="en-GB" u="none" dirty="0" smtClean="0"/>
              <a:t>hundredths</a:t>
            </a:r>
            <a:r>
              <a:rPr lang="en-GB" b="0" u="none" dirty="0" smtClean="0"/>
              <a:t> is 0.12?</a:t>
            </a:r>
          </a:p>
          <a:p>
            <a:pPr algn="l"/>
            <a:r>
              <a:rPr lang="en-GB" b="0" u="none" dirty="0" smtClean="0"/>
              <a:t>Write 0.75 as a </a:t>
            </a:r>
            <a:r>
              <a:rPr lang="en-GB" u="none" dirty="0" smtClean="0"/>
              <a:t>fraction</a:t>
            </a:r>
            <a:r>
              <a:rPr lang="en-GB" b="0" u="none" dirty="0" smtClean="0"/>
              <a:t>?</a:t>
            </a:r>
          </a:p>
          <a:p>
            <a:pPr algn="l"/>
            <a:r>
              <a:rPr lang="en-GB" b="0" u="none" dirty="0" smtClean="0"/>
              <a:t>Write ¼ as a </a:t>
            </a:r>
            <a:r>
              <a:rPr lang="en-GB" u="none" dirty="0" smtClean="0"/>
              <a:t>decimal</a:t>
            </a:r>
            <a:r>
              <a:rPr lang="en-GB" b="0" u="none" dirty="0" smtClean="0"/>
              <a:t>?</a:t>
            </a:r>
            <a:endParaRPr lang="en-GB" b="0" u="none" dirty="0"/>
          </a:p>
        </p:txBody>
      </p:sp>
      <p:sp>
        <p:nvSpPr>
          <p:cNvPr id="13" name="Text Placeholder 12"/>
          <p:cNvSpPr>
            <a:spLocks noGrp="1"/>
          </p:cNvSpPr>
          <p:nvPr>
            <p:ph type="body" sz="quarter" idx="15"/>
          </p:nvPr>
        </p:nvSpPr>
        <p:spPr>
          <a:xfrm>
            <a:off x="685801" y="4932040"/>
            <a:ext cx="5838825" cy="614165"/>
          </a:xfrm>
        </p:spPr>
        <p:txBody>
          <a:bodyPr/>
          <a:lstStyle/>
          <a:p>
            <a:pPr lvl="0"/>
            <a:r>
              <a:rPr lang="en-GB" dirty="0" smtClean="0">
                <a:ea typeface="Calibri" pitchFamily="34" charset="0"/>
                <a:cs typeface="Times New Roman" pitchFamily="18" charset="0"/>
              </a:rPr>
              <a:t>Children should be able to convert between decimals and fractions for ½, ¼, ¾ and any number of tenths and hundredths. </a:t>
            </a:r>
            <a:endParaRPr lang="en-GB" altLang="en-US" dirty="0">
              <a:ea typeface="Calibri" pitchFamily="34" charset="0"/>
              <a:cs typeface="Times New Roman" pitchFamily="18" charset="0"/>
            </a:endParaRPr>
          </a:p>
          <a:p>
            <a:endParaRPr lang="en-GB" dirty="0"/>
          </a:p>
        </p:txBody>
      </p:sp>
      <mc:AlternateContent xmlns:mc="http://schemas.openxmlformats.org/markup-compatibility/2006" xmlns:a14="http://schemas.microsoft.com/office/drawing/2010/main">
        <mc:Choice Requires="a14">
          <p:graphicFrame>
            <p:nvGraphicFramePr>
              <p:cNvPr id="10" name="Content Placeholder 9"/>
              <p:cNvGraphicFramePr>
                <a:graphicFrameLocks noGrp="1"/>
              </p:cNvGraphicFramePr>
              <p:nvPr>
                <p:ph sz="quarter" idx="13"/>
                <p:extLst>
                  <p:ext uri="{D42A27DB-BD31-4B8C-83A1-F6EECF244321}">
                    <p14:modId xmlns:p14="http://schemas.microsoft.com/office/powerpoint/2010/main" val="3797108911"/>
                  </p:ext>
                </p:extLst>
              </p:nvPr>
            </p:nvGraphicFramePr>
            <p:xfrm>
              <a:off x="719138" y="2555875"/>
              <a:ext cx="3717975" cy="2074037"/>
            </p:xfrm>
            <a:graphic>
              <a:graphicData uri="http://schemas.openxmlformats.org/drawingml/2006/table">
                <a:tbl>
                  <a:tblPr firstRow="1" bandRow="1">
                    <a:tableStyleId>{5C22544A-7EE6-4342-B048-85BDC9FD1C3A}</a:tableStyleId>
                  </a:tblPr>
                  <a:tblGrid>
                    <a:gridCol w="1239325">
                      <a:extLst>
                        <a:ext uri="{9D8B030D-6E8A-4147-A177-3AD203B41FA5}">
                          <a16:colId xmlns:a16="http://schemas.microsoft.com/office/drawing/2014/main" val="20000"/>
                        </a:ext>
                      </a:extLst>
                    </a:gridCol>
                    <a:gridCol w="1239325">
                      <a:extLst>
                        <a:ext uri="{9D8B030D-6E8A-4147-A177-3AD203B41FA5}">
                          <a16:colId xmlns:a16="http://schemas.microsoft.com/office/drawing/2014/main" val="20001"/>
                        </a:ext>
                      </a:extLst>
                    </a:gridCol>
                    <a:gridCol w="1239325">
                      <a:extLst>
                        <a:ext uri="{9D8B030D-6E8A-4147-A177-3AD203B41FA5}">
                          <a16:colId xmlns:a16="http://schemas.microsoft.com/office/drawing/2014/main" val="20002"/>
                        </a:ext>
                      </a:extLst>
                    </a:gridCol>
                  </a:tblGrid>
                  <a:tr h="370840">
                    <a:tc>
                      <a:txBody>
                        <a:bodyPr/>
                        <a:lstStyle/>
                        <a:p>
                          <a:pPr marL="0" indent="0">
                            <a:buNone/>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1</m:t>
                                        </m:r>
                                      </m:num>
                                      <m:den>
                                        <m:r>
                                          <a:rPr lang="en-GB" sz="1600" b="0" i="1" smtClean="0">
                                            <a:solidFill>
                                              <a:schemeClr val="tx1"/>
                                            </a:solidFill>
                                            <a:latin typeface="Cambria Math"/>
                                          </a:rPr>
                                          <m:t>2</m:t>
                                        </m:r>
                                      </m:den>
                                    </m:f>
                                  </m:e>
                                </m:box>
                                <m:r>
                                  <a:rPr lang="en-GB" sz="1600" b="0" i="0" smtClean="0">
                                    <a:solidFill>
                                      <a:schemeClr val="tx1"/>
                                    </a:solidFill>
                                    <a:latin typeface="Cambria Math"/>
                                  </a:rPr>
                                  <m:t>=0.5</m:t>
                                </m:r>
                              </m:oMath>
                            </m:oMathPara>
                          </a14:m>
                          <a:endParaRPr lang="en-GB" sz="1600" b="0" dirty="0" smtClean="0">
                            <a:solidFill>
                              <a:schemeClr val="tx1"/>
                            </a:solidFill>
                          </a:endParaRPr>
                        </a:p>
                        <a:p>
                          <a:pPr marL="0" indent="0">
                            <a:buNone/>
                          </a:pPr>
                          <a:endParaRPr kumimoji="0" lang="en-GB" sz="500" b="0" kern="1200" dirty="0" smtClean="0">
                            <a:solidFill>
                              <a:schemeClr val="tx1"/>
                            </a:solidFill>
                            <a:latin typeface="+mn-lt"/>
                            <a:ea typeface="+mn-ea"/>
                            <a:cs typeface="+mn-cs"/>
                          </a:endParaRPr>
                        </a:p>
                        <a:p>
                          <a:pPr marL="0" indent="0">
                            <a:buNone/>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a:solidFill>
                                              <a:schemeClr val="tx1"/>
                                            </a:solidFill>
                                            <a:latin typeface="Cambria Math" panose="02040503050406030204" pitchFamily="18" charset="0"/>
                                          </a:rPr>
                                        </m:ctrlPr>
                                      </m:fPr>
                                      <m:num>
                                        <m:r>
                                          <a:rPr lang="en-GB" sz="1600" i="1">
                                            <a:solidFill>
                                              <a:schemeClr val="tx1"/>
                                            </a:solidFill>
                                            <a:latin typeface="Cambria Math"/>
                                          </a:rPr>
                                          <m:t>1</m:t>
                                        </m:r>
                                      </m:num>
                                      <m:den>
                                        <m:r>
                                          <a:rPr lang="en-GB" sz="1600" b="0" i="1" smtClean="0">
                                            <a:solidFill>
                                              <a:schemeClr val="tx1"/>
                                            </a:solidFill>
                                            <a:latin typeface="Cambria Math"/>
                                          </a:rPr>
                                          <m:t>4</m:t>
                                        </m:r>
                                      </m:den>
                                    </m:f>
                                  </m:e>
                                </m:box>
                                <m:r>
                                  <a:rPr lang="en-GB" sz="1600">
                                    <a:solidFill>
                                      <a:schemeClr val="tx1"/>
                                    </a:solidFill>
                                    <a:latin typeface="Cambria Math"/>
                                  </a:rPr>
                                  <m:t>=0.</m:t>
                                </m:r>
                                <m:r>
                                  <a:rPr lang="en-GB" sz="1600" b="0" i="0" smtClean="0">
                                    <a:solidFill>
                                      <a:schemeClr val="tx1"/>
                                    </a:solidFill>
                                    <a:latin typeface="Cambria Math"/>
                                  </a:rPr>
                                  <m:t>2</m:t>
                                </m:r>
                                <m:r>
                                  <a:rPr lang="en-GB" sz="1600">
                                    <a:solidFill>
                                      <a:schemeClr val="tx1"/>
                                    </a:solidFill>
                                    <a:latin typeface="Cambria Math"/>
                                  </a:rPr>
                                  <m:t>5</m:t>
                                </m:r>
                              </m:oMath>
                            </m:oMathPara>
                          </a14:m>
                          <a:endParaRPr lang="en-GB" sz="1600" dirty="0" smtClean="0">
                            <a:solidFill>
                              <a:schemeClr val="tx1"/>
                            </a:solidFill>
                          </a:endParaRPr>
                        </a:p>
                        <a:p>
                          <a:pPr marL="0" indent="0">
                            <a:buNone/>
                          </a:pPr>
                          <a:endParaRPr lang="en-GB" sz="500" dirty="0" smtClean="0">
                            <a:solidFill>
                              <a:schemeClr val="tx1"/>
                            </a:solidFill>
                          </a:endParaRPr>
                        </a:p>
                        <a:p>
                          <a:pPr marL="0" indent="0">
                            <a:buNone/>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a:solidFill>
                                              <a:schemeClr val="tx1"/>
                                            </a:solidFill>
                                            <a:latin typeface="Cambria Math" panose="02040503050406030204" pitchFamily="18" charset="0"/>
                                          </a:rPr>
                                        </m:ctrlPr>
                                      </m:fPr>
                                      <m:num>
                                        <m:r>
                                          <a:rPr lang="en-GB" sz="1600" b="0" i="1" smtClean="0">
                                            <a:solidFill>
                                              <a:schemeClr val="tx1"/>
                                            </a:solidFill>
                                            <a:latin typeface="Cambria Math"/>
                                          </a:rPr>
                                          <m:t>3</m:t>
                                        </m:r>
                                      </m:num>
                                      <m:den>
                                        <m:r>
                                          <a:rPr lang="en-GB" sz="1600" i="1">
                                            <a:solidFill>
                                              <a:schemeClr val="tx1"/>
                                            </a:solidFill>
                                            <a:latin typeface="Cambria Math"/>
                                          </a:rPr>
                                          <m:t>4</m:t>
                                        </m:r>
                                      </m:den>
                                    </m:f>
                                  </m:e>
                                </m:box>
                                <m:r>
                                  <a:rPr lang="en-GB" sz="1600">
                                    <a:solidFill>
                                      <a:schemeClr val="tx1"/>
                                    </a:solidFill>
                                    <a:latin typeface="Cambria Math"/>
                                  </a:rPr>
                                  <m:t>=0.</m:t>
                                </m:r>
                                <m:r>
                                  <a:rPr lang="en-GB" sz="1600" b="0" i="0" smtClean="0">
                                    <a:solidFill>
                                      <a:schemeClr val="tx1"/>
                                    </a:solidFill>
                                    <a:latin typeface="Cambria Math"/>
                                  </a:rPr>
                                  <m:t>7</m:t>
                                </m:r>
                                <m:r>
                                  <a:rPr lang="en-GB" sz="1600">
                                    <a:solidFill>
                                      <a:schemeClr val="tx1"/>
                                    </a:solidFill>
                                    <a:latin typeface="Cambria Math"/>
                                  </a:rPr>
                                  <m:t>5</m:t>
                                </m:r>
                              </m:oMath>
                            </m:oMathPara>
                          </a14:m>
                          <a:endParaRPr lang="en-GB" sz="1600" dirty="0">
                            <a:solidFill>
                              <a:schemeClr val="tx1"/>
                            </a:solidFill>
                          </a:endParaRPr>
                        </a:p>
                        <a:p>
                          <a:endParaRPr lang="en-GB" sz="1600" dirty="0">
                            <a:solidFill>
                              <a:schemeClr val="tx1"/>
                            </a:solidFill>
                          </a:endParaRPr>
                        </a:p>
                      </a:txBody>
                      <a:tcPr>
                        <a:solidFill>
                          <a:schemeClr val="bg1"/>
                        </a:solidFill>
                      </a:tcPr>
                    </a:tc>
                    <a:tc>
                      <a:txBody>
                        <a:bodyPr/>
                        <a:lstStyle/>
                        <a:p>
                          <a:pPr marL="0" indent="0">
                            <a:buNone/>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1</m:t>
                                        </m:r>
                                      </m:num>
                                      <m:den>
                                        <m:r>
                                          <a:rPr lang="en-GB" sz="1600" b="0" i="1" smtClean="0">
                                            <a:solidFill>
                                              <a:schemeClr val="tx1"/>
                                            </a:solidFill>
                                            <a:latin typeface="Cambria Math"/>
                                          </a:rPr>
                                          <m:t>10</m:t>
                                        </m:r>
                                      </m:den>
                                    </m:f>
                                  </m:e>
                                </m:box>
                                <m:r>
                                  <a:rPr lang="en-GB" sz="1600" b="0" i="0" smtClean="0">
                                    <a:solidFill>
                                      <a:schemeClr val="tx1"/>
                                    </a:solidFill>
                                    <a:latin typeface="Cambria Math"/>
                                  </a:rPr>
                                  <m:t>=0.1</m:t>
                                </m:r>
                              </m:oMath>
                            </m:oMathPara>
                          </a14:m>
                          <a:endParaRPr lang="en-GB" sz="1600" b="0" dirty="0" smtClean="0">
                            <a:solidFill>
                              <a:schemeClr val="tx1"/>
                            </a:solidFill>
                          </a:endParaRPr>
                        </a:p>
                        <a:p>
                          <a:pPr marL="0" indent="0">
                            <a:buNone/>
                          </a:pPr>
                          <a:endParaRPr lang="en-GB" sz="500" b="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2</m:t>
                                        </m:r>
                                      </m:num>
                                      <m:den>
                                        <m:r>
                                          <a:rPr lang="en-GB" sz="1600" b="0" i="1" smtClean="0">
                                            <a:solidFill>
                                              <a:schemeClr val="tx1"/>
                                            </a:solidFill>
                                            <a:latin typeface="Cambria Math"/>
                                          </a:rPr>
                                          <m:t>10</m:t>
                                        </m:r>
                                      </m:den>
                                    </m:f>
                                  </m:e>
                                </m:box>
                                <m:r>
                                  <a:rPr lang="en-GB" sz="1600" b="0" i="0" smtClean="0">
                                    <a:solidFill>
                                      <a:schemeClr val="tx1"/>
                                    </a:solidFill>
                                    <a:latin typeface="Cambria Math"/>
                                  </a:rPr>
                                  <m:t>=0.2</m:t>
                                </m:r>
                              </m:oMath>
                            </m:oMathPara>
                          </a14:m>
                          <a:endParaRPr lang="en-GB" sz="1600" b="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smtClean="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5</m:t>
                                        </m:r>
                                      </m:num>
                                      <m:den>
                                        <m:r>
                                          <a:rPr lang="en-GB" sz="1600" b="0" i="1" smtClean="0">
                                            <a:solidFill>
                                              <a:schemeClr val="tx1"/>
                                            </a:solidFill>
                                            <a:latin typeface="Cambria Math"/>
                                          </a:rPr>
                                          <m:t>10</m:t>
                                        </m:r>
                                      </m:den>
                                    </m:f>
                                  </m:e>
                                </m:box>
                                <m:r>
                                  <a:rPr lang="en-GB" sz="1600" b="0" i="0" smtClean="0">
                                    <a:solidFill>
                                      <a:schemeClr val="tx1"/>
                                    </a:solidFill>
                                    <a:latin typeface="Cambria Math"/>
                                  </a:rPr>
                                  <m:t>=0.5</m:t>
                                </m:r>
                              </m:oMath>
                            </m:oMathPara>
                          </a14:m>
                          <a:endParaRPr lang="en-GB" sz="1600" b="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smtClean="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6</m:t>
                                        </m:r>
                                      </m:num>
                                      <m:den>
                                        <m:r>
                                          <a:rPr lang="en-GB" sz="1600" b="0" i="1" smtClean="0">
                                            <a:solidFill>
                                              <a:schemeClr val="tx1"/>
                                            </a:solidFill>
                                            <a:latin typeface="Cambria Math"/>
                                          </a:rPr>
                                          <m:t>10</m:t>
                                        </m:r>
                                      </m:den>
                                    </m:f>
                                  </m:e>
                                </m:box>
                                <m:r>
                                  <a:rPr lang="en-GB" sz="1600" b="0" i="0" smtClean="0">
                                    <a:solidFill>
                                      <a:schemeClr val="tx1"/>
                                    </a:solidFill>
                                    <a:latin typeface="Cambria Math"/>
                                  </a:rPr>
                                  <m:t>=0.6</m:t>
                                </m:r>
                              </m:oMath>
                            </m:oMathPara>
                          </a14:m>
                          <a:endParaRPr lang="en-GB" sz="1600" b="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smtClean="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9</m:t>
                                        </m:r>
                                      </m:num>
                                      <m:den>
                                        <m:r>
                                          <a:rPr lang="en-GB" sz="1600" b="0" i="1" smtClean="0">
                                            <a:solidFill>
                                              <a:schemeClr val="tx1"/>
                                            </a:solidFill>
                                            <a:latin typeface="Cambria Math"/>
                                          </a:rPr>
                                          <m:t>10</m:t>
                                        </m:r>
                                      </m:den>
                                    </m:f>
                                  </m:e>
                                </m:box>
                                <m:r>
                                  <a:rPr lang="en-GB" sz="1600" b="0" i="0" smtClean="0">
                                    <a:solidFill>
                                      <a:schemeClr val="tx1"/>
                                    </a:solidFill>
                                    <a:latin typeface="Cambria Math"/>
                                  </a:rPr>
                                  <m:t>=0.9</m:t>
                                </m:r>
                              </m:oMath>
                            </m:oMathPara>
                          </a14:m>
                          <a:endParaRPr lang="en-GB" sz="1600" b="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600" b="0" dirty="0" smtClean="0">
                            <a:solidFill>
                              <a:schemeClr val="tx1"/>
                            </a:solidFill>
                          </a:endParaRPr>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1</m:t>
                                        </m:r>
                                      </m:num>
                                      <m:den>
                                        <m:r>
                                          <a:rPr lang="en-GB" sz="1600" b="0" i="1" smtClean="0">
                                            <a:solidFill>
                                              <a:schemeClr val="tx1"/>
                                            </a:solidFill>
                                            <a:latin typeface="Cambria Math"/>
                                          </a:rPr>
                                          <m:t>100</m:t>
                                        </m:r>
                                      </m:den>
                                    </m:f>
                                  </m:e>
                                </m:box>
                                <m:r>
                                  <a:rPr lang="en-GB" sz="1600" b="0" i="0" smtClean="0">
                                    <a:solidFill>
                                      <a:schemeClr val="tx1"/>
                                    </a:solidFill>
                                    <a:latin typeface="Cambria Math"/>
                                  </a:rPr>
                                  <m:t>=0.01</m:t>
                                </m:r>
                              </m:oMath>
                            </m:oMathPara>
                          </a14:m>
                          <a:endParaRPr lang="en-GB" sz="1600" b="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smtClean="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7</m:t>
                                        </m:r>
                                      </m:num>
                                      <m:den>
                                        <m:r>
                                          <a:rPr lang="en-GB" sz="1600" b="0" i="1" smtClean="0">
                                            <a:solidFill>
                                              <a:schemeClr val="tx1"/>
                                            </a:solidFill>
                                            <a:latin typeface="Cambria Math"/>
                                          </a:rPr>
                                          <m:t>100</m:t>
                                        </m:r>
                                      </m:den>
                                    </m:f>
                                  </m:e>
                                </m:box>
                                <m:r>
                                  <a:rPr lang="en-GB" sz="1600" b="0" i="0" smtClean="0">
                                    <a:solidFill>
                                      <a:schemeClr val="tx1"/>
                                    </a:solidFill>
                                    <a:latin typeface="Cambria Math"/>
                                  </a:rPr>
                                  <m:t>=0.07</m:t>
                                </m:r>
                              </m:oMath>
                            </m:oMathPara>
                          </a14:m>
                          <a:endParaRPr lang="en-GB" sz="1600" b="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smtClean="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21</m:t>
                                        </m:r>
                                      </m:num>
                                      <m:den>
                                        <m:r>
                                          <a:rPr lang="en-GB" sz="1600" b="0" i="1" smtClean="0">
                                            <a:solidFill>
                                              <a:schemeClr val="tx1"/>
                                            </a:solidFill>
                                            <a:latin typeface="Cambria Math"/>
                                          </a:rPr>
                                          <m:t>100</m:t>
                                        </m:r>
                                      </m:den>
                                    </m:f>
                                  </m:e>
                                </m:box>
                                <m:r>
                                  <a:rPr lang="en-GB" sz="1600" b="0" i="0" smtClean="0">
                                    <a:solidFill>
                                      <a:schemeClr val="tx1"/>
                                    </a:solidFill>
                                    <a:latin typeface="Cambria Math"/>
                                  </a:rPr>
                                  <m:t>=0.21</m:t>
                                </m:r>
                              </m:oMath>
                            </m:oMathPara>
                          </a14:m>
                          <a:endParaRPr lang="en-GB" sz="1600" b="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smtClean="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75</m:t>
                                        </m:r>
                                      </m:num>
                                      <m:den>
                                        <m:r>
                                          <a:rPr lang="en-GB" sz="1600" b="0" i="1" smtClean="0">
                                            <a:solidFill>
                                              <a:schemeClr val="tx1"/>
                                            </a:solidFill>
                                            <a:latin typeface="Cambria Math"/>
                                          </a:rPr>
                                          <m:t>100</m:t>
                                        </m:r>
                                      </m:den>
                                    </m:f>
                                  </m:e>
                                </m:box>
                                <m:r>
                                  <a:rPr lang="en-GB" sz="1600" b="0" i="0" smtClean="0">
                                    <a:solidFill>
                                      <a:schemeClr val="tx1"/>
                                    </a:solidFill>
                                    <a:latin typeface="Cambria Math"/>
                                  </a:rPr>
                                  <m:t>=0.75</m:t>
                                </m:r>
                              </m:oMath>
                            </m:oMathPara>
                          </a14:m>
                          <a:endParaRPr lang="en-GB" sz="1600" b="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smtClean="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99</m:t>
                                        </m:r>
                                      </m:num>
                                      <m:den>
                                        <m:r>
                                          <a:rPr lang="en-GB" sz="1600" b="0" i="1" smtClean="0">
                                            <a:solidFill>
                                              <a:schemeClr val="tx1"/>
                                            </a:solidFill>
                                            <a:latin typeface="Cambria Math"/>
                                          </a:rPr>
                                          <m:t>100</m:t>
                                        </m:r>
                                      </m:den>
                                    </m:f>
                                  </m:e>
                                </m:box>
                                <m:r>
                                  <a:rPr lang="en-GB" sz="1600" b="0" i="0" smtClean="0">
                                    <a:solidFill>
                                      <a:schemeClr val="tx1"/>
                                    </a:solidFill>
                                    <a:latin typeface="Cambria Math"/>
                                  </a:rPr>
                                  <m:t>=0.99</m:t>
                                </m:r>
                              </m:oMath>
                            </m:oMathPara>
                          </a14:m>
                          <a:endParaRPr lang="en-GB" sz="1600" b="0" dirty="0" smtClean="0">
                            <a:solidFill>
                              <a:schemeClr val="tx1"/>
                            </a:solidFill>
                          </a:endParaRPr>
                        </a:p>
                        <a:p>
                          <a:endParaRPr lang="en-GB" sz="1600" dirty="0">
                            <a:solidFill>
                              <a:schemeClr val="tx1"/>
                            </a:solidFill>
                          </a:endParaRPr>
                        </a:p>
                      </a:txBody>
                      <a:tcPr>
                        <a:solidFill>
                          <a:schemeClr val="bg1"/>
                        </a:solidFill>
                      </a:tcPr>
                    </a:tc>
                    <a:extLst>
                      <a:ext uri="{0D108BD9-81ED-4DB2-BD59-A6C34878D82A}">
                        <a16:rowId xmlns:a16="http://schemas.microsoft.com/office/drawing/2014/main" val="10000"/>
                      </a:ext>
                    </a:extLst>
                  </a:tr>
                </a:tbl>
              </a:graphicData>
            </a:graphic>
          </p:graphicFrame>
        </mc:Choice>
        <mc:Fallback xmlns="">
          <p:graphicFrame>
            <p:nvGraphicFramePr>
              <p:cNvPr id="10" name="Content Placeholder 9"/>
              <p:cNvGraphicFramePr>
                <a:graphicFrameLocks noGrp="1"/>
              </p:cNvGraphicFramePr>
              <p:nvPr>
                <p:ph sz="quarter" idx="13"/>
                <p:extLst>
                  <p:ext uri="{D42A27DB-BD31-4B8C-83A1-F6EECF244321}">
                    <p14:modId xmlns:p14="http://schemas.microsoft.com/office/powerpoint/2010/main" val="3797108911"/>
                  </p:ext>
                </p:extLst>
              </p:nvPr>
            </p:nvGraphicFramePr>
            <p:xfrm>
              <a:off x="719138" y="2555875"/>
              <a:ext cx="3717975" cy="2074037"/>
            </p:xfrm>
            <a:graphic>
              <a:graphicData uri="http://schemas.openxmlformats.org/drawingml/2006/table">
                <a:tbl>
                  <a:tblPr firstRow="1" bandRow="1">
                    <a:tableStyleId>{5C22544A-7EE6-4342-B048-85BDC9FD1C3A}</a:tableStyleId>
                  </a:tblPr>
                  <a:tblGrid>
                    <a:gridCol w="1239325"/>
                    <a:gridCol w="1239325"/>
                    <a:gridCol w="1239325"/>
                  </a:tblGrid>
                  <a:tr h="2074037">
                    <a:tc>
                      <a:txBody>
                        <a:bodyPr/>
                        <a:lstStyle/>
                        <a:p>
                          <a:endParaRPr lang="en-US"/>
                        </a:p>
                      </a:txBody>
                      <a:tcPr>
                        <a:blipFill rotWithShape="1">
                          <a:blip r:embed="rId2"/>
                          <a:stretch>
                            <a:fillRect l="-493" r="-200493"/>
                          </a:stretch>
                        </a:blipFill>
                      </a:tcPr>
                    </a:tc>
                    <a:tc>
                      <a:txBody>
                        <a:bodyPr/>
                        <a:lstStyle/>
                        <a:p>
                          <a:endParaRPr lang="en-US"/>
                        </a:p>
                      </a:txBody>
                      <a:tcPr>
                        <a:blipFill rotWithShape="1">
                          <a:blip r:embed="rId2"/>
                          <a:stretch>
                            <a:fillRect l="-100000" r="-99510"/>
                          </a:stretch>
                        </a:blipFill>
                      </a:tcPr>
                    </a:tc>
                    <a:tc>
                      <a:txBody>
                        <a:bodyPr/>
                        <a:lstStyle/>
                        <a:p>
                          <a:endParaRPr lang="en-US"/>
                        </a:p>
                      </a:txBody>
                      <a:tcPr>
                        <a:blipFill rotWithShape="1">
                          <a:blip r:embed="rId2"/>
                          <a:stretch>
                            <a:fillRect l="-200985"/>
                          </a:stretch>
                        </a:blipFill>
                      </a:tcPr>
                    </a:tc>
                  </a:tr>
                </a:tbl>
              </a:graphicData>
            </a:graphic>
          </p:graphicFrame>
        </mc:Fallback>
      </mc:AlternateContent>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26051140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4 – Summer 2</a:t>
            </a:r>
            <a:endParaRPr lang="en-GB" dirty="0"/>
          </a:p>
        </p:txBody>
      </p:sp>
      <p:sp>
        <p:nvSpPr>
          <p:cNvPr id="3" name="Text Placeholder 2"/>
          <p:cNvSpPr>
            <a:spLocks noGrp="1"/>
          </p:cNvSpPr>
          <p:nvPr>
            <p:ph type="body" sz="quarter" idx="11"/>
          </p:nvPr>
        </p:nvSpPr>
        <p:spPr>
          <a:xfrm>
            <a:off x="548680" y="1619251"/>
            <a:ext cx="6120680" cy="504479"/>
          </a:xfrm>
        </p:spPr>
        <p:txBody>
          <a:bodyPr>
            <a:normAutofit/>
          </a:bodyPr>
          <a:lstStyle/>
          <a:p>
            <a:r>
              <a:rPr lang="en-GB" dirty="0" smtClean="0"/>
              <a:t>I can multiply and divide single-digit numbers by 10 and 100.</a:t>
            </a:r>
            <a:endParaRPr lang="en-GB" dirty="0"/>
          </a:p>
        </p:txBody>
      </p:sp>
      <p:sp>
        <p:nvSpPr>
          <p:cNvPr id="4" name="Text Placeholder 3"/>
          <p:cNvSpPr>
            <a:spLocks noGrp="1"/>
          </p:cNvSpPr>
          <p:nvPr>
            <p:ph type="body" sz="quarter" idx="12"/>
          </p:nvPr>
        </p:nvSpPr>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a:t>
            </a:r>
            <a:r>
              <a:rPr lang="en-GB" altLang="en-US" dirty="0" smtClean="0">
                <a:ea typeface="Calibri" pitchFamily="34" charset="0"/>
                <a:cs typeface="Times New Roman" pitchFamily="18" charset="0"/>
              </a:rPr>
              <a:t>fact family </a:t>
            </a:r>
            <a:r>
              <a:rPr lang="en-GB" altLang="en-US" dirty="0">
                <a:ea typeface="Calibri" pitchFamily="34" charset="0"/>
                <a:cs typeface="Times New Roman" pitchFamily="18" charset="0"/>
              </a:rPr>
              <a:t>of the day. If you would like more ideas, please speak to your child’s teacher.</a:t>
            </a:r>
          </a:p>
          <a:p>
            <a:pPr eaLnBrk="0" fontAlgn="base" hangingPunct="0">
              <a:spcBef>
                <a:spcPct val="0"/>
              </a:spcBef>
              <a:spcAft>
                <a:spcPct val="0"/>
              </a:spcAft>
              <a:buClrTx/>
              <a:buSzTx/>
            </a:pPr>
            <a:endParaRPr lang="en-GB" altLang="en-US" dirty="0" smtClean="0"/>
          </a:p>
          <a:p>
            <a:pPr eaLnBrk="0" fontAlgn="base" hangingPunct="0">
              <a:spcBef>
                <a:spcPct val="0"/>
              </a:spcBef>
              <a:spcAft>
                <a:spcPct val="0"/>
              </a:spcAft>
              <a:buClrTx/>
              <a:buSzTx/>
            </a:pPr>
            <a:endParaRPr lang="en-GB" altLang="en-US" dirty="0" smtClean="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4278913207"/>
              </p:ext>
            </p:extLst>
          </p:nvPr>
        </p:nvGraphicFramePr>
        <p:xfrm>
          <a:off x="620687" y="2555875"/>
          <a:ext cx="3744417" cy="2430272"/>
        </p:xfrm>
        <a:graphic>
          <a:graphicData uri="http://schemas.openxmlformats.org/drawingml/2006/table">
            <a:tbl>
              <a:tblPr firstRow="1" bandRow="1">
                <a:tableStyleId>{2D5ABB26-0587-4C30-8999-92F81FD0307C}</a:tableStyleId>
              </a:tblPr>
              <a:tblGrid>
                <a:gridCol w="989092">
                  <a:extLst>
                    <a:ext uri="{9D8B030D-6E8A-4147-A177-3AD203B41FA5}">
                      <a16:colId xmlns:a16="http://schemas.microsoft.com/office/drawing/2014/main" val="20000"/>
                    </a:ext>
                  </a:extLst>
                </a:gridCol>
                <a:gridCol w="1315165">
                  <a:extLst>
                    <a:ext uri="{9D8B030D-6E8A-4147-A177-3AD203B41FA5}">
                      <a16:colId xmlns:a16="http://schemas.microsoft.com/office/drawing/2014/main" val="20001"/>
                    </a:ext>
                  </a:extLst>
                </a:gridCol>
                <a:gridCol w="1440160">
                  <a:extLst>
                    <a:ext uri="{9D8B030D-6E8A-4147-A177-3AD203B41FA5}">
                      <a16:colId xmlns:a16="http://schemas.microsoft.com/office/drawing/2014/main" val="20002"/>
                    </a:ext>
                  </a:extLst>
                </a:gridCol>
              </a:tblGrid>
              <a:tr h="2430272">
                <a:tc>
                  <a:txBody>
                    <a:bodyPr/>
                    <a:lstStyle/>
                    <a:p>
                      <a:pPr algn="ctr">
                        <a:lnSpc>
                          <a:spcPct val="115000"/>
                        </a:lnSpc>
                        <a:spcAft>
                          <a:spcPts val="0"/>
                        </a:spcAft>
                      </a:pPr>
                      <a:r>
                        <a:rPr lang="en-GB" sz="1050" dirty="0" smtClean="0">
                          <a:effectLst/>
                        </a:rPr>
                        <a:t>7 × 10 = 70</a:t>
                      </a:r>
                    </a:p>
                    <a:p>
                      <a:pPr algn="ctr">
                        <a:lnSpc>
                          <a:spcPct val="115000"/>
                        </a:lnSpc>
                        <a:spcAft>
                          <a:spcPts val="0"/>
                        </a:spcAft>
                      </a:pPr>
                      <a:r>
                        <a:rPr lang="en-GB" sz="1050" dirty="0" smtClean="0">
                          <a:effectLst/>
                        </a:rPr>
                        <a:t>10</a:t>
                      </a:r>
                      <a:r>
                        <a:rPr lang="en-GB" sz="1050" baseline="0" dirty="0" smtClean="0">
                          <a:effectLst/>
                        </a:rPr>
                        <a:t> </a:t>
                      </a:r>
                      <a:r>
                        <a:rPr lang="en-GB" sz="1050" dirty="0" smtClean="0">
                          <a:effectLst/>
                        </a:rPr>
                        <a:t>× 7 = 70</a:t>
                      </a:r>
                    </a:p>
                    <a:p>
                      <a:pPr algn="ctr">
                        <a:lnSpc>
                          <a:spcPct val="115000"/>
                        </a:lnSpc>
                        <a:spcAft>
                          <a:spcPts val="0"/>
                        </a:spcAft>
                      </a:pPr>
                      <a:r>
                        <a:rPr lang="en-GB" sz="1050" baseline="0" dirty="0" smtClean="0">
                          <a:effectLst/>
                        </a:rPr>
                        <a:t>70 </a:t>
                      </a:r>
                      <a:r>
                        <a:rPr lang="en-GB" sz="1050" dirty="0" smtClean="0">
                          <a:effectLst/>
                        </a:rPr>
                        <a:t>÷ 7</a:t>
                      </a:r>
                      <a:r>
                        <a:rPr lang="en-GB" sz="1050" baseline="0" dirty="0" smtClean="0">
                          <a:effectLst/>
                        </a:rPr>
                        <a:t> </a:t>
                      </a:r>
                      <a:r>
                        <a:rPr lang="en-GB" sz="1050" dirty="0" smtClean="0">
                          <a:effectLst/>
                        </a:rPr>
                        <a:t>= 10</a:t>
                      </a:r>
                    </a:p>
                    <a:p>
                      <a:pPr algn="ctr">
                        <a:lnSpc>
                          <a:spcPct val="115000"/>
                        </a:lnSpc>
                        <a:spcAft>
                          <a:spcPts val="0"/>
                        </a:spcAft>
                      </a:pPr>
                      <a:r>
                        <a:rPr lang="en-GB" sz="1050" dirty="0" smtClean="0">
                          <a:effectLst/>
                        </a:rPr>
                        <a:t>70 ÷ 10 = 7</a:t>
                      </a:r>
                    </a:p>
                    <a:p>
                      <a:pPr algn="ctr">
                        <a:lnSpc>
                          <a:spcPct val="115000"/>
                        </a:lnSpc>
                        <a:spcAft>
                          <a:spcPts val="0"/>
                        </a:spcAft>
                      </a:pPr>
                      <a:endParaRPr lang="en-GB" sz="1050" dirty="0" smtClean="0">
                        <a:effectLst/>
                      </a:endParaRPr>
                    </a:p>
                    <a:p>
                      <a:pPr algn="ctr">
                        <a:lnSpc>
                          <a:spcPct val="115000"/>
                        </a:lnSpc>
                        <a:spcAft>
                          <a:spcPts val="0"/>
                        </a:spcAft>
                      </a:pPr>
                      <a:r>
                        <a:rPr lang="en-GB" sz="1050" dirty="0" smtClean="0">
                          <a:effectLst/>
                        </a:rPr>
                        <a:t>6 × 100 = 600</a:t>
                      </a:r>
                    </a:p>
                    <a:p>
                      <a:pPr algn="ctr">
                        <a:lnSpc>
                          <a:spcPct val="115000"/>
                        </a:lnSpc>
                        <a:spcAft>
                          <a:spcPts val="0"/>
                        </a:spcAft>
                      </a:pPr>
                      <a:r>
                        <a:rPr lang="en-GB" sz="1050" dirty="0" smtClean="0">
                          <a:effectLst/>
                        </a:rPr>
                        <a:t>100</a:t>
                      </a:r>
                      <a:r>
                        <a:rPr lang="en-GB" sz="1050" baseline="0" dirty="0" smtClean="0">
                          <a:effectLst/>
                        </a:rPr>
                        <a:t> </a:t>
                      </a:r>
                      <a:r>
                        <a:rPr lang="en-GB" sz="1050" dirty="0" smtClean="0">
                          <a:effectLst/>
                        </a:rPr>
                        <a:t>× 6 = 600</a:t>
                      </a:r>
                    </a:p>
                    <a:p>
                      <a:pPr algn="ctr">
                        <a:lnSpc>
                          <a:spcPct val="115000"/>
                        </a:lnSpc>
                        <a:spcAft>
                          <a:spcPts val="0"/>
                        </a:spcAft>
                      </a:pPr>
                      <a:r>
                        <a:rPr lang="en-GB" sz="1050" baseline="0" dirty="0" smtClean="0">
                          <a:effectLst/>
                        </a:rPr>
                        <a:t>600 </a:t>
                      </a:r>
                      <a:r>
                        <a:rPr lang="en-GB" sz="1050" dirty="0" smtClean="0">
                          <a:effectLst/>
                        </a:rPr>
                        <a:t>÷ 6</a:t>
                      </a:r>
                      <a:r>
                        <a:rPr lang="en-GB" sz="1050" baseline="0" dirty="0" smtClean="0">
                          <a:effectLst/>
                        </a:rPr>
                        <a:t> </a:t>
                      </a:r>
                      <a:r>
                        <a:rPr lang="en-GB" sz="1050" dirty="0" smtClean="0">
                          <a:effectLst/>
                        </a:rPr>
                        <a:t>= 100</a:t>
                      </a:r>
                    </a:p>
                    <a:p>
                      <a:pPr algn="ctr">
                        <a:lnSpc>
                          <a:spcPct val="115000"/>
                        </a:lnSpc>
                        <a:spcAft>
                          <a:spcPts val="0"/>
                        </a:spcAft>
                      </a:pPr>
                      <a:r>
                        <a:rPr lang="en-GB" sz="1050" dirty="0" smtClean="0">
                          <a:effectLst/>
                        </a:rPr>
                        <a:t>600 ÷ 100 = 6</a:t>
                      </a:r>
                    </a:p>
                    <a:p>
                      <a:pPr algn="ctr">
                        <a:lnSpc>
                          <a:spcPct val="115000"/>
                        </a:lnSpc>
                        <a:spcAft>
                          <a:spcPts val="0"/>
                        </a:spcAft>
                      </a:pPr>
                      <a:endParaRPr lang="en-GB" sz="1050" dirty="0" smtClean="0">
                        <a:effectLst/>
                      </a:endParaRPr>
                    </a:p>
                    <a:p>
                      <a:pPr algn="ctr">
                        <a:lnSpc>
                          <a:spcPct val="115000"/>
                        </a:lnSpc>
                        <a:spcAft>
                          <a:spcPts val="0"/>
                        </a:spcAft>
                      </a:pPr>
                      <a:endParaRPr lang="en-GB" sz="1050" dirty="0" smtClean="0">
                        <a:effectLst/>
                      </a:endParaRPr>
                    </a:p>
                  </a:txBody>
                  <a:tcPr marL="68580" marR="68580" marT="0" marB="0"/>
                </a:tc>
                <a:tc>
                  <a:txBody>
                    <a:bodyPr/>
                    <a:lstStyle/>
                    <a:p>
                      <a:pPr algn="ctr">
                        <a:lnSpc>
                          <a:spcPct val="115000"/>
                        </a:lnSpc>
                        <a:spcAft>
                          <a:spcPts val="0"/>
                        </a:spcAft>
                      </a:pPr>
                      <a:r>
                        <a:rPr lang="en-GB" sz="1050" dirty="0" smtClean="0">
                          <a:effectLst/>
                        </a:rPr>
                        <a:t>30 × 10 = 300</a:t>
                      </a:r>
                    </a:p>
                    <a:p>
                      <a:pPr algn="ctr">
                        <a:lnSpc>
                          <a:spcPct val="115000"/>
                        </a:lnSpc>
                        <a:spcAft>
                          <a:spcPts val="0"/>
                        </a:spcAft>
                      </a:pPr>
                      <a:r>
                        <a:rPr lang="en-GB" sz="1050" dirty="0" smtClean="0">
                          <a:effectLst/>
                        </a:rPr>
                        <a:t>10</a:t>
                      </a:r>
                      <a:r>
                        <a:rPr lang="en-GB" sz="1050" baseline="0" dirty="0" smtClean="0">
                          <a:effectLst/>
                        </a:rPr>
                        <a:t> </a:t>
                      </a:r>
                      <a:r>
                        <a:rPr lang="en-GB" sz="1050" dirty="0" smtClean="0">
                          <a:effectLst/>
                        </a:rPr>
                        <a:t>× 30 = 300</a:t>
                      </a:r>
                    </a:p>
                    <a:p>
                      <a:pPr algn="ctr">
                        <a:lnSpc>
                          <a:spcPct val="115000"/>
                        </a:lnSpc>
                        <a:spcAft>
                          <a:spcPts val="0"/>
                        </a:spcAft>
                      </a:pPr>
                      <a:r>
                        <a:rPr lang="en-GB" sz="1050" baseline="0" dirty="0" smtClean="0">
                          <a:effectLst/>
                        </a:rPr>
                        <a:t>300 </a:t>
                      </a:r>
                      <a:r>
                        <a:rPr lang="en-GB" sz="1050" dirty="0" smtClean="0">
                          <a:effectLst/>
                        </a:rPr>
                        <a:t>÷ 30</a:t>
                      </a:r>
                      <a:r>
                        <a:rPr lang="en-GB" sz="1050" baseline="0" dirty="0" smtClean="0">
                          <a:effectLst/>
                        </a:rPr>
                        <a:t> </a:t>
                      </a:r>
                      <a:r>
                        <a:rPr lang="en-GB" sz="1050" dirty="0" smtClean="0">
                          <a:effectLst/>
                        </a:rPr>
                        <a:t>= 10</a:t>
                      </a:r>
                    </a:p>
                    <a:p>
                      <a:pPr algn="ctr">
                        <a:lnSpc>
                          <a:spcPct val="115000"/>
                        </a:lnSpc>
                        <a:spcAft>
                          <a:spcPts val="0"/>
                        </a:spcAft>
                      </a:pPr>
                      <a:r>
                        <a:rPr lang="en-GB" sz="1050" dirty="0" smtClean="0">
                          <a:effectLst/>
                        </a:rPr>
                        <a:t>300 ÷ 10 = 30</a:t>
                      </a:r>
                    </a:p>
                    <a:p>
                      <a:pPr algn="ctr">
                        <a:lnSpc>
                          <a:spcPct val="115000"/>
                        </a:lnSpc>
                        <a:spcAft>
                          <a:spcPts val="0"/>
                        </a:spcAft>
                      </a:pPr>
                      <a:endParaRPr lang="en-GB" sz="1050" dirty="0" smtClean="0">
                        <a:effectLst/>
                        <a:latin typeface="Calibri"/>
                        <a:ea typeface="Calibri"/>
                        <a:cs typeface="Times New Roman"/>
                      </a:endParaRPr>
                    </a:p>
                    <a:p>
                      <a:pPr algn="ctr">
                        <a:lnSpc>
                          <a:spcPct val="115000"/>
                        </a:lnSpc>
                        <a:spcAft>
                          <a:spcPts val="0"/>
                        </a:spcAft>
                      </a:pPr>
                      <a:r>
                        <a:rPr lang="en-GB" sz="1050" dirty="0" smtClean="0">
                          <a:effectLst/>
                        </a:rPr>
                        <a:t>40 × 100 = 4000</a:t>
                      </a:r>
                    </a:p>
                    <a:p>
                      <a:pPr algn="ctr">
                        <a:lnSpc>
                          <a:spcPct val="115000"/>
                        </a:lnSpc>
                        <a:spcAft>
                          <a:spcPts val="0"/>
                        </a:spcAft>
                      </a:pPr>
                      <a:r>
                        <a:rPr lang="en-GB" sz="1050" dirty="0" smtClean="0">
                          <a:effectLst/>
                        </a:rPr>
                        <a:t>10</a:t>
                      </a:r>
                      <a:r>
                        <a:rPr lang="en-GB" sz="1050" baseline="0" dirty="0" smtClean="0">
                          <a:effectLst/>
                        </a:rPr>
                        <a:t>0 </a:t>
                      </a:r>
                      <a:r>
                        <a:rPr lang="en-GB" sz="1050" dirty="0" smtClean="0">
                          <a:effectLst/>
                        </a:rPr>
                        <a:t>× 40 = 4000</a:t>
                      </a:r>
                    </a:p>
                    <a:p>
                      <a:pPr algn="ctr">
                        <a:lnSpc>
                          <a:spcPct val="115000"/>
                        </a:lnSpc>
                        <a:spcAft>
                          <a:spcPts val="0"/>
                        </a:spcAft>
                      </a:pPr>
                      <a:r>
                        <a:rPr lang="en-GB" sz="1050" baseline="0" dirty="0" smtClean="0">
                          <a:effectLst/>
                        </a:rPr>
                        <a:t>4000 </a:t>
                      </a:r>
                      <a:r>
                        <a:rPr lang="en-GB" sz="1050" dirty="0" smtClean="0">
                          <a:effectLst/>
                        </a:rPr>
                        <a:t>÷ 40</a:t>
                      </a:r>
                      <a:r>
                        <a:rPr lang="en-GB" sz="1050" baseline="0" dirty="0" smtClean="0">
                          <a:effectLst/>
                        </a:rPr>
                        <a:t> </a:t>
                      </a:r>
                      <a:r>
                        <a:rPr lang="en-GB" sz="1050" dirty="0" smtClean="0">
                          <a:effectLst/>
                        </a:rPr>
                        <a:t>= 100</a:t>
                      </a:r>
                    </a:p>
                    <a:p>
                      <a:pPr algn="ctr">
                        <a:lnSpc>
                          <a:spcPct val="115000"/>
                        </a:lnSpc>
                        <a:spcAft>
                          <a:spcPts val="0"/>
                        </a:spcAft>
                      </a:pPr>
                      <a:r>
                        <a:rPr lang="en-GB" sz="1050" dirty="0" smtClean="0">
                          <a:effectLst/>
                        </a:rPr>
                        <a:t>4000 ÷ 100 =</a:t>
                      </a:r>
                      <a:r>
                        <a:rPr lang="en-GB" sz="1050" baseline="0" dirty="0" smtClean="0">
                          <a:effectLst/>
                        </a:rPr>
                        <a:t> 40</a:t>
                      </a:r>
                      <a:endParaRPr lang="en-GB" sz="1050" dirty="0" smtClean="0">
                        <a:effectLst/>
                      </a:endParaRPr>
                    </a:p>
                  </a:txBody>
                  <a:tcPr marL="68580" marR="68580" marT="0" marB="0"/>
                </a:tc>
                <a:tc>
                  <a:txBody>
                    <a:bodyPr/>
                    <a:lstStyle/>
                    <a:p>
                      <a:pPr algn="ctr">
                        <a:lnSpc>
                          <a:spcPct val="115000"/>
                        </a:lnSpc>
                        <a:spcAft>
                          <a:spcPts val="0"/>
                        </a:spcAft>
                      </a:pPr>
                      <a:r>
                        <a:rPr lang="en-GB" sz="1050" dirty="0" smtClean="0">
                          <a:effectLst/>
                        </a:rPr>
                        <a:t>0.8 × 10 = 8</a:t>
                      </a:r>
                    </a:p>
                    <a:p>
                      <a:pPr algn="ctr">
                        <a:lnSpc>
                          <a:spcPct val="115000"/>
                        </a:lnSpc>
                        <a:spcAft>
                          <a:spcPts val="0"/>
                        </a:spcAft>
                      </a:pPr>
                      <a:r>
                        <a:rPr lang="en-GB" sz="1050" dirty="0" smtClean="0">
                          <a:effectLst/>
                        </a:rPr>
                        <a:t>10</a:t>
                      </a:r>
                      <a:r>
                        <a:rPr lang="en-GB" sz="1050" baseline="0" dirty="0" smtClean="0">
                          <a:effectLst/>
                        </a:rPr>
                        <a:t> </a:t>
                      </a:r>
                      <a:r>
                        <a:rPr lang="en-GB" sz="1050" dirty="0" smtClean="0">
                          <a:effectLst/>
                        </a:rPr>
                        <a:t>× 0.8 = 8</a:t>
                      </a:r>
                    </a:p>
                    <a:p>
                      <a:pPr algn="ctr">
                        <a:lnSpc>
                          <a:spcPct val="115000"/>
                        </a:lnSpc>
                        <a:spcAft>
                          <a:spcPts val="0"/>
                        </a:spcAft>
                      </a:pPr>
                      <a:r>
                        <a:rPr lang="en-GB" sz="1050" baseline="0" dirty="0" smtClean="0">
                          <a:effectLst/>
                        </a:rPr>
                        <a:t>8 </a:t>
                      </a:r>
                      <a:r>
                        <a:rPr lang="en-GB" sz="1050" dirty="0" smtClean="0">
                          <a:effectLst/>
                        </a:rPr>
                        <a:t>÷ 0.8</a:t>
                      </a:r>
                      <a:r>
                        <a:rPr lang="en-GB" sz="1050" baseline="0" dirty="0" smtClean="0">
                          <a:effectLst/>
                        </a:rPr>
                        <a:t> </a:t>
                      </a:r>
                      <a:r>
                        <a:rPr lang="en-GB" sz="1050" dirty="0" smtClean="0">
                          <a:effectLst/>
                        </a:rPr>
                        <a:t>= 10</a:t>
                      </a:r>
                    </a:p>
                    <a:p>
                      <a:pPr algn="ctr">
                        <a:lnSpc>
                          <a:spcPct val="115000"/>
                        </a:lnSpc>
                        <a:spcAft>
                          <a:spcPts val="0"/>
                        </a:spcAft>
                      </a:pPr>
                      <a:r>
                        <a:rPr lang="en-GB" sz="1050" dirty="0" smtClean="0">
                          <a:effectLst/>
                        </a:rPr>
                        <a:t>8 ÷ 10 = 0.8</a:t>
                      </a:r>
                    </a:p>
                    <a:p>
                      <a:pPr algn="ctr">
                        <a:lnSpc>
                          <a:spcPct val="115000"/>
                        </a:lnSpc>
                        <a:spcAft>
                          <a:spcPts val="0"/>
                        </a:spcAft>
                      </a:pPr>
                      <a:endParaRPr lang="en-GB" sz="1050" dirty="0" smtClean="0">
                        <a:effectLst/>
                      </a:endParaRPr>
                    </a:p>
                    <a:p>
                      <a:pPr algn="ctr">
                        <a:lnSpc>
                          <a:spcPct val="115000"/>
                        </a:lnSpc>
                        <a:spcAft>
                          <a:spcPts val="0"/>
                        </a:spcAft>
                      </a:pPr>
                      <a:r>
                        <a:rPr lang="en-GB" sz="1050" dirty="0" smtClean="0">
                          <a:effectLst/>
                        </a:rPr>
                        <a:t>0.2 × 10 = 2</a:t>
                      </a:r>
                    </a:p>
                    <a:p>
                      <a:pPr algn="ctr">
                        <a:lnSpc>
                          <a:spcPct val="115000"/>
                        </a:lnSpc>
                        <a:spcAft>
                          <a:spcPts val="0"/>
                        </a:spcAft>
                      </a:pPr>
                      <a:r>
                        <a:rPr lang="en-GB" sz="1050" dirty="0" smtClean="0">
                          <a:effectLst/>
                        </a:rPr>
                        <a:t>10</a:t>
                      </a:r>
                      <a:r>
                        <a:rPr lang="en-GB" sz="1050" baseline="0" dirty="0" smtClean="0">
                          <a:effectLst/>
                        </a:rPr>
                        <a:t> </a:t>
                      </a:r>
                      <a:r>
                        <a:rPr lang="en-GB" sz="1050" dirty="0" smtClean="0">
                          <a:effectLst/>
                        </a:rPr>
                        <a:t>× 0.2 = 2</a:t>
                      </a:r>
                    </a:p>
                    <a:p>
                      <a:pPr algn="ctr">
                        <a:lnSpc>
                          <a:spcPct val="115000"/>
                        </a:lnSpc>
                        <a:spcAft>
                          <a:spcPts val="0"/>
                        </a:spcAft>
                      </a:pPr>
                      <a:r>
                        <a:rPr lang="en-GB" sz="1050" baseline="0" dirty="0" smtClean="0">
                          <a:effectLst/>
                        </a:rPr>
                        <a:t>2 </a:t>
                      </a:r>
                      <a:r>
                        <a:rPr lang="en-GB" sz="1050" dirty="0" smtClean="0">
                          <a:effectLst/>
                        </a:rPr>
                        <a:t>÷ 0.2</a:t>
                      </a:r>
                      <a:r>
                        <a:rPr lang="en-GB" sz="1050" baseline="0" dirty="0" smtClean="0">
                          <a:effectLst/>
                        </a:rPr>
                        <a:t> </a:t>
                      </a:r>
                      <a:r>
                        <a:rPr lang="en-GB" sz="1050" dirty="0" smtClean="0">
                          <a:effectLst/>
                        </a:rPr>
                        <a:t>= 10</a:t>
                      </a:r>
                    </a:p>
                    <a:p>
                      <a:pPr algn="ctr">
                        <a:lnSpc>
                          <a:spcPct val="115000"/>
                        </a:lnSpc>
                        <a:spcAft>
                          <a:spcPts val="0"/>
                        </a:spcAft>
                      </a:pPr>
                      <a:r>
                        <a:rPr lang="en-GB" sz="1050" dirty="0" smtClean="0">
                          <a:effectLst/>
                        </a:rPr>
                        <a:t>2 ÷ 10 = 0.2</a:t>
                      </a:r>
                    </a:p>
                    <a:p>
                      <a:pPr algn="ctr">
                        <a:lnSpc>
                          <a:spcPct val="115000"/>
                        </a:lnSpc>
                        <a:spcAft>
                          <a:spcPts val="0"/>
                        </a:spcAft>
                      </a:pPr>
                      <a:endParaRPr lang="en-GB" sz="1050" dirty="0" smtClean="0">
                        <a:effectLst/>
                      </a:endParaRP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a:xfrm>
            <a:off x="4509120" y="2483768"/>
            <a:ext cx="1944216" cy="1872208"/>
          </a:xfrm>
        </p:spPr>
        <p:txBody>
          <a:bodyPr/>
          <a:lstStyle/>
          <a:p>
            <a:r>
              <a:rPr lang="en-GB" dirty="0" smtClean="0"/>
              <a:t>Key Vocabulary</a:t>
            </a:r>
          </a:p>
          <a:p>
            <a:pPr algn="l"/>
            <a:r>
              <a:rPr lang="en-GB" b="0" u="none" dirty="0" smtClean="0"/>
              <a:t>What is 5 </a:t>
            </a:r>
            <a:r>
              <a:rPr lang="en-GB" u="none" dirty="0" smtClean="0"/>
              <a:t>multiplied by </a:t>
            </a:r>
            <a:r>
              <a:rPr lang="en-GB" b="0" u="none" dirty="0" smtClean="0"/>
              <a:t>10?</a:t>
            </a:r>
          </a:p>
          <a:p>
            <a:pPr algn="l"/>
            <a:r>
              <a:rPr lang="en-GB" b="0" u="none" dirty="0" smtClean="0"/>
              <a:t>What is 10</a:t>
            </a:r>
            <a:r>
              <a:rPr lang="en-GB" u="none" dirty="0" smtClean="0"/>
              <a:t> times </a:t>
            </a:r>
            <a:r>
              <a:rPr lang="en-GB" b="0" u="none" dirty="0" smtClean="0"/>
              <a:t>0.9?</a:t>
            </a:r>
          </a:p>
          <a:p>
            <a:pPr algn="l"/>
            <a:r>
              <a:rPr lang="en-GB" b="0" u="none" dirty="0" smtClean="0"/>
              <a:t>What is 700  </a:t>
            </a:r>
            <a:r>
              <a:rPr lang="en-GB" u="none" dirty="0" smtClean="0"/>
              <a:t>divided by </a:t>
            </a:r>
            <a:r>
              <a:rPr lang="en-GB" b="0" u="none" dirty="0" smtClean="0"/>
              <a:t>70?</a:t>
            </a:r>
            <a:endParaRPr lang="en-GB" b="0" u="none" dirty="0"/>
          </a:p>
          <a:p>
            <a:pPr algn="l"/>
            <a:r>
              <a:rPr lang="en-GB" u="none" dirty="0"/>
              <a:t>h</a:t>
            </a:r>
            <a:r>
              <a:rPr lang="en-GB" u="none" dirty="0" smtClean="0"/>
              <a:t>undreds, tens, units</a:t>
            </a:r>
          </a:p>
          <a:p>
            <a:pPr algn="l"/>
            <a:r>
              <a:rPr lang="en-GB" u="none" dirty="0"/>
              <a:t>t</a:t>
            </a:r>
            <a:r>
              <a:rPr lang="en-GB" u="none" dirty="0" smtClean="0"/>
              <a:t>enths, hundredths</a:t>
            </a:r>
          </a:p>
        </p:txBody>
      </p:sp>
      <p:sp>
        <p:nvSpPr>
          <p:cNvPr id="13" name="Text Placeholder 12"/>
          <p:cNvSpPr>
            <a:spLocks noGrp="1"/>
          </p:cNvSpPr>
          <p:nvPr>
            <p:ph type="body" sz="quarter" idx="15"/>
          </p:nvPr>
        </p:nvSpPr>
        <p:spPr/>
        <p:txBody>
          <a:bodyPr>
            <a:normAutofit/>
          </a:bodyPr>
          <a:lstStyle/>
          <a:p>
            <a:pPr lvl="0"/>
            <a:r>
              <a:rPr lang="en-GB" dirty="0" smtClean="0">
                <a:ea typeface="Calibri" pitchFamily="34" charset="0"/>
                <a:cs typeface="Times New Roman" pitchFamily="18" charset="0"/>
              </a:rPr>
              <a:t>These are just examples of the facts for this term. Children </a:t>
            </a:r>
            <a:r>
              <a:rPr lang="en-GB" dirty="0">
                <a:ea typeface="Calibri" pitchFamily="34" charset="0"/>
                <a:cs typeface="Times New Roman" pitchFamily="18" charset="0"/>
              </a:rPr>
              <a:t>should be able to answer these questions in any order, including missing number </a:t>
            </a:r>
            <a:r>
              <a:rPr lang="en-GB" altLang="en-US" dirty="0">
                <a:ea typeface="Calibri" pitchFamily="34" charset="0"/>
                <a:cs typeface="Times New Roman" pitchFamily="18" charset="0"/>
              </a:rPr>
              <a:t>questions e.g.  </a:t>
            </a:r>
            <a:r>
              <a:rPr lang="en-GB" altLang="en-US" dirty="0" smtClean="0">
                <a:ea typeface="Calibri" pitchFamily="34" charset="0"/>
                <a:cs typeface="Times New Roman" pitchFamily="18" charset="0"/>
              </a:rPr>
              <a:t>10 </a:t>
            </a:r>
            <a:r>
              <a:rPr lang="en-GB" altLang="en-US" dirty="0">
                <a:ea typeface="Calibri" pitchFamily="34" charset="0"/>
                <a:cs typeface="Times New Roman" pitchFamily="18" charset="0"/>
              </a:rPr>
              <a:t>× ⃝ </a:t>
            </a:r>
            <a:r>
              <a:rPr lang="en-GB" altLang="en-US" dirty="0" smtClean="0">
                <a:ea typeface="Calibri" pitchFamily="34" charset="0"/>
                <a:cs typeface="Times New Roman" pitchFamily="18" charset="0"/>
              </a:rPr>
              <a:t>= 5 </a:t>
            </a:r>
            <a:r>
              <a:rPr lang="en-GB" altLang="en-US" dirty="0">
                <a:ea typeface="Calibri" pitchFamily="34" charset="0"/>
                <a:cs typeface="Times New Roman" pitchFamily="18" charset="0"/>
              </a:rPr>
              <a:t>or ⃝ ÷ </a:t>
            </a:r>
            <a:r>
              <a:rPr lang="en-GB" altLang="en-US" dirty="0" smtClean="0">
                <a:ea typeface="Calibri" pitchFamily="34" charset="0"/>
                <a:cs typeface="Times New Roman" pitchFamily="18" charset="0"/>
              </a:rPr>
              <a:t>10 </a:t>
            </a:r>
            <a:r>
              <a:rPr lang="en-GB" altLang="en-US" dirty="0">
                <a:ea typeface="Calibri" pitchFamily="34" charset="0"/>
                <a:cs typeface="Times New Roman" pitchFamily="18" charset="0"/>
              </a:rPr>
              <a:t>= </a:t>
            </a:r>
            <a:r>
              <a:rPr lang="en-GB" altLang="en-US" dirty="0" smtClean="0">
                <a:ea typeface="Calibri" pitchFamily="34" charset="0"/>
                <a:cs typeface="Times New Roman" pitchFamily="18" charset="0"/>
              </a:rPr>
              <a:t>60.</a:t>
            </a:r>
            <a:endParaRPr lang="en-GB" altLang="en-US" dirty="0">
              <a:ea typeface="Calibri" pitchFamily="34" charset="0"/>
              <a:cs typeface="Times New Roman" pitchFamily="18" charset="0"/>
            </a:endParaRPr>
          </a:p>
          <a:p>
            <a:endParaRPr lang="en-GB"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38301693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5 – Autumn 1</a:t>
            </a:r>
            <a:endParaRPr lang="en-GB" dirty="0"/>
          </a:p>
        </p:txBody>
      </p:sp>
      <p:sp>
        <p:nvSpPr>
          <p:cNvPr id="3" name="Text Placeholder 2"/>
          <p:cNvSpPr>
            <a:spLocks noGrp="1"/>
          </p:cNvSpPr>
          <p:nvPr>
            <p:ph type="body" sz="quarter" idx="11"/>
          </p:nvPr>
        </p:nvSpPr>
        <p:spPr/>
        <p:txBody>
          <a:bodyPr/>
          <a:lstStyle/>
          <a:p>
            <a:r>
              <a:rPr lang="en-GB" dirty="0" smtClean="0"/>
              <a:t>I know decimal number bonds to 1 and 10.</a:t>
            </a:r>
            <a:endParaRPr lang="en-GB" dirty="0"/>
          </a:p>
        </p:txBody>
      </p:sp>
      <p:sp>
        <p:nvSpPr>
          <p:cNvPr id="4" name="Text Placeholder 3"/>
          <p:cNvSpPr>
            <a:spLocks noGrp="1"/>
          </p:cNvSpPr>
          <p:nvPr>
            <p:ph type="body" sz="quarter" idx="12"/>
          </p:nvPr>
        </p:nvSpPr>
        <p:spPr/>
        <p:txBody>
          <a:bodyPr>
            <a:normAutofit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eaLnBrk="0" fontAlgn="base" hangingPunct="0">
              <a:spcBef>
                <a:spcPct val="0"/>
              </a:spcBef>
              <a:spcAft>
                <a:spcPct val="0"/>
              </a:spcAft>
              <a:buClrTx/>
              <a:buSzTx/>
            </a:pPr>
            <a:r>
              <a:rPr lang="en-GB" altLang="en-US" u="sng" dirty="0" smtClean="0">
                <a:ea typeface="Calibri" pitchFamily="34" charset="0"/>
                <a:cs typeface="Times New Roman" pitchFamily="18" charset="0"/>
              </a:rPr>
              <a:t>Buy one get three free</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 If your child knows one fact (e.g. </a:t>
            </a:r>
            <a:r>
              <a:rPr lang="en-GB" altLang="en-US" dirty="0" smtClean="0"/>
              <a:t>8</a:t>
            </a:r>
            <a:r>
              <a:rPr lang="en-GB" dirty="0" smtClean="0"/>
              <a:t> + </a:t>
            </a:r>
            <a:r>
              <a:rPr lang="en-GB" dirty="0"/>
              <a:t>5 = </a:t>
            </a:r>
            <a:r>
              <a:rPr lang="en-GB" dirty="0" smtClean="0"/>
              <a:t>13), </a:t>
            </a:r>
            <a:r>
              <a:rPr lang="en-GB" dirty="0"/>
              <a:t>can they tell you the other three facts in the same fact family?</a:t>
            </a:r>
          </a:p>
          <a:p>
            <a:pPr lvl="0" eaLnBrk="0" fontAlgn="base" hangingPunct="0">
              <a:spcBef>
                <a:spcPct val="0"/>
              </a:spcBef>
              <a:spcAft>
                <a:spcPct val="0"/>
              </a:spcAft>
              <a:buClrTx/>
              <a:buSzTx/>
            </a:pPr>
            <a:endParaRPr lang="en-GB" altLang="en-US" dirty="0">
              <a:ea typeface="Calibri" pitchFamily="34" charset="0"/>
              <a:cs typeface="Times New Roman" pitchFamily="18" charset="0"/>
            </a:endParaRPr>
          </a:p>
          <a:p>
            <a:pPr lvl="0" eaLnBrk="0" fontAlgn="base" hangingPunct="0">
              <a:spcBef>
                <a:spcPct val="0"/>
              </a:spcBef>
              <a:spcAft>
                <a:spcPct val="0"/>
              </a:spcAft>
              <a:buClrTx/>
              <a:buSzTx/>
            </a:pPr>
            <a:r>
              <a:rPr lang="en-GB" altLang="en-US" u="sng" dirty="0" smtClean="0">
                <a:cs typeface="Times New Roman" pitchFamily="18" charset="0"/>
              </a:rPr>
              <a:t>Use number bonds to 10</a:t>
            </a:r>
            <a:r>
              <a:rPr lang="en-GB" altLang="en-US" dirty="0" smtClean="0">
                <a:cs typeface="Times New Roman" pitchFamily="18" charset="0"/>
              </a:rPr>
              <a:t> - How can number bonds to 10 help you work out number bonds to 100?</a:t>
            </a:r>
          </a:p>
          <a:p>
            <a:pPr lvl="0" eaLnBrk="0" fontAlgn="base" hangingPunct="0">
              <a:spcBef>
                <a:spcPct val="0"/>
              </a:spcBef>
              <a:spcAft>
                <a:spcPct val="0"/>
              </a:spcAft>
              <a:buClrTx/>
              <a:buSzTx/>
            </a:pPr>
            <a:endParaRPr lang="en-GB" altLang="en-US" dirty="0">
              <a:cs typeface="Times New Roman" pitchFamily="18" charset="0"/>
            </a:endParaRPr>
          </a:p>
          <a:p>
            <a:pPr eaLnBrk="0" fontAlgn="base" hangingPunct="0">
              <a:spcBef>
                <a:spcPct val="0"/>
              </a:spcBef>
              <a:spcAft>
                <a:spcPct val="0"/>
              </a:spcAft>
              <a:buClrTx/>
              <a:buSzTx/>
            </a:pPr>
            <a:r>
              <a:rPr lang="en-GB" altLang="en-US" u="sng" dirty="0">
                <a:cs typeface="Times New Roman" pitchFamily="18" charset="0"/>
              </a:rPr>
              <a:t>Play games</a:t>
            </a:r>
            <a:r>
              <a:rPr lang="en-GB" altLang="en-US" dirty="0">
                <a:cs typeface="Times New Roman" pitchFamily="18" charset="0"/>
              </a:rPr>
              <a:t> </a:t>
            </a:r>
            <a:r>
              <a:rPr lang="en-GB" altLang="en-US" dirty="0" smtClean="0">
                <a:cs typeface="Times New Roman" pitchFamily="18" charset="0"/>
              </a:rPr>
              <a:t>– There are missing number questions at </a:t>
            </a:r>
            <a:r>
              <a:rPr lang="en-GB" altLang="en-US" dirty="0">
                <a:cs typeface="Times New Roman" pitchFamily="18" charset="0"/>
                <a:hlinkClick r:id="rId2"/>
              </a:rPr>
              <a:t>www.conkermaths.com</a:t>
            </a:r>
            <a:r>
              <a:rPr lang="en-GB" altLang="en-US" dirty="0">
                <a:cs typeface="Times New Roman" pitchFamily="18" charset="0"/>
              </a:rPr>
              <a:t> </a:t>
            </a:r>
            <a:r>
              <a:rPr lang="en-GB" altLang="en-US" dirty="0" smtClean="0">
                <a:cs typeface="Times New Roman" pitchFamily="18" charset="0"/>
              </a:rPr>
              <a:t>. See how </a:t>
            </a:r>
            <a:r>
              <a:rPr lang="en-GB" altLang="en-US" dirty="0">
                <a:cs typeface="Times New Roman" pitchFamily="18" charset="0"/>
              </a:rPr>
              <a:t>many questions you can answer in just </a:t>
            </a:r>
            <a:r>
              <a:rPr lang="en-GB" altLang="en-US" dirty="0" smtClean="0">
                <a:cs typeface="Times New Roman" pitchFamily="18" charset="0"/>
              </a:rPr>
              <a:t>90 seconds.  There is also a number bond pair game to play.</a:t>
            </a:r>
            <a:endParaRPr lang="en-GB" altLang="en-US" dirty="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a:p>
            <a:pPr lvl="0"/>
            <a:endParaRPr lang="en-GB" altLang="en-US" dirty="0"/>
          </a:p>
        </p:txBody>
      </p:sp>
      <p:sp>
        <p:nvSpPr>
          <p:cNvPr id="6" name="Text Placeholder 5"/>
          <p:cNvSpPr>
            <a:spLocks noGrp="1"/>
          </p:cNvSpPr>
          <p:nvPr>
            <p:ph type="body" sz="quarter" idx="14"/>
          </p:nvPr>
        </p:nvSpPr>
        <p:spPr>
          <a:xfrm>
            <a:off x="4288334" y="2843808"/>
            <a:ext cx="2020987" cy="1656184"/>
          </a:xfrm>
        </p:spPr>
        <p:txBody>
          <a:bodyPr>
            <a:normAutofit fontScale="92500"/>
          </a:bodyPr>
          <a:lstStyle/>
          <a:p>
            <a:r>
              <a:rPr lang="en-GB" dirty="0" smtClean="0"/>
              <a:t>Key Vocabulary</a:t>
            </a:r>
          </a:p>
          <a:p>
            <a:pPr algn="l"/>
            <a:r>
              <a:rPr lang="en-GB" b="0" u="none" dirty="0" smtClean="0"/>
              <a:t>What do I </a:t>
            </a:r>
            <a:r>
              <a:rPr lang="en-GB" u="none" dirty="0" smtClean="0"/>
              <a:t>add </a:t>
            </a:r>
            <a:r>
              <a:rPr lang="en-GB" b="0" u="none" dirty="0" smtClean="0"/>
              <a:t>to 0.8 to make 1?</a:t>
            </a:r>
          </a:p>
          <a:p>
            <a:pPr algn="l"/>
            <a:r>
              <a:rPr lang="en-GB" b="0" u="none" dirty="0" smtClean="0"/>
              <a:t>What is 1 </a:t>
            </a:r>
            <a:r>
              <a:rPr lang="en-GB" u="none" dirty="0" smtClean="0"/>
              <a:t>take away </a:t>
            </a:r>
            <a:r>
              <a:rPr lang="en-GB" b="0" u="none" dirty="0" smtClean="0"/>
              <a:t>0.06?</a:t>
            </a:r>
          </a:p>
          <a:p>
            <a:pPr algn="l"/>
            <a:r>
              <a:rPr lang="en-GB" b="0" u="none" dirty="0" smtClean="0"/>
              <a:t>What is 1.3 </a:t>
            </a:r>
            <a:r>
              <a:rPr lang="en-GB" u="none" dirty="0" smtClean="0"/>
              <a:t>less than </a:t>
            </a:r>
            <a:r>
              <a:rPr lang="en-GB" b="0" u="none" dirty="0" smtClean="0"/>
              <a:t>10?</a:t>
            </a:r>
          </a:p>
          <a:p>
            <a:pPr algn="l"/>
            <a:r>
              <a:rPr lang="en-GB" u="none" dirty="0" smtClean="0"/>
              <a:t>How many more </a:t>
            </a:r>
            <a:r>
              <a:rPr lang="en-GB" b="0" u="none" dirty="0" smtClean="0"/>
              <a:t>than </a:t>
            </a:r>
            <a:r>
              <a:rPr lang="en-GB" b="0" u="none" dirty="0"/>
              <a:t>9</a:t>
            </a:r>
            <a:r>
              <a:rPr lang="en-GB" b="0" u="none" dirty="0" smtClean="0"/>
              <a:t>.8 is 10?</a:t>
            </a:r>
          </a:p>
          <a:p>
            <a:pPr algn="l"/>
            <a:r>
              <a:rPr lang="en-GB" b="0" u="none" dirty="0" smtClean="0"/>
              <a:t>What is the </a:t>
            </a:r>
            <a:r>
              <a:rPr lang="en-GB" u="none" dirty="0" smtClean="0"/>
              <a:t>difference</a:t>
            </a:r>
            <a:r>
              <a:rPr lang="en-GB" b="0" u="none" dirty="0" smtClean="0"/>
              <a:t> between 0.92 and 10?</a:t>
            </a:r>
            <a:endParaRPr lang="en-GB" u="none" dirty="0"/>
          </a:p>
        </p:txBody>
      </p:sp>
      <p:sp>
        <p:nvSpPr>
          <p:cNvPr id="13" name="Text Placeholder 12"/>
          <p:cNvSpPr>
            <a:spLocks noGrp="1"/>
          </p:cNvSpPr>
          <p:nvPr>
            <p:ph type="body" sz="quarter" idx="15"/>
          </p:nvPr>
        </p:nvSpPr>
        <p:spPr/>
        <p:txBody>
          <a:bodyPr>
            <a:normAutofit/>
          </a:bodyPr>
          <a:lstStyle/>
          <a:p>
            <a:r>
              <a:rPr lang="en-GB" dirty="0" smtClean="0">
                <a:ea typeface="Calibri" pitchFamily="34" charset="0"/>
                <a:cs typeface="Times New Roman" pitchFamily="18" charset="0"/>
              </a:rPr>
              <a:t>This list includes some examples </a:t>
            </a:r>
            <a:r>
              <a:rPr lang="en-GB" dirty="0">
                <a:ea typeface="Calibri" pitchFamily="34" charset="0"/>
                <a:cs typeface="Times New Roman" pitchFamily="18" charset="0"/>
              </a:rPr>
              <a:t> </a:t>
            </a:r>
            <a:r>
              <a:rPr lang="en-GB" dirty="0" smtClean="0">
                <a:ea typeface="Calibri" pitchFamily="34" charset="0"/>
                <a:cs typeface="Times New Roman" pitchFamily="18" charset="0"/>
              </a:rPr>
              <a:t>of facts that children should know. They should be able to answer questions including missing number questions  </a:t>
            </a:r>
            <a:r>
              <a:rPr lang="en-GB" altLang="en-US" dirty="0" smtClean="0">
                <a:ea typeface="Calibri" pitchFamily="34" charset="0"/>
                <a:cs typeface="Times New Roman" pitchFamily="18" charset="0"/>
              </a:rPr>
              <a:t>e.g</a:t>
            </a:r>
            <a:r>
              <a:rPr lang="en-GB" altLang="en-US" dirty="0">
                <a:ea typeface="Calibri" pitchFamily="34" charset="0"/>
                <a:cs typeface="Times New Roman" pitchFamily="18" charset="0"/>
              </a:rPr>
              <a:t>.  </a:t>
            </a:r>
            <a:r>
              <a:rPr lang="en-GB" altLang="en-US" dirty="0" smtClean="0">
                <a:ea typeface="Calibri" pitchFamily="34" charset="0"/>
                <a:cs typeface="Times New Roman" pitchFamily="18" charset="0"/>
              </a:rPr>
              <a:t>0.49 + </a:t>
            </a:r>
            <a:r>
              <a:rPr lang="en-GB" altLang="en-US" dirty="0">
                <a:ea typeface="Calibri" pitchFamily="34" charset="0"/>
                <a:cs typeface="Times New Roman" pitchFamily="18" charset="0"/>
              </a:rPr>
              <a:t>⃝ = </a:t>
            </a:r>
            <a:r>
              <a:rPr lang="en-GB" altLang="en-US" dirty="0" smtClean="0">
                <a:ea typeface="Calibri" pitchFamily="34" charset="0"/>
                <a:cs typeface="Times New Roman" pitchFamily="18" charset="0"/>
              </a:rPr>
              <a:t>10 </a:t>
            </a:r>
            <a:r>
              <a:rPr lang="en-GB" altLang="en-US" dirty="0">
                <a:ea typeface="Calibri" pitchFamily="34" charset="0"/>
                <a:cs typeface="Times New Roman" pitchFamily="18" charset="0"/>
              </a:rPr>
              <a:t>or </a:t>
            </a:r>
            <a:r>
              <a:rPr lang="en-GB" altLang="en-US" dirty="0" smtClean="0">
                <a:ea typeface="Calibri" pitchFamily="34" charset="0"/>
                <a:cs typeface="Times New Roman" pitchFamily="18" charset="0"/>
              </a:rPr>
              <a:t>7.2 + ⃝ </a:t>
            </a:r>
            <a:r>
              <a:rPr lang="en-GB" altLang="en-US" dirty="0">
                <a:ea typeface="Calibri" pitchFamily="34" charset="0"/>
                <a:cs typeface="Times New Roman" pitchFamily="18" charset="0"/>
              </a:rPr>
              <a:t>= </a:t>
            </a:r>
            <a:r>
              <a:rPr lang="en-GB" altLang="en-US" dirty="0" smtClean="0">
                <a:ea typeface="Calibri" pitchFamily="34" charset="0"/>
                <a:cs typeface="Times New Roman" pitchFamily="18" charset="0"/>
              </a:rPr>
              <a:t>10.</a:t>
            </a:r>
            <a:endParaRPr lang="en-GB" altLang="en-US" dirty="0">
              <a:ea typeface="Calibri" pitchFamily="34" charset="0"/>
              <a:cs typeface="Times New Roman" pitchFamily="18" charset="0"/>
            </a:endParaRPr>
          </a:p>
          <a:p>
            <a:pPr lvl="0"/>
            <a:endParaRPr lang="en-GB" altLang="en-US" dirty="0">
              <a:ea typeface="Calibri" pitchFamily="34" charset="0"/>
              <a:cs typeface="Times New Roman" pitchFamily="18" charset="0"/>
            </a:endParaRPr>
          </a:p>
          <a:p>
            <a:endParaRPr lang="en-GB" dirty="0"/>
          </a:p>
        </p:txBody>
      </p:sp>
      <p:graphicFrame>
        <p:nvGraphicFramePr>
          <p:cNvPr id="9" name="Content Placeholder 6"/>
          <p:cNvGraphicFramePr>
            <a:graphicFrameLocks/>
          </p:cNvGraphicFramePr>
          <p:nvPr>
            <p:extLst>
              <p:ext uri="{D42A27DB-BD31-4B8C-83A1-F6EECF244321}">
                <p14:modId xmlns:p14="http://schemas.microsoft.com/office/powerpoint/2010/main" val="491669611"/>
              </p:ext>
            </p:extLst>
          </p:nvPr>
        </p:nvGraphicFramePr>
        <p:xfrm>
          <a:off x="692696" y="2555776"/>
          <a:ext cx="2322484" cy="2313432"/>
        </p:xfrm>
        <a:graphic>
          <a:graphicData uri="http://schemas.openxmlformats.org/drawingml/2006/table">
            <a:tbl>
              <a:tblPr firstRow="1" bandRow="1">
                <a:tableStyleId>{2D5ABB26-0587-4C30-8999-92F81FD0307C}</a:tableStyleId>
              </a:tblPr>
              <a:tblGrid>
                <a:gridCol w="1161242">
                  <a:extLst>
                    <a:ext uri="{9D8B030D-6E8A-4147-A177-3AD203B41FA5}">
                      <a16:colId xmlns:a16="http://schemas.microsoft.com/office/drawing/2014/main" val="20000"/>
                    </a:ext>
                  </a:extLst>
                </a:gridCol>
                <a:gridCol w="1161242">
                  <a:extLst>
                    <a:ext uri="{9D8B030D-6E8A-4147-A177-3AD203B41FA5}">
                      <a16:colId xmlns:a16="http://schemas.microsoft.com/office/drawing/2014/main" val="20001"/>
                    </a:ext>
                  </a:extLst>
                </a:gridCol>
              </a:tblGrid>
              <a:tr h="2109343">
                <a:tc>
                  <a:txBody>
                    <a:bodyPr/>
                    <a:lstStyle/>
                    <a:p>
                      <a:pPr algn="ctr">
                        <a:lnSpc>
                          <a:spcPct val="115000"/>
                        </a:lnSpc>
                        <a:spcAft>
                          <a:spcPts val="0"/>
                        </a:spcAft>
                      </a:pPr>
                      <a:r>
                        <a:rPr lang="en-GB" sz="1100" b="0" dirty="0" smtClean="0">
                          <a:effectLst/>
                          <a:latin typeface="Calibri"/>
                          <a:ea typeface="Calibri"/>
                          <a:cs typeface="Times New Roman"/>
                        </a:rPr>
                        <a:t>Some examples:</a:t>
                      </a:r>
                    </a:p>
                    <a:p>
                      <a:pPr algn="ctr">
                        <a:lnSpc>
                          <a:spcPct val="115000"/>
                        </a:lnSpc>
                        <a:spcAft>
                          <a:spcPts val="0"/>
                        </a:spcAft>
                      </a:pPr>
                      <a:endParaRPr lang="en-GB" sz="1100" b="0" dirty="0" smtClean="0">
                        <a:effectLst/>
                        <a:latin typeface="Calibri"/>
                        <a:ea typeface="Calibri"/>
                        <a:cs typeface="Times New Roman"/>
                      </a:endParaRPr>
                    </a:p>
                    <a:p>
                      <a:pPr algn="ctr">
                        <a:lnSpc>
                          <a:spcPct val="115000"/>
                        </a:lnSpc>
                        <a:spcAft>
                          <a:spcPts val="0"/>
                        </a:spcAft>
                      </a:pPr>
                      <a:r>
                        <a:rPr lang="en-GB" sz="1100" b="0" dirty="0" smtClean="0">
                          <a:effectLst/>
                          <a:latin typeface="Calibri"/>
                          <a:ea typeface="Calibri"/>
                          <a:cs typeface="Times New Roman"/>
                        </a:rPr>
                        <a:t>0.6</a:t>
                      </a:r>
                      <a:r>
                        <a:rPr lang="en-GB" sz="1100" b="0" baseline="0" dirty="0" smtClean="0">
                          <a:effectLst/>
                          <a:latin typeface="Calibri"/>
                          <a:ea typeface="Calibri"/>
                          <a:cs typeface="Times New Roman"/>
                        </a:rPr>
                        <a:t> + 0.4 = 1</a:t>
                      </a:r>
                    </a:p>
                    <a:p>
                      <a:pPr algn="ctr">
                        <a:lnSpc>
                          <a:spcPct val="115000"/>
                        </a:lnSpc>
                        <a:spcAft>
                          <a:spcPts val="0"/>
                        </a:spcAft>
                      </a:pPr>
                      <a:r>
                        <a:rPr lang="en-GB" sz="1100" b="0" baseline="0" dirty="0" smtClean="0">
                          <a:effectLst/>
                          <a:latin typeface="Calibri"/>
                          <a:ea typeface="Calibri"/>
                          <a:cs typeface="Times New Roman"/>
                        </a:rPr>
                        <a:t>0.4 + 0.6 = 1</a:t>
                      </a:r>
                    </a:p>
                    <a:p>
                      <a:pPr algn="ctr">
                        <a:lnSpc>
                          <a:spcPct val="115000"/>
                        </a:lnSpc>
                        <a:spcAft>
                          <a:spcPts val="0"/>
                        </a:spcAft>
                      </a:pPr>
                      <a:r>
                        <a:rPr lang="en-GB" sz="1100" b="0" baseline="0" dirty="0" smtClean="0">
                          <a:effectLst/>
                          <a:latin typeface="Calibri"/>
                          <a:ea typeface="Calibri"/>
                          <a:cs typeface="Times New Roman"/>
                        </a:rPr>
                        <a:t>1 – 0.4 = 0.6</a:t>
                      </a:r>
                    </a:p>
                    <a:p>
                      <a:pPr algn="ctr">
                        <a:lnSpc>
                          <a:spcPct val="115000"/>
                        </a:lnSpc>
                        <a:spcAft>
                          <a:spcPts val="0"/>
                        </a:spcAft>
                      </a:pPr>
                      <a:r>
                        <a:rPr lang="en-GB" sz="1100" b="0" baseline="0" dirty="0" smtClean="0">
                          <a:effectLst/>
                          <a:latin typeface="Calibri"/>
                          <a:ea typeface="Calibri"/>
                          <a:cs typeface="Times New Roman"/>
                        </a:rPr>
                        <a:t>1– 0.6 = 0.4</a:t>
                      </a:r>
                    </a:p>
                    <a:p>
                      <a:pPr algn="ctr">
                        <a:lnSpc>
                          <a:spcPct val="115000"/>
                        </a:lnSpc>
                        <a:spcAft>
                          <a:spcPts val="0"/>
                        </a:spcAft>
                      </a:pPr>
                      <a:endParaRPr lang="en-GB" sz="1100" b="0" baseline="0" dirty="0" smtClean="0">
                        <a:effectLst/>
                        <a:latin typeface="Calibri"/>
                        <a:ea typeface="Calibri"/>
                        <a:cs typeface="Times New Roman"/>
                      </a:endParaRPr>
                    </a:p>
                    <a:p>
                      <a:pPr algn="ctr">
                        <a:lnSpc>
                          <a:spcPct val="115000"/>
                        </a:lnSpc>
                        <a:spcAft>
                          <a:spcPts val="0"/>
                        </a:spcAft>
                      </a:pPr>
                      <a:r>
                        <a:rPr lang="en-GB" sz="1100" b="0" baseline="0" dirty="0" smtClean="0">
                          <a:effectLst/>
                          <a:latin typeface="Calibri"/>
                          <a:ea typeface="Calibri"/>
                          <a:cs typeface="Times New Roman"/>
                        </a:rPr>
                        <a:t>0.75 + 0.25 = 1</a:t>
                      </a:r>
                    </a:p>
                    <a:p>
                      <a:pPr algn="ctr">
                        <a:lnSpc>
                          <a:spcPct val="115000"/>
                        </a:lnSpc>
                        <a:spcAft>
                          <a:spcPts val="0"/>
                        </a:spcAft>
                      </a:pPr>
                      <a:r>
                        <a:rPr lang="en-GB" sz="1100" b="0" baseline="0" dirty="0" smtClean="0">
                          <a:effectLst/>
                          <a:latin typeface="Calibri"/>
                          <a:ea typeface="Calibri"/>
                          <a:cs typeface="Times New Roman"/>
                        </a:rPr>
                        <a:t>0.25 + 0.75 = 1</a:t>
                      </a:r>
                    </a:p>
                    <a:p>
                      <a:pPr algn="ctr">
                        <a:lnSpc>
                          <a:spcPct val="115000"/>
                        </a:lnSpc>
                        <a:spcAft>
                          <a:spcPts val="0"/>
                        </a:spcAft>
                      </a:pPr>
                      <a:r>
                        <a:rPr lang="en-GB" sz="1100" b="0" baseline="0" dirty="0" smtClean="0">
                          <a:effectLst/>
                          <a:latin typeface="Calibri"/>
                          <a:ea typeface="Calibri"/>
                          <a:cs typeface="Times New Roman"/>
                        </a:rPr>
                        <a:t>1 – 0.25 = 0.75</a:t>
                      </a:r>
                    </a:p>
                    <a:p>
                      <a:pPr algn="ctr">
                        <a:lnSpc>
                          <a:spcPct val="115000"/>
                        </a:lnSpc>
                        <a:spcAft>
                          <a:spcPts val="0"/>
                        </a:spcAft>
                      </a:pPr>
                      <a:r>
                        <a:rPr lang="en-GB" sz="1100" b="0" baseline="0" dirty="0" smtClean="0">
                          <a:effectLst/>
                          <a:latin typeface="Calibri"/>
                          <a:ea typeface="Calibri"/>
                          <a:cs typeface="Times New Roman"/>
                        </a:rPr>
                        <a:t>1 – 0.75 = 0.25</a:t>
                      </a:r>
                      <a:endParaRPr lang="en-GB" sz="1100" b="0" dirty="0">
                        <a:effectLst/>
                        <a:latin typeface="Calibri"/>
                        <a:ea typeface="Calibri"/>
                        <a:cs typeface="Times New Roman"/>
                      </a:endParaRPr>
                    </a:p>
                  </a:txBody>
                  <a:tcPr marL="68580" marR="68580" marT="0" marB="0"/>
                </a:tc>
                <a:tc>
                  <a:txBody>
                    <a:bodyPr/>
                    <a:lstStyle/>
                    <a:p>
                      <a:pPr algn="ctr">
                        <a:lnSpc>
                          <a:spcPct val="115000"/>
                        </a:lnSpc>
                        <a:spcAft>
                          <a:spcPts val="0"/>
                        </a:spcAft>
                      </a:pPr>
                      <a:endParaRPr lang="en-GB" sz="1100" dirty="0" smtClean="0">
                        <a:effectLst/>
                        <a:latin typeface="Calibri"/>
                        <a:ea typeface="Calibri"/>
                        <a:cs typeface="Times New Roman"/>
                      </a:endParaRPr>
                    </a:p>
                    <a:p>
                      <a:pPr algn="ctr">
                        <a:lnSpc>
                          <a:spcPct val="115000"/>
                        </a:lnSpc>
                        <a:spcAft>
                          <a:spcPts val="0"/>
                        </a:spcAft>
                      </a:pPr>
                      <a:endParaRPr lang="en-GB" sz="1100" dirty="0" smtClean="0">
                        <a:effectLst/>
                        <a:latin typeface="Calibri"/>
                        <a:ea typeface="Calibri"/>
                        <a:cs typeface="Times New Roman"/>
                      </a:endParaRPr>
                    </a:p>
                    <a:p>
                      <a:pPr algn="ctr">
                        <a:lnSpc>
                          <a:spcPct val="115000"/>
                        </a:lnSpc>
                        <a:spcAft>
                          <a:spcPts val="0"/>
                        </a:spcAft>
                      </a:pPr>
                      <a:r>
                        <a:rPr lang="en-GB" sz="1100" dirty="0" smtClean="0">
                          <a:effectLst/>
                          <a:latin typeface="Calibri"/>
                          <a:ea typeface="Calibri"/>
                          <a:cs typeface="Times New Roman"/>
                        </a:rPr>
                        <a:t>3.7 + 6.3 = 10</a:t>
                      </a:r>
                    </a:p>
                    <a:p>
                      <a:pPr algn="ctr">
                        <a:lnSpc>
                          <a:spcPct val="115000"/>
                        </a:lnSpc>
                        <a:spcAft>
                          <a:spcPts val="0"/>
                        </a:spcAft>
                      </a:pPr>
                      <a:r>
                        <a:rPr lang="en-GB" sz="1100" dirty="0" smtClean="0">
                          <a:effectLst/>
                          <a:latin typeface="Calibri"/>
                          <a:ea typeface="Calibri"/>
                          <a:cs typeface="Times New Roman"/>
                        </a:rPr>
                        <a:t>6.3</a:t>
                      </a:r>
                      <a:r>
                        <a:rPr lang="en-GB" sz="1100" baseline="0" dirty="0" smtClean="0">
                          <a:effectLst/>
                          <a:latin typeface="Calibri"/>
                          <a:ea typeface="Calibri"/>
                          <a:cs typeface="Times New Roman"/>
                        </a:rPr>
                        <a:t> + 3.7 = 10</a:t>
                      </a:r>
                    </a:p>
                    <a:p>
                      <a:pPr algn="ctr">
                        <a:lnSpc>
                          <a:spcPct val="115000"/>
                        </a:lnSpc>
                        <a:spcAft>
                          <a:spcPts val="0"/>
                        </a:spcAft>
                      </a:pPr>
                      <a:r>
                        <a:rPr lang="en-GB" sz="1100" baseline="0" dirty="0" smtClean="0">
                          <a:effectLst/>
                          <a:latin typeface="Calibri"/>
                          <a:ea typeface="Calibri"/>
                          <a:cs typeface="Times New Roman"/>
                        </a:rPr>
                        <a:t>10 – 6.3 = 3.7</a:t>
                      </a:r>
                    </a:p>
                    <a:p>
                      <a:pPr algn="ctr">
                        <a:lnSpc>
                          <a:spcPct val="115000"/>
                        </a:lnSpc>
                        <a:spcAft>
                          <a:spcPts val="0"/>
                        </a:spcAft>
                      </a:pPr>
                      <a:r>
                        <a:rPr lang="en-GB" sz="1100" baseline="0" dirty="0" smtClean="0">
                          <a:effectLst/>
                          <a:latin typeface="Calibri"/>
                          <a:ea typeface="Calibri"/>
                          <a:cs typeface="Times New Roman"/>
                        </a:rPr>
                        <a:t>10 – 3.7 = 6.3</a:t>
                      </a:r>
                    </a:p>
                    <a:p>
                      <a:pPr algn="ctr">
                        <a:lnSpc>
                          <a:spcPct val="115000"/>
                        </a:lnSpc>
                        <a:spcAft>
                          <a:spcPts val="0"/>
                        </a:spcAft>
                      </a:pPr>
                      <a:endParaRPr lang="en-GB" sz="1100" baseline="0" dirty="0" smtClean="0">
                        <a:effectLst/>
                        <a:latin typeface="Calibri"/>
                        <a:ea typeface="Calibri"/>
                        <a:cs typeface="Times New Roman"/>
                      </a:endParaRPr>
                    </a:p>
                    <a:p>
                      <a:pPr algn="ctr">
                        <a:lnSpc>
                          <a:spcPct val="115000"/>
                        </a:lnSpc>
                        <a:spcAft>
                          <a:spcPts val="0"/>
                        </a:spcAft>
                      </a:pPr>
                      <a:r>
                        <a:rPr lang="en-GB" sz="1100" baseline="0" dirty="0" smtClean="0">
                          <a:effectLst/>
                          <a:latin typeface="Calibri"/>
                          <a:ea typeface="Calibri"/>
                          <a:cs typeface="Times New Roman"/>
                        </a:rPr>
                        <a:t>4.8 + 5.2 = 10</a:t>
                      </a:r>
                    </a:p>
                    <a:p>
                      <a:pPr algn="ctr">
                        <a:lnSpc>
                          <a:spcPct val="115000"/>
                        </a:lnSpc>
                        <a:spcAft>
                          <a:spcPts val="0"/>
                        </a:spcAft>
                      </a:pPr>
                      <a:r>
                        <a:rPr lang="en-GB" sz="1100" baseline="0" dirty="0" smtClean="0">
                          <a:effectLst/>
                          <a:latin typeface="Calibri"/>
                          <a:ea typeface="Calibri"/>
                          <a:cs typeface="Times New Roman"/>
                        </a:rPr>
                        <a:t>5.2 + 4.8 = 10</a:t>
                      </a:r>
                    </a:p>
                    <a:p>
                      <a:pPr algn="ctr">
                        <a:lnSpc>
                          <a:spcPct val="115000"/>
                        </a:lnSpc>
                        <a:spcAft>
                          <a:spcPts val="0"/>
                        </a:spcAft>
                      </a:pPr>
                      <a:r>
                        <a:rPr lang="en-GB" sz="1100" baseline="0" dirty="0" smtClean="0">
                          <a:effectLst/>
                          <a:latin typeface="Calibri"/>
                          <a:ea typeface="Calibri"/>
                          <a:cs typeface="Times New Roman"/>
                        </a:rPr>
                        <a:t>10 – 5.2 = 4.8</a:t>
                      </a:r>
                    </a:p>
                    <a:p>
                      <a:pPr algn="ctr">
                        <a:lnSpc>
                          <a:spcPct val="115000"/>
                        </a:lnSpc>
                        <a:spcAft>
                          <a:spcPts val="0"/>
                        </a:spcAft>
                      </a:pPr>
                      <a:r>
                        <a:rPr lang="en-GB" sz="1100" baseline="0" dirty="0" smtClean="0">
                          <a:effectLst/>
                          <a:latin typeface="Calibri"/>
                          <a:ea typeface="Calibri"/>
                          <a:cs typeface="Times New Roman"/>
                        </a:rPr>
                        <a:t>10 – 4.8 = 5.2</a:t>
                      </a:r>
                      <a:endParaRPr lang="en-GB" sz="1100" dirty="0" smtClean="0">
                        <a:effectLst/>
                        <a:latin typeface="Calibri"/>
                        <a:ea typeface="Calibri"/>
                        <a:cs typeface="Times New Roman"/>
                      </a:endParaRPr>
                    </a:p>
                    <a:p>
                      <a:pPr algn="ctr">
                        <a:lnSpc>
                          <a:spcPct val="115000"/>
                        </a:lnSpc>
                        <a:spcAft>
                          <a:spcPts val="0"/>
                        </a:spcAft>
                      </a:pPr>
                      <a:endParaRPr lang="en-GB" sz="1100"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bl>
          </a:graphicData>
        </a:graphic>
      </p:graphicFrame>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9163196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5 – Autumn 2</a:t>
            </a:r>
            <a:endParaRPr lang="en-GB" dirty="0"/>
          </a:p>
        </p:txBody>
      </p:sp>
      <p:sp>
        <p:nvSpPr>
          <p:cNvPr id="3" name="Text Placeholder 2"/>
          <p:cNvSpPr>
            <a:spLocks noGrp="1"/>
          </p:cNvSpPr>
          <p:nvPr>
            <p:ph type="body" sz="quarter" idx="11"/>
          </p:nvPr>
        </p:nvSpPr>
        <p:spPr/>
        <p:txBody>
          <a:bodyPr>
            <a:normAutofit/>
          </a:bodyPr>
          <a:lstStyle/>
          <a:p>
            <a:r>
              <a:rPr lang="en-GB" dirty="0" smtClean="0"/>
              <a:t>I can identify prime numbers up to 20. </a:t>
            </a:r>
            <a:endParaRPr lang="en-GB" dirty="0"/>
          </a:p>
        </p:txBody>
      </p:sp>
      <p:sp>
        <p:nvSpPr>
          <p:cNvPr id="4" name="Text Placeholder 3"/>
          <p:cNvSpPr>
            <a:spLocks noGrp="1"/>
          </p:cNvSpPr>
          <p:nvPr>
            <p:ph type="body" sz="quarter" idx="12"/>
          </p:nvPr>
        </p:nvSpPr>
        <p:spPr>
          <a:xfrm>
            <a:off x="686519" y="5724128"/>
            <a:ext cx="5838825" cy="3024336"/>
          </a:xfrm>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r>
              <a:rPr lang="en-GB" altLang="en-US" dirty="0" smtClean="0">
                <a:ea typeface="Calibri" pitchFamily="34" charset="0"/>
                <a:cs typeface="Times New Roman" pitchFamily="18" charset="0"/>
              </a:rPr>
              <a:t>.</a:t>
            </a:r>
            <a:endParaRPr lang="en-GB" altLang="en-US" dirty="0">
              <a:ea typeface="Calibri" pitchFamily="34" charset="0"/>
              <a:cs typeface="Times New Roman" pitchFamily="18" charset="0"/>
            </a:endParaRP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smtClean="0">
                <a:cs typeface="Arial" pitchFamily="34" charset="0"/>
              </a:rPr>
              <a:t>It’s really important that your child uses mathematical vocabulary accurately. Choose a number between 2 and 20. How many correct statements can your child make about this number using the vocabulary above?</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smtClean="0">
                <a:cs typeface="Arial" pitchFamily="34" charset="0"/>
              </a:rPr>
              <a:t>Make a set of cards for the numbers from 2 to 20. How quickly can your child sort these into prime and composite numbers? How many even prime numbers can they find? How many odd composite numbers?</a:t>
            </a:r>
          </a:p>
        </p:txBody>
      </p:sp>
      <p:sp>
        <p:nvSpPr>
          <p:cNvPr id="6" name="Text Placeholder 5"/>
          <p:cNvSpPr>
            <a:spLocks noGrp="1"/>
          </p:cNvSpPr>
          <p:nvPr>
            <p:ph type="body" sz="quarter" idx="14"/>
          </p:nvPr>
        </p:nvSpPr>
        <p:spPr/>
        <p:txBody>
          <a:bodyPr>
            <a:normAutofit/>
          </a:bodyPr>
          <a:lstStyle/>
          <a:p>
            <a:r>
              <a:rPr lang="en-GB" dirty="0" smtClean="0"/>
              <a:t>Key Vocabulary</a:t>
            </a:r>
          </a:p>
          <a:p>
            <a:pPr algn="l"/>
            <a:r>
              <a:rPr lang="en-GB" u="none" dirty="0" smtClean="0"/>
              <a:t>prime number</a:t>
            </a:r>
            <a:endParaRPr lang="en-GB" b="0" u="none" dirty="0" smtClean="0"/>
          </a:p>
          <a:p>
            <a:pPr algn="l"/>
            <a:r>
              <a:rPr lang="en-GB" u="none" dirty="0"/>
              <a:t>c</a:t>
            </a:r>
            <a:r>
              <a:rPr lang="en-GB" u="none" dirty="0" smtClean="0"/>
              <a:t>omposite number</a:t>
            </a:r>
            <a:endParaRPr lang="en-GB" b="0" u="none" dirty="0" smtClean="0"/>
          </a:p>
          <a:p>
            <a:pPr algn="l"/>
            <a:r>
              <a:rPr lang="en-GB" u="none" dirty="0"/>
              <a:t>f</a:t>
            </a:r>
            <a:r>
              <a:rPr lang="en-GB" u="none" dirty="0" smtClean="0"/>
              <a:t>actor</a:t>
            </a:r>
          </a:p>
          <a:p>
            <a:pPr algn="l"/>
            <a:r>
              <a:rPr lang="en-GB" u="none" dirty="0" smtClean="0"/>
              <a:t>multiple</a:t>
            </a:r>
          </a:p>
        </p:txBody>
      </p:sp>
      <p:sp>
        <p:nvSpPr>
          <p:cNvPr id="13" name="Text Placeholder 12"/>
          <p:cNvSpPr>
            <a:spLocks noGrp="1"/>
          </p:cNvSpPr>
          <p:nvPr>
            <p:ph type="body" sz="quarter" idx="15"/>
          </p:nvPr>
        </p:nvSpPr>
        <p:spPr/>
        <p:txBody>
          <a:bodyPr>
            <a:normAutofit/>
          </a:bodyPr>
          <a:lstStyle/>
          <a:p>
            <a:pPr lvl="0"/>
            <a:r>
              <a:rPr lang="en-GB" dirty="0" smtClean="0">
                <a:ea typeface="Calibri" pitchFamily="34" charset="0"/>
                <a:cs typeface="Times New Roman" pitchFamily="18" charset="0"/>
              </a:rPr>
              <a:t>Children </a:t>
            </a:r>
            <a:r>
              <a:rPr lang="en-GB" dirty="0">
                <a:ea typeface="Calibri" pitchFamily="34" charset="0"/>
                <a:cs typeface="Times New Roman" pitchFamily="18" charset="0"/>
              </a:rPr>
              <a:t>should </a:t>
            </a:r>
            <a:r>
              <a:rPr lang="en-GB" dirty="0" smtClean="0">
                <a:ea typeface="Calibri" pitchFamily="34" charset="0"/>
                <a:cs typeface="Times New Roman" pitchFamily="18" charset="0"/>
              </a:rPr>
              <a:t>be able to explain how they know that a number is composite.</a:t>
            </a:r>
          </a:p>
          <a:p>
            <a:pPr lvl="0"/>
            <a:r>
              <a:rPr lang="en-GB" dirty="0" smtClean="0">
                <a:ea typeface="Calibri" pitchFamily="34" charset="0"/>
                <a:cs typeface="Times New Roman" pitchFamily="18" charset="0"/>
              </a:rPr>
              <a:t>E.g. 15 is composite because it is a multiple of 3 and 5.</a:t>
            </a:r>
            <a:endParaRPr lang="en-GB" altLang="en-US" dirty="0">
              <a:ea typeface="Calibri" pitchFamily="34" charset="0"/>
              <a:cs typeface="Times New Roman" pitchFamily="18" charset="0"/>
            </a:endParaRPr>
          </a:p>
          <a:p>
            <a:endParaRPr lang="en-GB" dirty="0"/>
          </a:p>
        </p:txBody>
      </p:sp>
      <p:sp>
        <p:nvSpPr>
          <p:cNvPr id="5" name="Content Placeholder 4"/>
          <p:cNvSpPr>
            <a:spLocks noGrp="1"/>
          </p:cNvSpPr>
          <p:nvPr>
            <p:ph sz="quarter" idx="13"/>
          </p:nvPr>
        </p:nvSpPr>
        <p:spPr/>
        <p:txBody>
          <a:bodyPr>
            <a:normAutofit/>
          </a:bodyPr>
          <a:lstStyle/>
          <a:p>
            <a:pPr marL="0" indent="0">
              <a:buNone/>
              <a:tabLst>
                <a:tab pos="268288" algn="l"/>
              </a:tabLst>
            </a:pPr>
            <a:r>
              <a:rPr lang="en-GB" sz="1200" i="1" dirty="0" smtClean="0">
                <a:ea typeface="Calibri" pitchFamily="34" charset="0"/>
                <a:cs typeface="Times New Roman" pitchFamily="18" charset="0"/>
              </a:rPr>
              <a:t>A prime number is a number with no factors other than itself and one.</a:t>
            </a:r>
          </a:p>
          <a:p>
            <a:pPr marL="0" indent="0">
              <a:buNone/>
              <a:tabLst>
                <a:tab pos="268288" algn="l"/>
              </a:tabLst>
            </a:pPr>
            <a:r>
              <a:rPr lang="en-GB" sz="1200" i="1" dirty="0" smtClean="0">
                <a:ea typeface="Calibri" pitchFamily="34" charset="0"/>
                <a:cs typeface="Times New Roman" pitchFamily="18" charset="0"/>
              </a:rPr>
              <a:t>The following numbers are prime numbers:</a:t>
            </a:r>
          </a:p>
          <a:p>
            <a:pPr marL="0" indent="0">
              <a:buNone/>
              <a:tabLst>
                <a:tab pos="268288" algn="l"/>
              </a:tabLst>
            </a:pPr>
            <a:r>
              <a:rPr lang="en-GB" sz="1200" i="1" dirty="0" smtClean="0">
                <a:ea typeface="Calibri" pitchFamily="34" charset="0"/>
                <a:cs typeface="Times New Roman" pitchFamily="18" charset="0"/>
              </a:rPr>
              <a:t>	2, 3, 5, 7, 11, 13, 17, 19</a:t>
            </a:r>
          </a:p>
          <a:p>
            <a:pPr marL="0" indent="0">
              <a:buNone/>
              <a:tabLst>
                <a:tab pos="268288" algn="l"/>
              </a:tabLst>
            </a:pPr>
            <a:endParaRPr lang="en-GB" sz="1200" i="1" dirty="0" smtClean="0">
              <a:ea typeface="Calibri" pitchFamily="34" charset="0"/>
              <a:cs typeface="Times New Roman" pitchFamily="18" charset="0"/>
            </a:endParaRPr>
          </a:p>
          <a:p>
            <a:pPr marL="0" indent="0">
              <a:buNone/>
              <a:tabLst>
                <a:tab pos="268288" algn="l"/>
              </a:tabLst>
            </a:pPr>
            <a:r>
              <a:rPr lang="en-GB" sz="1200" i="1" dirty="0" smtClean="0">
                <a:ea typeface="Calibri" pitchFamily="34" charset="0"/>
                <a:cs typeface="Times New Roman" pitchFamily="18" charset="0"/>
              </a:rPr>
              <a:t>A composite number is divisible by a number other than 1 or itself.</a:t>
            </a:r>
            <a:endParaRPr lang="en-GB" sz="1200" i="1" dirty="0">
              <a:ea typeface="Calibri" pitchFamily="34" charset="0"/>
              <a:cs typeface="Times New Roman" pitchFamily="18" charset="0"/>
            </a:endParaRPr>
          </a:p>
          <a:p>
            <a:pPr marL="0" indent="0">
              <a:buNone/>
              <a:tabLst>
                <a:tab pos="268288" algn="l"/>
              </a:tabLst>
            </a:pPr>
            <a:r>
              <a:rPr lang="en-GB" sz="1200" i="1" dirty="0" smtClean="0">
                <a:ea typeface="Calibri" pitchFamily="34" charset="0"/>
                <a:cs typeface="Times New Roman" pitchFamily="18" charset="0"/>
              </a:rPr>
              <a:t>The following numbers are composite numbers:</a:t>
            </a:r>
          </a:p>
          <a:p>
            <a:pPr marL="0" indent="0">
              <a:buNone/>
              <a:tabLst>
                <a:tab pos="268288" algn="l"/>
              </a:tabLst>
            </a:pPr>
            <a:r>
              <a:rPr lang="en-GB" sz="1200" i="1" dirty="0" smtClean="0">
                <a:ea typeface="Calibri" pitchFamily="34" charset="0"/>
                <a:cs typeface="Times New Roman" pitchFamily="18" charset="0"/>
              </a:rPr>
              <a:t>	4, 6, 8, 9, 10, 12, 14, 15, 16, 18, 20</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5976136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5 – Spring 1</a:t>
            </a:r>
            <a:endParaRPr lang="en-GB" dirty="0"/>
          </a:p>
        </p:txBody>
      </p:sp>
      <p:sp>
        <p:nvSpPr>
          <p:cNvPr id="3" name="Text Placeholder 2"/>
          <p:cNvSpPr>
            <a:spLocks noGrp="1"/>
          </p:cNvSpPr>
          <p:nvPr>
            <p:ph type="body" sz="quarter" idx="11"/>
          </p:nvPr>
        </p:nvSpPr>
        <p:spPr/>
        <p:txBody>
          <a:bodyPr>
            <a:normAutofit/>
          </a:bodyPr>
          <a:lstStyle/>
          <a:p>
            <a:r>
              <a:rPr lang="en-GB" dirty="0" smtClean="0"/>
              <a:t>I can find factor pairs of a number. </a:t>
            </a:r>
            <a:endParaRPr lang="en-GB" dirty="0"/>
          </a:p>
        </p:txBody>
      </p:sp>
      <p:sp>
        <p:nvSpPr>
          <p:cNvPr id="4" name="Text Placeholder 3"/>
          <p:cNvSpPr>
            <a:spLocks noGrp="1"/>
          </p:cNvSpPr>
          <p:nvPr>
            <p:ph type="body" sz="quarter" idx="12"/>
          </p:nvPr>
        </p:nvSpPr>
        <p:spPr>
          <a:xfrm>
            <a:off x="686519" y="5724128"/>
            <a:ext cx="5838825" cy="3024336"/>
          </a:xfrm>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smtClean="0">
              <a:cs typeface="Arial" pitchFamily="34" charset="0"/>
            </a:endParaRPr>
          </a:p>
          <a:p>
            <a:pPr lvl="0" eaLnBrk="0" fontAlgn="base" hangingPunct="0">
              <a:spcBef>
                <a:spcPct val="0"/>
              </a:spcBef>
              <a:spcAft>
                <a:spcPct val="0"/>
              </a:spcAft>
              <a:buClrTx/>
              <a:buSzTx/>
            </a:pPr>
            <a:r>
              <a:rPr lang="en-GB" altLang="en-US" u="sng" dirty="0" smtClean="0">
                <a:cs typeface="Arial" pitchFamily="34" charset="0"/>
              </a:rPr>
              <a:t>Play games </a:t>
            </a:r>
            <a:r>
              <a:rPr lang="en-GB" altLang="en-US" dirty="0" smtClean="0">
                <a:cs typeface="Arial" pitchFamily="34" charset="0"/>
              </a:rPr>
              <a:t> - There is an activity at </a:t>
            </a:r>
            <a:r>
              <a:rPr lang="en-GB" altLang="en-US" dirty="0" smtClean="0">
                <a:cs typeface="Arial" pitchFamily="34" charset="0"/>
                <a:hlinkClick r:id="rId2"/>
              </a:rPr>
              <a:t>www.conkermaths.org</a:t>
            </a:r>
            <a:r>
              <a:rPr lang="en-GB" altLang="en-US" dirty="0" smtClean="0">
                <a:cs typeface="Arial" pitchFamily="34" charset="0"/>
              </a:rPr>
              <a:t> to practise finding factor pairs</a:t>
            </a:r>
          </a:p>
          <a:p>
            <a:pPr lvl="0" eaLnBrk="0" fontAlgn="base" hangingPunct="0">
              <a:spcBef>
                <a:spcPct val="0"/>
              </a:spcBef>
              <a:spcAft>
                <a:spcPct val="0"/>
              </a:spcAft>
              <a:buClrTx/>
              <a:buSzTx/>
            </a:pPr>
            <a:endParaRPr lang="en-GB" altLang="en-US" dirty="0" smtClean="0">
              <a:cs typeface="Arial" pitchFamily="34" charset="0"/>
            </a:endParaRPr>
          </a:p>
          <a:p>
            <a:pPr lvl="0" eaLnBrk="0" fontAlgn="base" hangingPunct="0">
              <a:spcBef>
                <a:spcPct val="0"/>
              </a:spcBef>
              <a:spcAft>
                <a:spcPct val="0"/>
              </a:spcAft>
              <a:buClrTx/>
              <a:buSzTx/>
            </a:pPr>
            <a:r>
              <a:rPr lang="en-GB" altLang="en-US" u="sng" dirty="0" smtClean="0">
                <a:cs typeface="Arial" pitchFamily="34" charset="0"/>
              </a:rPr>
              <a:t>Think of the question</a:t>
            </a:r>
            <a:r>
              <a:rPr lang="en-GB" altLang="en-US" dirty="0" smtClean="0">
                <a:cs typeface="Arial" pitchFamily="34" charset="0"/>
              </a:rPr>
              <a:t> – One player thinks of a times table question (e.g. 4 </a:t>
            </a:r>
            <a:r>
              <a:rPr lang="en-GB" dirty="0" smtClean="0"/>
              <a:t>× 12) and states the answer. The other player has to guess the original question.</a:t>
            </a:r>
            <a:endParaRPr lang="en-GB" altLang="en-US" u="sng" dirty="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Use memory tricks</a:t>
            </a:r>
            <a:r>
              <a:rPr lang="en-GB" altLang="en-US" dirty="0">
                <a:ea typeface="Calibri" pitchFamily="34" charset="0"/>
                <a:cs typeface="Times New Roman" pitchFamily="18" charset="0"/>
              </a:rPr>
              <a:t> – For those hard-to-remember facts, www.multiplication.com has some strange picture stories to help children remember</a:t>
            </a:r>
            <a:r>
              <a:rPr lang="en-GB" altLang="en-US" dirty="0" smtClean="0">
                <a:ea typeface="Calibri" pitchFamily="34" charset="0"/>
                <a:cs typeface="Times New Roman" pitchFamily="18" charset="0"/>
              </a:rPr>
              <a:t>.</a:t>
            </a:r>
            <a:endParaRPr lang="en-GB" altLang="en-US" dirty="0" smtClean="0"/>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p:txBody>
      </p:sp>
      <p:sp>
        <p:nvSpPr>
          <p:cNvPr id="6" name="Text Placeholder 5"/>
          <p:cNvSpPr>
            <a:spLocks noGrp="1"/>
          </p:cNvSpPr>
          <p:nvPr>
            <p:ph type="body" sz="quarter" idx="14"/>
          </p:nvPr>
        </p:nvSpPr>
        <p:spPr>
          <a:xfrm>
            <a:off x="4293096" y="2843808"/>
            <a:ext cx="2020987" cy="1728192"/>
          </a:xfrm>
        </p:spPr>
        <p:txBody>
          <a:bodyPr>
            <a:normAutofit/>
          </a:bodyPr>
          <a:lstStyle/>
          <a:p>
            <a:r>
              <a:rPr lang="en-GB" dirty="0" smtClean="0"/>
              <a:t>Key Vocabulary</a:t>
            </a:r>
          </a:p>
          <a:p>
            <a:pPr algn="l"/>
            <a:r>
              <a:rPr lang="en-GB" b="0" u="none" dirty="0" smtClean="0"/>
              <a:t>Can you find a </a:t>
            </a:r>
            <a:r>
              <a:rPr lang="en-GB" u="none" dirty="0" smtClean="0"/>
              <a:t>factor</a:t>
            </a:r>
            <a:r>
              <a:rPr lang="en-GB" b="0" u="none" dirty="0" smtClean="0"/>
              <a:t> of 28?</a:t>
            </a:r>
          </a:p>
          <a:p>
            <a:pPr algn="l"/>
            <a:r>
              <a:rPr lang="en-GB" b="0" u="none" dirty="0" smtClean="0"/>
              <a:t>Find  two numbers whose</a:t>
            </a:r>
            <a:r>
              <a:rPr lang="en-GB" u="none" dirty="0" smtClean="0"/>
              <a:t> product</a:t>
            </a:r>
            <a:r>
              <a:rPr lang="en-GB" b="0" u="none" dirty="0" smtClean="0"/>
              <a:t> is 20.</a:t>
            </a:r>
          </a:p>
          <a:p>
            <a:pPr algn="l"/>
            <a:r>
              <a:rPr lang="en-GB" b="0" u="none" dirty="0" smtClean="0"/>
              <a:t>I know that 6 is a factor of 72 because 6 multiplied by 12 equals 72.</a:t>
            </a:r>
          </a:p>
        </p:txBody>
      </p:sp>
      <p:sp>
        <p:nvSpPr>
          <p:cNvPr id="5" name="Content Placeholder 4"/>
          <p:cNvSpPr>
            <a:spLocks noGrp="1"/>
          </p:cNvSpPr>
          <p:nvPr>
            <p:ph sz="quarter" idx="13"/>
          </p:nvPr>
        </p:nvSpPr>
        <p:spPr>
          <a:xfrm>
            <a:off x="692696" y="2771800"/>
            <a:ext cx="3390900" cy="1368152"/>
          </a:xfrm>
        </p:spPr>
        <p:txBody>
          <a:bodyPr>
            <a:normAutofit/>
          </a:bodyPr>
          <a:lstStyle/>
          <a:p>
            <a:pPr marL="0" indent="0">
              <a:buNone/>
            </a:pPr>
            <a:r>
              <a:rPr lang="en-GB" sz="1200" dirty="0" smtClean="0"/>
              <a:t>Children should now know all multiplication and division facts up to 12 × 12. When given a number in one of these times tables, they should be able to state a factor pair which multiply to make this number. Below are some examples:</a:t>
            </a:r>
          </a:p>
          <a:p>
            <a:pPr marL="0" indent="0">
              <a:buNone/>
            </a:pPr>
            <a:endParaRPr lang="en-GB" dirty="0"/>
          </a:p>
          <a:p>
            <a:pPr marL="0" indent="0">
              <a:buNone/>
            </a:pPr>
            <a:endParaRPr lang="en-GB" dirty="0"/>
          </a:p>
        </p:txBody>
      </p:sp>
      <p:graphicFrame>
        <p:nvGraphicFramePr>
          <p:cNvPr id="9" name="Table 8"/>
          <p:cNvGraphicFramePr>
            <a:graphicFrameLocks noGrp="1"/>
          </p:cNvGraphicFramePr>
          <p:nvPr>
            <p:extLst>
              <p:ext uri="{D42A27DB-BD31-4B8C-83A1-F6EECF244321}">
                <p14:modId xmlns:p14="http://schemas.microsoft.com/office/powerpoint/2010/main" val="2269383833"/>
              </p:ext>
            </p:extLst>
          </p:nvPr>
        </p:nvGraphicFramePr>
        <p:xfrm>
          <a:off x="764704" y="3923928"/>
          <a:ext cx="2934072" cy="1005840"/>
        </p:xfrm>
        <a:graphic>
          <a:graphicData uri="http://schemas.openxmlformats.org/drawingml/2006/table">
            <a:tbl>
              <a:tblPr firstRow="1" bandRow="1">
                <a:tableStyleId>{5C22544A-7EE6-4342-B048-85BDC9FD1C3A}</a:tableStyleId>
              </a:tblPr>
              <a:tblGrid>
                <a:gridCol w="1467036">
                  <a:extLst>
                    <a:ext uri="{9D8B030D-6E8A-4147-A177-3AD203B41FA5}">
                      <a16:colId xmlns:a16="http://schemas.microsoft.com/office/drawing/2014/main" val="20000"/>
                    </a:ext>
                  </a:extLst>
                </a:gridCol>
                <a:gridCol w="1467036">
                  <a:extLst>
                    <a:ext uri="{9D8B030D-6E8A-4147-A177-3AD203B41FA5}">
                      <a16:colId xmlns:a16="http://schemas.microsoft.com/office/drawing/2014/main" val="20001"/>
                    </a:ext>
                  </a:extLst>
                </a:gridCol>
              </a:tblGrid>
              <a:tr h="936104">
                <a:tc>
                  <a:txBody>
                    <a:bodyPr/>
                    <a:lstStyle/>
                    <a:p>
                      <a:pPr marL="0" indent="0">
                        <a:buNone/>
                      </a:pPr>
                      <a:r>
                        <a:rPr lang="en-GB" sz="1200" b="0" dirty="0" smtClean="0">
                          <a:solidFill>
                            <a:schemeClr val="tx1"/>
                          </a:solidFill>
                        </a:rPr>
                        <a:t>24 = 4 × 6</a:t>
                      </a:r>
                    </a:p>
                    <a:p>
                      <a:pPr marL="0" indent="0">
                        <a:buNone/>
                      </a:pPr>
                      <a:r>
                        <a:rPr lang="en-GB" sz="1200" b="0" dirty="0" smtClean="0">
                          <a:solidFill>
                            <a:schemeClr val="tx1"/>
                          </a:solidFill>
                        </a:rPr>
                        <a:t>24 = 8 × 3</a:t>
                      </a:r>
                    </a:p>
                    <a:p>
                      <a:pPr marL="0" indent="0">
                        <a:buNone/>
                      </a:pPr>
                      <a:r>
                        <a:rPr lang="en-GB" sz="1200" b="0" dirty="0" smtClean="0">
                          <a:solidFill>
                            <a:schemeClr val="tx1"/>
                          </a:solidFill>
                        </a:rPr>
                        <a:t>56 = 7 × 8</a:t>
                      </a:r>
                    </a:p>
                    <a:p>
                      <a:pPr marL="0" indent="0">
                        <a:buNone/>
                      </a:pPr>
                      <a:r>
                        <a:rPr lang="en-GB" sz="1200" b="0" dirty="0" smtClean="0">
                          <a:solidFill>
                            <a:schemeClr val="tx1"/>
                          </a:solidFill>
                        </a:rPr>
                        <a:t>54 = 9 × 6</a:t>
                      </a:r>
                    </a:p>
                    <a:p>
                      <a:endParaRPr lang="en-GB" sz="1200" b="0" dirty="0">
                        <a:solidFill>
                          <a:schemeClr val="tx1"/>
                        </a:solidFill>
                      </a:endParaRPr>
                    </a:p>
                  </a:txBody>
                  <a:tcPr>
                    <a:solidFill>
                      <a:schemeClr val="bg1"/>
                    </a:solidFill>
                  </a:tcPr>
                </a:tc>
                <a:tc>
                  <a:txBody>
                    <a:bodyPr/>
                    <a:lstStyle/>
                    <a:p>
                      <a:pPr marL="0" indent="0">
                        <a:buNone/>
                      </a:pPr>
                      <a:r>
                        <a:rPr lang="en-GB" sz="1200" b="0" dirty="0" smtClean="0">
                          <a:solidFill>
                            <a:schemeClr val="tx1"/>
                          </a:solidFill>
                        </a:rPr>
                        <a:t>42 = 6 × 7</a:t>
                      </a:r>
                    </a:p>
                    <a:p>
                      <a:pPr marL="0" indent="0">
                        <a:buNone/>
                      </a:pPr>
                      <a:r>
                        <a:rPr lang="en-GB" sz="1200" b="0" dirty="0" smtClean="0">
                          <a:solidFill>
                            <a:schemeClr val="tx1"/>
                          </a:solidFill>
                        </a:rPr>
                        <a:t>25 = 5 × 5</a:t>
                      </a:r>
                    </a:p>
                    <a:p>
                      <a:pPr marL="0" indent="0">
                        <a:buNone/>
                      </a:pPr>
                      <a:r>
                        <a:rPr lang="en-GB" sz="1200" b="0" dirty="0" smtClean="0">
                          <a:solidFill>
                            <a:schemeClr val="tx1"/>
                          </a:solidFill>
                        </a:rPr>
                        <a:t>84 = 7 × 12</a:t>
                      </a:r>
                    </a:p>
                    <a:p>
                      <a:pPr marL="0" indent="0">
                        <a:buNone/>
                      </a:pPr>
                      <a:r>
                        <a:rPr lang="en-GB" sz="1200" b="0" dirty="0" smtClean="0">
                          <a:solidFill>
                            <a:schemeClr val="tx1"/>
                          </a:solidFill>
                        </a:rPr>
                        <a:t>15 = 5 × 3</a:t>
                      </a:r>
                    </a:p>
                    <a:p>
                      <a:endParaRPr lang="en-GB" sz="1200" dirty="0"/>
                    </a:p>
                  </a:txBody>
                  <a:tcPr>
                    <a:solidFill>
                      <a:schemeClr val="bg1"/>
                    </a:solidFill>
                  </a:tcPr>
                </a:tc>
                <a:extLst>
                  <a:ext uri="{0D108BD9-81ED-4DB2-BD59-A6C34878D82A}">
                    <a16:rowId xmlns:a16="http://schemas.microsoft.com/office/drawing/2014/main" val="10000"/>
                  </a:ext>
                </a:extLst>
              </a:tr>
            </a:tbl>
          </a:graphicData>
        </a:graphic>
      </p:graphicFrame>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38995578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5 – Spring 2</a:t>
            </a:r>
            <a:endParaRPr lang="en-GB" dirty="0"/>
          </a:p>
        </p:txBody>
      </p:sp>
      <p:sp>
        <p:nvSpPr>
          <p:cNvPr id="3" name="Text Placeholder 2"/>
          <p:cNvSpPr>
            <a:spLocks noGrp="1"/>
          </p:cNvSpPr>
          <p:nvPr>
            <p:ph type="body" sz="quarter" idx="11"/>
          </p:nvPr>
        </p:nvSpPr>
        <p:spPr/>
        <p:txBody>
          <a:bodyPr>
            <a:normAutofit/>
          </a:bodyPr>
          <a:lstStyle/>
          <a:p>
            <a:r>
              <a:rPr lang="en-GB" dirty="0" smtClean="0"/>
              <a:t>I can recall square numbers up to 12</a:t>
            </a:r>
            <a:r>
              <a:rPr lang="en-GB" baseline="30000" dirty="0" smtClean="0"/>
              <a:t>2</a:t>
            </a:r>
            <a:r>
              <a:rPr lang="en-GB" dirty="0" smtClean="0"/>
              <a:t> and their square roots. </a:t>
            </a:r>
            <a:endParaRPr lang="en-GB" dirty="0"/>
          </a:p>
        </p:txBody>
      </p:sp>
      <p:sp>
        <p:nvSpPr>
          <p:cNvPr id="4" name="Text Placeholder 3"/>
          <p:cNvSpPr>
            <a:spLocks noGrp="1"/>
          </p:cNvSpPr>
          <p:nvPr>
            <p:ph type="body" sz="quarter" idx="12"/>
          </p:nvPr>
        </p:nvSpPr>
        <p:spPr>
          <a:xfrm>
            <a:off x="686519" y="5724128"/>
            <a:ext cx="5838825" cy="3024336"/>
          </a:xfrm>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smtClean="0">
                <a:cs typeface="Arial" pitchFamily="34" charset="0"/>
              </a:rPr>
              <a:t>Cycling Squares</a:t>
            </a:r>
            <a:r>
              <a:rPr lang="en-GB" altLang="en-US" dirty="0" smtClean="0">
                <a:cs typeface="Arial" pitchFamily="34" charset="0"/>
              </a:rPr>
              <a:t> –  At </a:t>
            </a:r>
            <a:r>
              <a:rPr lang="en-GB" altLang="en-US" dirty="0" smtClean="0">
                <a:cs typeface="Arial" pitchFamily="34" charset="0"/>
                <a:hlinkClick r:id="rId2"/>
              </a:rPr>
              <a:t>http</a:t>
            </a:r>
            <a:r>
              <a:rPr lang="en-GB" altLang="en-US" dirty="0">
                <a:cs typeface="Arial" pitchFamily="34" charset="0"/>
                <a:hlinkClick r:id="rId2"/>
              </a:rPr>
              <a:t>://</a:t>
            </a:r>
            <a:r>
              <a:rPr lang="en-GB" altLang="en-US" dirty="0" smtClean="0">
                <a:cs typeface="Arial" pitchFamily="34" charset="0"/>
                <a:hlinkClick r:id="rId2"/>
              </a:rPr>
              <a:t>nrich.maths.org/1151</a:t>
            </a:r>
            <a:r>
              <a:rPr lang="en-GB" altLang="en-US" dirty="0" smtClean="0">
                <a:cs typeface="Arial" pitchFamily="34" charset="0"/>
              </a:rPr>
              <a:t>  there is a challenge involving square numbers.  Can you complete the challenge and then create your own examples?</a:t>
            </a:r>
            <a:endParaRPr lang="en-GB" altLang="en-US" dirty="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Use memory tricks</a:t>
            </a:r>
            <a:r>
              <a:rPr lang="en-GB" altLang="en-US" dirty="0">
                <a:ea typeface="Calibri" pitchFamily="34" charset="0"/>
                <a:cs typeface="Times New Roman" pitchFamily="18" charset="0"/>
              </a:rPr>
              <a:t> – For those hard-to-remember facts, www.multiplication.com has some strange picture stories to help children remember</a:t>
            </a:r>
            <a:r>
              <a:rPr lang="en-GB" altLang="en-US" dirty="0" smtClean="0">
                <a:ea typeface="Calibri" pitchFamily="34" charset="0"/>
                <a:cs typeface="Times New Roman" pitchFamily="18" charset="0"/>
              </a:rPr>
              <a:t>.</a:t>
            </a:r>
            <a:endParaRPr lang="en-GB" altLang="en-US" dirty="0" smtClean="0"/>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p:txBody>
      </p:sp>
      <mc:AlternateContent xmlns:mc="http://schemas.openxmlformats.org/markup-compatibility/2006" xmlns:a14="http://schemas.microsoft.com/office/drawing/2010/main">
        <mc:Choice Requires="a14">
          <p:graphicFrame>
            <p:nvGraphicFramePr>
              <p:cNvPr id="7" name="Content Placeholder 6"/>
              <p:cNvGraphicFramePr>
                <a:graphicFrameLocks noGrp="1"/>
              </p:cNvGraphicFramePr>
              <p:nvPr>
                <p:ph sz="quarter" idx="13"/>
                <p:extLst>
                  <p:ext uri="{D42A27DB-BD31-4B8C-83A1-F6EECF244321}">
                    <p14:modId xmlns:p14="http://schemas.microsoft.com/office/powerpoint/2010/main" val="1776945909"/>
                  </p:ext>
                </p:extLst>
              </p:nvPr>
            </p:nvGraphicFramePr>
            <p:xfrm>
              <a:off x="719138" y="2555877"/>
              <a:ext cx="3390900" cy="2920556"/>
            </p:xfrm>
            <a:graphic>
              <a:graphicData uri="http://schemas.openxmlformats.org/drawingml/2006/table">
                <a:tbl>
                  <a:tblPr firstRow="1" bandRow="1">
                    <a:tableStyleId>{2D5ABB26-0587-4C30-8999-92F81FD0307C}</a:tableStyleId>
                  </a:tblPr>
                  <a:tblGrid>
                    <a:gridCol w="1695450">
                      <a:extLst>
                        <a:ext uri="{9D8B030D-6E8A-4147-A177-3AD203B41FA5}">
                          <a16:colId xmlns:a16="http://schemas.microsoft.com/office/drawing/2014/main" val="20000"/>
                        </a:ext>
                      </a:extLst>
                    </a:gridCol>
                    <a:gridCol w="1695450">
                      <a:extLst>
                        <a:ext uri="{9D8B030D-6E8A-4147-A177-3AD203B41FA5}">
                          <a16:colId xmlns:a16="http://schemas.microsoft.com/office/drawing/2014/main" val="20001"/>
                        </a:ext>
                      </a:extLst>
                    </a:gridCol>
                  </a:tblGrid>
                  <a:tr h="2831508">
                    <a:tc>
                      <a:txBody>
                        <a:bodyPr/>
                        <a:lstStyle/>
                        <a:p>
                          <a:pPr algn="ctr">
                            <a:lnSpc>
                              <a:spcPct val="115000"/>
                            </a:lnSpc>
                            <a:spcAft>
                              <a:spcPts val="0"/>
                            </a:spcAft>
                          </a:pPr>
                          <a:r>
                            <a:rPr lang="en-GB" sz="1100" dirty="0" smtClean="0">
                              <a:effectLst/>
                            </a:rPr>
                            <a:t>1</a:t>
                          </a:r>
                          <a:r>
                            <a:rPr lang="en-GB" sz="1100" baseline="30000" dirty="0" smtClean="0">
                              <a:effectLst/>
                            </a:rPr>
                            <a:t>2</a:t>
                          </a:r>
                          <a:r>
                            <a:rPr lang="en-GB" sz="1100" dirty="0" smtClean="0">
                              <a:effectLst/>
                            </a:rPr>
                            <a:t> =</a:t>
                          </a:r>
                          <a:r>
                            <a:rPr lang="en-GB" sz="1100" baseline="0" dirty="0" smtClean="0">
                              <a:effectLst/>
                            </a:rPr>
                            <a:t> 1 </a:t>
                          </a:r>
                          <a:r>
                            <a:rPr lang="en-GB" sz="1100" dirty="0" smtClean="0">
                              <a:effectLst/>
                            </a:rPr>
                            <a:t>× </a:t>
                          </a:r>
                          <a:r>
                            <a:rPr lang="en-GB" sz="1100" dirty="0">
                              <a:effectLst/>
                            </a:rPr>
                            <a:t>1 = </a:t>
                          </a:r>
                          <a:r>
                            <a:rPr lang="en-GB" sz="1100" dirty="0" smtClean="0">
                              <a:effectLst/>
                            </a:rPr>
                            <a:t>1</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aseline="0" dirty="0" smtClean="0">
                              <a:effectLst/>
                            </a:rPr>
                            <a:t>2</a:t>
                          </a:r>
                          <a:r>
                            <a:rPr lang="en-GB" sz="1100" baseline="30000" dirty="0" smtClean="0">
                              <a:effectLst/>
                            </a:rPr>
                            <a:t>2</a:t>
                          </a:r>
                          <a:r>
                            <a:rPr lang="en-GB" sz="1100" dirty="0" smtClean="0">
                              <a:effectLst/>
                            </a:rPr>
                            <a:t> =</a:t>
                          </a:r>
                          <a:r>
                            <a:rPr lang="en-GB" sz="1100" baseline="0" dirty="0" smtClean="0">
                              <a:effectLst/>
                            </a:rPr>
                            <a:t> 2 </a:t>
                          </a:r>
                          <a:r>
                            <a:rPr lang="en-GB" sz="1100" dirty="0" smtClean="0">
                              <a:effectLst/>
                            </a:rPr>
                            <a:t>× 2 = 4</a:t>
                          </a:r>
                        </a:p>
                        <a:p>
                          <a:pPr algn="ctr">
                            <a:lnSpc>
                              <a:spcPct val="115000"/>
                            </a:lnSpc>
                            <a:spcAft>
                              <a:spcPts val="0"/>
                            </a:spcAft>
                          </a:pPr>
                          <a:r>
                            <a:rPr lang="en-GB" sz="1100" baseline="0" dirty="0" smtClean="0">
                              <a:effectLst/>
                            </a:rPr>
                            <a:t>3</a:t>
                          </a:r>
                          <a:r>
                            <a:rPr lang="en-GB" sz="1100" baseline="30000" dirty="0" smtClean="0">
                              <a:effectLst/>
                            </a:rPr>
                            <a:t>2</a:t>
                          </a:r>
                          <a:r>
                            <a:rPr lang="en-GB" sz="1100" dirty="0" smtClean="0">
                              <a:effectLst/>
                            </a:rPr>
                            <a:t> =</a:t>
                          </a:r>
                          <a:r>
                            <a:rPr lang="en-GB" sz="1100" baseline="0" dirty="0" smtClean="0">
                              <a:effectLst/>
                            </a:rPr>
                            <a:t> 3 </a:t>
                          </a:r>
                          <a:r>
                            <a:rPr lang="en-GB" sz="1100" dirty="0" smtClean="0">
                              <a:effectLst/>
                            </a:rPr>
                            <a:t>× 3 = 9</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aseline="0" dirty="0" smtClean="0">
                              <a:effectLst/>
                            </a:rPr>
                            <a:t>4</a:t>
                          </a:r>
                          <a:r>
                            <a:rPr lang="en-GB" sz="1100" baseline="30000" dirty="0" smtClean="0">
                              <a:effectLst/>
                            </a:rPr>
                            <a:t>2</a:t>
                          </a:r>
                          <a:r>
                            <a:rPr lang="en-GB" sz="1100" dirty="0" smtClean="0">
                              <a:effectLst/>
                            </a:rPr>
                            <a:t> =</a:t>
                          </a:r>
                          <a:r>
                            <a:rPr lang="en-GB" sz="1100" baseline="0" dirty="0" smtClean="0">
                              <a:effectLst/>
                            </a:rPr>
                            <a:t> 4 </a:t>
                          </a:r>
                          <a:r>
                            <a:rPr lang="en-GB" sz="1100" dirty="0" smtClean="0">
                              <a:effectLst/>
                            </a:rPr>
                            <a:t>× 4 = 16</a:t>
                          </a:r>
                        </a:p>
                        <a:p>
                          <a:pPr algn="ctr">
                            <a:lnSpc>
                              <a:spcPct val="115000"/>
                            </a:lnSpc>
                            <a:spcAft>
                              <a:spcPts val="0"/>
                            </a:spcAft>
                          </a:pPr>
                          <a:r>
                            <a:rPr lang="en-GB" sz="1100" baseline="0" dirty="0" smtClean="0">
                              <a:effectLst/>
                            </a:rPr>
                            <a:t>5</a:t>
                          </a:r>
                          <a:r>
                            <a:rPr lang="en-GB" sz="1100" baseline="30000" dirty="0" smtClean="0">
                              <a:effectLst/>
                            </a:rPr>
                            <a:t>2</a:t>
                          </a:r>
                          <a:r>
                            <a:rPr lang="en-GB" sz="1100" dirty="0" smtClean="0">
                              <a:effectLst/>
                            </a:rPr>
                            <a:t> =</a:t>
                          </a:r>
                          <a:r>
                            <a:rPr lang="en-GB" sz="1100" baseline="0" dirty="0" smtClean="0">
                              <a:effectLst/>
                            </a:rPr>
                            <a:t> 5 </a:t>
                          </a:r>
                          <a:r>
                            <a:rPr lang="en-GB" sz="1100" dirty="0" smtClean="0">
                              <a:effectLst/>
                            </a:rPr>
                            <a:t>× 5 = 25</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aseline="0" dirty="0" smtClean="0">
                              <a:effectLst/>
                            </a:rPr>
                            <a:t>6</a:t>
                          </a:r>
                          <a:r>
                            <a:rPr lang="en-GB" sz="1100" baseline="30000" dirty="0" smtClean="0">
                              <a:effectLst/>
                            </a:rPr>
                            <a:t>2</a:t>
                          </a:r>
                          <a:r>
                            <a:rPr lang="en-GB" sz="1100" dirty="0" smtClean="0">
                              <a:effectLst/>
                            </a:rPr>
                            <a:t> =</a:t>
                          </a:r>
                          <a:r>
                            <a:rPr lang="en-GB" sz="1100" baseline="0" dirty="0" smtClean="0">
                              <a:effectLst/>
                            </a:rPr>
                            <a:t> 6 </a:t>
                          </a:r>
                          <a:r>
                            <a:rPr lang="en-GB" sz="1100" dirty="0" smtClean="0">
                              <a:effectLst/>
                            </a:rPr>
                            <a:t>× 6 = 36</a:t>
                          </a:r>
                        </a:p>
                        <a:p>
                          <a:pPr algn="ctr">
                            <a:lnSpc>
                              <a:spcPct val="115000"/>
                            </a:lnSpc>
                            <a:spcAft>
                              <a:spcPts val="0"/>
                            </a:spcAft>
                          </a:pPr>
                          <a:r>
                            <a:rPr lang="en-GB" sz="1100" baseline="0" dirty="0" smtClean="0">
                              <a:effectLst/>
                            </a:rPr>
                            <a:t>7</a:t>
                          </a:r>
                          <a:r>
                            <a:rPr lang="en-GB" sz="1100" baseline="30000" dirty="0" smtClean="0">
                              <a:effectLst/>
                            </a:rPr>
                            <a:t>2</a:t>
                          </a:r>
                          <a:r>
                            <a:rPr lang="en-GB" sz="1100" dirty="0" smtClean="0">
                              <a:effectLst/>
                            </a:rPr>
                            <a:t> =</a:t>
                          </a:r>
                          <a:r>
                            <a:rPr lang="en-GB" sz="1100" baseline="0" dirty="0" smtClean="0">
                              <a:effectLst/>
                            </a:rPr>
                            <a:t> 7 </a:t>
                          </a:r>
                          <a:r>
                            <a:rPr lang="en-GB" sz="1100" dirty="0" smtClean="0">
                              <a:effectLst/>
                            </a:rPr>
                            <a:t>× 7 = 49</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aseline="0" dirty="0" smtClean="0">
                              <a:effectLst/>
                            </a:rPr>
                            <a:t>8</a:t>
                          </a:r>
                          <a:r>
                            <a:rPr lang="en-GB" sz="1100" baseline="30000" dirty="0" smtClean="0">
                              <a:effectLst/>
                            </a:rPr>
                            <a:t>2</a:t>
                          </a:r>
                          <a:r>
                            <a:rPr lang="en-GB" sz="1100" dirty="0" smtClean="0">
                              <a:effectLst/>
                            </a:rPr>
                            <a:t> =</a:t>
                          </a:r>
                          <a:r>
                            <a:rPr lang="en-GB" sz="1100" baseline="0" dirty="0" smtClean="0">
                              <a:effectLst/>
                            </a:rPr>
                            <a:t> 8 </a:t>
                          </a:r>
                          <a:r>
                            <a:rPr lang="en-GB" sz="1100" dirty="0" smtClean="0">
                              <a:effectLst/>
                            </a:rPr>
                            <a:t>× 8 = 64</a:t>
                          </a:r>
                        </a:p>
                        <a:p>
                          <a:pPr algn="ctr">
                            <a:lnSpc>
                              <a:spcPct val="115000"/>
                            </a:lnSpc>
                            <a:spcAft>
                              <a:spcPts val="0"/>
                            </a:spcAft>
                          </a:pPr>
                          <a:r>
                            <a:rPr lang="en-GB" sz="1100" baseline="0" dirty="0" smtClean="0">
                              <a:effectLst/>
                            </a:rPr>
                            <a:t>9</a:t>
                          </a:r>
                          <a:r>
                            <a:rPr lang="en-GB" sz="1100" baseline="30000" dirty="0" smtClean="0">
                              <a:effectLst/>
                            </a:rPr>
                            <a:t>2</a:t>
                          </a:r>
                          <a:r>
                            <a:rPr lang="en-GB" sz="1100" dirty="0" smtClean="0">
                              <a:effectLst/>
                            </a:rPr>
                            <a:t> =</a:t>
                          </a:r>
                          <a:r>
                            <a:rPr lang="en-GB" sz="1100" baseline="0" dirty="0" smtClean="0">
                              <a:effectLst/>
                            </a:rPr>
                            <a:t> 9 </a:t>
                          </a:r>
                          <a:r>
                            <a:rPr lang="en-GB" sz="1100" dirty="0" smtClean="0">
                              <a:effectLst/>
                            </a:rPr>
                            <a:t>× 9 = 81</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aseline="0" dirty="0" smtClean="0">
                              <a:effectLst/>
                            </a:rPr>
                            <a:t>10</a:t>
                          </a:r>
                          <a:r>
                            <a:rPr lang="en-GB" sz="1100" baseline="30000" dirty="0" smtClean="0">
                              <a:effectLst/>
                            </a:rPr>
                            <a:t>2</a:t>
                          </a:r>
                          <a:r>
                            <a:rPr lang="en-GB" sz="1100" dirty="0" smtClean="0">
                              <a:effectLst/>
                            </a:rPr>
                            <a:t> =</a:t>
                          </a:r>
                          <a:r>
                            <a:rPr lang="en-GB" sz="1100" baseline="0" dirty="0" smtClean="0">
                              <a:effectLst/>
                            </a:rPr>
                            <a:t> 10 </a:t>
                          </a:r>
                          <a:r>
                            <a:rPr lang="en-GB" sz="1100" dirty="0" smtClean="0">
                              <a:effectLst/>
                            </a:rPr>
                            <a:t>× 10 = 100</a:t>
                          </a:r>
                        </a:p>
                        <a:p>
                          <a:pPr algn="ctr">
                            <a:lnSpc>
                              <a:spcPct val="115000"/>
                            </a:lnSpc>
                            <a:spcAft>
                              <a:spcPts val="0"/>
                            </a:spcAft>
                          </a:pPr>
                          <a:r>
                            <a:rPr lang="en-GB" sz="1100" dirty="0" smtClean="0">
                              <a:effectLst/>
                            </a:rPr>
                            <a:t>11</a:t>
                          </a:r>
                          <a:r>
                            <a:rPr lang="en-GB" sz="1100" baseline="30000" dirty="0" smtClean="0">
                              <a:effectLst/>
                            </a:rPr>
                            <a:t>2</a:t>
                          </a:r>
                          <a:r>
                            <a:rPr lang="en-GB" sz="1100" dirty="0" smtClean="0">
                              <a:effectLst/>
                            </a:rPr>
                            <a:t> =</a:t>
                          </a:r>
                          <a:r>
                            <a:rPr lang="en-GB" sz="1100" baseline="0" dirty="0" smtClean="0">
                              <a:effectLst/>
                            </a:rPr>
                            <a:t> 11 </a:t>
                          </a:r>
                          <a:r>
                            <a:rPr lang="en-GB" sz="1100" dirty="0" smtClean="0">
                              <a:effectLst/>
                            </a:rPr>
                            <a:t>× 11 = 121</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aseline="0" dirty="0" smtClean="0">
                              <a:effectLst/>
                            </a:rPr>
                            <a:t>12</a:t>
                          </a:r>
                          <a:r>
                            <a:rPr lang="en-GB" sz="1100" baseline="30000" dirty="0" smtClean="0">
                              <a:effectLst/>
                            </a:rPr>
                            <a:t>2</a:t>
                          </a:r>
                          <a:r>
                            <a:rPr lang="en-GB" sz="1100" dirty="0" smtClean="0">
                              <a:effectLst/>
                            </a:rPr>
                            <a:t> =</a:t>
                          </a:r>
                          <a:r>
                            <a:rPr lang="en-GB" sz="1100" baseline="0" dirty="0" smtClean="0">
                              <a:effectLst/>
                            </a:rPr>
                            <a:t> 12 </a:t>
                          </a:r>
                          <a:r>
                            <a:rPr lang="en-GB" sz="1100" dirty="0" smtClean="0">
                              <a:effectLst/>
                            </a:rPr>
                            <a:t>× 12 = 144</a:t>
                          </a:r>
                        </a:p>
                        <a:p>
                          <a:pPr algn="ctr">
                            <a:lnSpc>
                              <a:spcPct val="115000"/>
                            </a:lnSpc>
                            <a:spcAft>
                              <a:spcPts val="0"/>
                            </a:spcAft>
                          </a:pPr>
                          <a:endParaRPr lang="en-GB" sz="1100" dirty="0">
                            <a:effectLst/>
                          </a:endParaRPr>
                        </a:p>
                      </a:txBody>
                      <a:tcPr marL="68580" marR="68580" marT="0" marB="0"/>
                    </a:tc>
                    <a:tc>
                      <a:txBody>
                        <a:bodyPr/>
                        <a:lstStyle/>
                        <a:p>
                          <a:pPr algn="ctr">
                            <a:lnSpc>
                              <a:spcPct val="115000"/>
                            </a:lnSpc>
                            <a:spcAft>
                              <a:spcPts val="0"/>
                            </a:spcAft>
                          </a:pPr>
                          <a14:m>
                            <m:oMath xmlns:m="http://schemas.openxmlformats.org/officeDocument/2006/math">
                              <m:rad>
                                <m:radPr>
                                  <m:degHide m:val="on"/>
                                  <m:ctrlPr>
                                    <a:rPr lang="en-GB" sz="1100" i="1" smtClean="0">
                                      <a:effectLst/>
                                      <a:latin typeface="Cambria Math" panose="02040503050406030204" pitchFamily="18" charset="0"/>
                                      <a:cs typeface="Times New Roman"/>
                                    </a:rPr>
                                  </m:ctrlPr>
                                </m:radPr>
                                <m:deg/>
                                <m:e>
                                  <m:r>
                                    <a:rPr lang="en-GB" sz="1100" b="0" i="1" smtClean="0">
                                      <a:effectLst/>
                                      <a:latin typeface="Cambria Math"/>
                                      <a:cs typeface="Times New Roman"/>
                                    </a:rPr>
                                    <m:t>1</m:t>
                                  </m:r>
                                </m:e>
                              </m:rad>
                            </m:oMath>
                          </a14:m>
                          <a:r>
                            <a:rPr lang="en-GB" sz="1100" dirty="0" smtClean="0">
                              <a:effectLst/>
                              <a:latin typeface="Calibri"/>
                              <a:ea typeface="Calibri"/>
                              <a:cs typeface="Times New Roman"/>
                            </a:rPr>
                            <a:t> = 1</a:t>
                          </a:r>
                          <a:endParaRPr lang="en-GB" sz="1100" dirty="0">
                            <a:effectLst/>
                            <a:latin typeface="Calibri"/>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14:m>
                            <m:oMath xmlns:m="http://schemas.openxmlformats.org/officeDocument/2006/math">
                              <m:rad>
                                <m:radPr>
                                  <m:degHide m:val="on"/>
                                  <m:ctrlPr>
                                    <a:rPr lang="en-GB" sz="1100" i="1" smtClean="0">
                                      <a:effectLst/>
                                      <a:latin typeface="Cambria Math" panose="02040503050406030204" pitchFamily="18" charset="0"/>
                                      <a:cs typeface="Times New Roman"/>
                                    </a:rPr>
                                  </m:ctrlPr>
                                </m:radPr>
                                <m:deg/>
                                <m:e>
                                  <m:r>
                                    <a:rPr lang="en-GB" sz="1100" b="0" i="1" smtClean="0">
                                      <a:effectLst/>
                                      <a:latin typeface="Cambria Math"/>
                                      <a:cs typeface="Times New Roman"/>
                                    </a:rPr>
                                    <m:t>4</m:t>
                                  </m:r>
                                </m:e>
                              </m:rad>
                            </m:oMath>
                          </a14:m>
                          <a:r>
                            <a:rPr lang="en-GB" sz="1100" dirty="0" smtClean="0">
                              <a:effectLst/>
                              <a:latin typeface="Calibri"/>
                              <a:ea typeface="Calibri"/>
                              <a:cs typeface="Times New Roman"/>
                            </a:rPr>
                            <a:t> = 2</a:t>
                          </a:r>
                        </a:p>
                        <a:p>
                          <a:pPr marL="0" marR="0" indent="0" algn="ctr" defTabSz="914400" rtl="0" eaLnBrk="1" fontAlgn="auto" latinLnBrk="0" hangingPunct="1">
                            <a:lnSpc>
                              <a:spcPct val="115000"/>
                            </a:lnSpc>
                            <a:spcBef>
                              <a:spcPts val="0"/>
                            </a:spcBef>
                            <a:spcAft>
                              <a:spcPts val="0"/>
                            </a:spcAft>
                            <a:buClrTx/>
                            <a:buSzTx/>
                            <a:buFontTx/>
                            <a:buNone/>
                            <a:tabLst/>
                            <a:defRPr/>
                          </a:pPr>
                          <a14:m>
                            <m:oMath xmlns:m="http://schemas.openxmlformats.org/officeDocument/2006/math">
                              <m:rad>
                                <m:radPr>
                                  <m:degHide m:val="on"/>
                                  <m:ctrlPr>
                                    <a:rPr lang="en-GB" sz="1100" i="1" smtClean="0">
                                      <a:effectLst/>
                                      <a:latin typeface="Cambria Math" panose="02040503050406030204" pitchFamily="18" charset="0"/>
                                      <a:cs typeface="Times New Roman"/>
                                    </a:rPr>
                                  </m:ctrlPr>
                                </m:radPr>
                                <m:deg/>
                                <m:e>
                                  <m:r>
                                    <a:rPr lang="en-GB" sz="1100" b="0" i="1" smtClean="0">
                                      <a:effectLst/>
                                      <a:latin typeface="Cambria Math"/>
                                      <a:cs typeface="Times New Roman"/>
                                    </a:rPr>
                                    <m:t>9</m:t>
                                  </m:r>
                                </m:e>
                              </m:rad>
                            </m:oMath>
                          </a14:m>
                          <a:r>
                            <a:rPr lang="en-GB" sz="1100" dirty="0" smtClean="0">
                              <a:effectLst/>
                              <a:latin typeface="Calibri"/>
                              <a:ea typeface="Calibri"/>
                              <a:cs typeface="Times New Roman"/>
                            </a:rPr>
                            <a:t> = 3</a:t>
                          </a:r>
                        </a:p>
                        <a:p>
                          <a:pPr marL="0" marR="0" indent="0" algn="ctr" defTabSz="914400" rtl="0" eaLnBrk="1" fontAlgn="auto" latinLnBrk="0" hangingPunct="1">
                            <a:lnSpc>
                              <a:spcPct val="115000"/>
                            </a:lnSpc>
                            <a:spcBef>
                              <a:spcPts val="0"/>
                            </a:spcBef>
                            <a:spcAft>
                              <a:spcPts val="0"/>
                            </a:spcAft>
                            <a:buClrTx/>
                            <a:buSzTx/>
                            <a:buFontTx/>
                            <a:buNone/>
                            <a:tabLst/>
                            <a:defRPr/>
                          </a:pPr>
                          <a14:m>
                            <m:oMath xmlns:m="http://schemas.openxmlformats.org/officeDocument/2006/math">
                              <m:rad>
                                <m:radPr>
                                  <m:degHide m:val="on"/>
                                  <m:ctrlPr>
                                    <a:rPr lang="en-GB" sz="1100" i="1" smtClean="0">
                                      <a:effectLst/>
                                      <a:latin typeface="Cambria Math" panose="02040503050406030204" pitchFamily="18" charset="0"/>
                                      <a:cs typeface="Times New Roman"/>
                                    </a:rPr>
                                  </m:ctrlPr>
                                </m:radPr>
                                <m:deg/>
                                <m:e>
                                  <m:r>
                                    <a:rPr lang="en-GB" sz="1100" b="0" i="1" smtClean="0">
                                      <a:effectLst/>
                                      <a:latin typeface="Cambria Math"/>
                                      <a:cs typeface="Times New Roman"/>
                                    </a:rPr>
                                    <m:t>16</m:t>
                                  </m:r>
                                </m:e>
                              </m:rad>
                            </m:oMath>
                          </a14:m>
                          <a:r>
                            <a:rPr lang="en-GB" sz="1100" dirty="0" smtClean="0">
                              <a:effectLst/>
                              <a:latin typeface="Calibri"/>
                              <a:ea typeface="Calibri"/>
                              <a:cs typeface="Times New Roman"/>
                            </a:rPr>
                            <a:t> = 4</a:t>
                          </a:r>
                        </a:p>
                        <a:p>
                          <a:pPr marL="0" marR="0" indent="0" algn="ctr" defTabSz="914400" rtl="0" eaLnBrk="1" fontAlgn="auto" latinLnBrk="0" hangingPunct="1">
                            <a:lnSpc>
                              <a:spcPct val="115000"/>
                            </a:lnSpc>
                            <a:spcBef>
                              <a:spcPts val="0"/>
                            </a:spcBef>
                            <a:spcAft>
                              <a:spcPts val="0"/>
                            </a:spcAft>
                            <a:buClrTx/>
                            <a:buSzTx/>
                            <a:buFontTx/>
                            <a:buNone/>
                            <a:tabLst/>
                            <a:defRPr/>
                          </a:pPr>
                          <a14:m>
                            <m:oMath xmlns:m="http://schemas.openxmlformats.org/officeDocument/2006/math">
                              <m:rad>
                                <m:radPr>
                                  <m:degHide m:val="on"/>
                                  <m:ctrlPr>
                                    <a:rPr lang="en-GB" sz="1100" i="1" smtClean="0">
                                      <a:effectLst/>
                                      <a:latin typeface="Cambria Math" panose="02040503050406030204" pitchFamily="18" charset="0"/>
                                      <a:cs typeface="Times New Roman"/>
                                    </a:rPr>
                                  </m:ctrlPr>
                                </m:radPr>
                                <m:deg/>
                                <m:e>
                                  <m:r>
                                    <a:rPr lang="en-GB" sz="1100" b="0" i="1" smtClean="0">
                                      <a:effectLst/>
                                      <a:latin typeface="Cambria Math"/>
                                      <a:cs typeface="Times New Roman"/>
                                    </a:rPr>
                                    <m:t>25</m:t>
                                  </m:r>
                                </m:e>
                              </m:rad>
                            </m:oMath>
                          </a14:m>
                          <a:r>
                            <a:rPr lang="en-GB" sz="1100" dirty="0" smtClean="0">
                              <a:effectLst/>
                              <a:latin typeface="Calibri"/>
                              <a:ea typeface="Calibri"/>
                              <a:cs typeface="Times New Roman"/>
                            </a:rPr>
                            <a:t> = 5</a:t>
                          </a:r>
                        </a:p>
                        <a:p>
                          <a:pPr marL="0" marR="0" indent="0" algn="ctr" defTabSz="914400" rtl="0" eaLnBrk="1" fontAlgn="auto" latinLnBrk="0" hangingPunct="1">
                            <a:lnSpc>
                              <a:spcPct val="115000"/>
                            </a:lnSpc>
                            <a:spcBef>
                              <a:spcPts val="0"/>
                            </a:spcBef>
                            <a:spcAft>
                              <a:spcPts val="0"/>
                            </a:spcAft>
                            <a:buClrTx/>
                            <a:buSzTx/>
                            <a:buFontTx/>
                            <a:buNone/>
                            <a:tabLst/>
                            <a:defRPr/>
                          </a:pPr>
                          <a14:m>
                            <m:oMath xmlns:m="http://schemas.openxmlformats.org/officeDocument/2006/math">
                              <m:rad>
                                <m:radPr>
                                  <m:degHide m:val="on"/>
                                  <m:ctrlPr>
                                    <a:rPr lang="en-GB" sz="1100" i="1" smtClean="0">
                                      <a:effectLst/>
                                      <a:latin typeface="Cambria Math" panose="02040503050406030204" pitchFamily="18" charset="0"/>
                                      <a:cs typeface="Times New Roman"/>
                                    </a:rPr>
                                  </m:ctrlPr>
                                </m:radPr>
                                <m:deg/>
                                <m:e>
                                  <m:r>
                                    <a:rPr lang="en-GB" sz="1100" b="0" i="1" smtClean="0">
                                      <a:effectLst/>
                                      <a:latin typeface="Cambria Math"/>
                                      <a:cs typeface="Times New Roman"/>
                                    </a:rPr>
                                    <m:t>36</m:t>
                                  </m:r>
                                </m:e>
                              </m:rad>
                            </m:oMath>
                          </a14:m>
                          <a:r>
                            <a:rPr lang="en-GB" sz="1100" dirty="0" smtClean="0">
                              <a:effectLst/>
                              <a:latin typeface="Calibri"/>
                              <a:ea typeface="Calibri"/>
                              <a:cs typeface="Times New Roman"/>
                            </a:rPr>
                            <a:t> = 6</a:t>
                          </a:r>
                        </a:p>
                        <a:p>
                          <a:pPr marL="0" marR="0" indent="0" algn="ctr" defTabSz="914400" rtl="0" eaLnBrk="1" fontAlgn="auto" latinLnBrk="0" hangingPunct="1">
                            <a:lnSpc>
                              <a:spcPct val="115000"/>
                            </a:lnSpc>
                            <a:spcBef>
                              <a:spcPts val="0"/>
                            </a:spcBef>
                            <a:spcAft>
                              <a:spcPts val="0"/>
                            </a:spcAft>
                            <a:buClrTx/>
                            <a:buSzTx/>
                            <a:buFontTx/>
                            <a:buNone/>
                            <a:tabLst/>
                            <a:defRPr/>
                          </a:pPr>
                          <a14:m>
                            <m:oMath xmlns:m="http://schemas.openxmlformats.org/officeDocument/2006/math">
                              <m:rad>
                                <m:radPr>
                                  <m:degHide m:val="on"/>
                                  <m:ctrlPr>
                                    <a:rPr lang="en-GB" sz="1100" i="1" smtClean="0">
                                      <a:effectLst/>
                                      <a:latin typeface="Cambria Math" panose="02040503050406030204" pitchFamily="18" charset="0"/>
                                      <a:cs typeface="Times New Roman"/>
                                    </a:rPr>
                                  </m:ctrlPr>
                                </m:radPr>
                                <m:deg/>
                                <m:e>
                                  <m:r>
                                    <a:rPr lang="en-GB" sz="1100" b="0" i="1" smtClean="0">
                                      <a:effectLst/>
                                      <a:latin typeface="Cambria Math"/>
                                      <a:cs typeface="Times New Roman"/>
                                    </a:rPr>
                                    <m:t>49</m:t>
                                  </m:r>
                                </m:e>
                              </m:rad>
                            </m:oMath>
                          </a14:m>
                          <a:r>
                            <a:rPr lang="en-GB" sz="1100" dirty="0" smtClean="0">
                              <a:effectLst/>
                              <a:latin typeface="Calibri"/>
                              <a:ea typeface="Calibri"/>
                              <a:cs typeface="Times New Roman"/>
                            </a:rPr>
                            <a:t> = 7</a:t>
                          </a:r>
                        </a:p>
                        <a:p>
                          <a:pPr marL="0" marR="0" indent="0" algn="ctr" defTabSz="914400" rtl="0" eaLnBrk="1" fontAlgn="auto" latinLnBrk="0" hangingPunct="1">
                            <a:lnSpc>
                              <a:spcPct val="115000"/>
                            </a:lnSpc>
                            <a:spcBef>
                              <a:spcPts val="0"/>
                            </a:spcBef>
                            <a:spcAft>
                              <a:spcPts val="0"/>
                            </a:spcAft>
                            <a:buClrTx/>
                            <a:buSzTx/>
                            <a:buFontTx/>
                            <a:buNone/>
                            <a:tabLst/>
                            <a:defRPr/>
                          </a:pPr>
                          <a14:m>
                            <m:oMath xmlns:m="http://schemas.openxmlformats.org/officeDocument/2006/math">
                              <m:rad>
                                <m:radPr>
                                  <m:degHide m:val="on"/>
                                  <m:ctrlPr>
                                    <a:rPr lang="en-GB" sz="1100" i="1" smtClean="0">
                                      <a:effectLst/>
                                      <a:latin typeface="Cambria Math" panose="02040503050406030204" pitchFamily="18" charset="0"/>
                                      <a:cs typeface="Times New Roman"/>
                                    </a:rPr>
                                  </m:ctrlPr>
                                </m:radPr>
                                <m:deg/>
                                <m:e>
                                  <m:r>
                                    <a:rPr lang="en-GB" sz="1100" b="0" i="1" smtClean="0">
                                      <a:effectLst/>
                                      <a:latin typeface="Cambria Math"/>
                                      <a:cs typeface="Times New Roman"/>
                                    </a:rPr>
                                    <m:t>64</m:t>
                                  </m:r>
                                </m:e>
                              </m:rad>
                            </m:oMath>
                          </a14:m>
                          <a:r>
                            <a:rPr lang="en-GB" sz="1100" dirty="0" smtClean="0">
                              <a:effectLst/>
                              <a:latin typeface="Calibri"/>
                              <a:ea typeface="Calibri"/>
                              <a:cs typeface="Times New Roman"/>
                            </a:rPr>
                            <a:t> = 8</a:t>
                          </a:r>
                        </a:p>
                        <a:p>
                          <a:pPr marL="0" marR="0" indent="0" algn="ctr" defTabSz="914400" rtl="0" eaLnBrk="1" fontAlgn="auto" latinLnBrk="0" hangingPunct="1">
                            <a:lnSpc>
                              <a:spcPct val="115000"/>
                            </a:lnSpc>
                            <a:spcBef>
                              <a:spcPts val="0"/>
                            </a:spcBef>
                            <a:spcAft>
                              <a:spcPts val="0"/>
                            </a:spcAft>
                            <a:buClrTx/>
                            <a:buSzTx/>
                            <a:buFontTx/>
                            <a:buNone/>
                            <a:tabLst/>
                            <a:defRPr/>
                          </a:pPr>
                          <a14:m>
                            <m:oMath xmlns:m="http://schemas.openxmlformats.org/officeDocument/2006/math">
                              <m:rad>
                                <m:radPr>
                                  <m:degHide m:val="on"/>
                                  <m:ctrlPr>
                                    <a:rPr lang="en-GB" sz="1100" i="1" smtClean="0">
                                      <a:effectLst/>
                                      <a:latin typeface="Cambria Math" panose="02040503050406030204" pitchFamily="18" charset="0"/>
                                      <a:cs typeface="Times New Roman"/>
                                    </a:rPr>
                                  </m:ctrlPr>
                                </m:radPr>
                                <m:deg/>
                                <m:e>
                                  <m:r>
                                    <a:rPr lang="en-GB" sz="1100" b="0" i="1" smtClean="0">
                                      <a:effectLst/>
                                      <a:latin typeface="Cambria Math"/>
                                      <a:cs typeface="Times New Roman"/>
                                    </a:rPr>
                                    <m:t>81</m:t>
                                  </m:r>
                                </m:e>
                              </m:rad>
                            </m:oMath>
                          </a14:m>
                          <a:r>
                            <a:rPr lang="en-GB" sz="1100" dirty="0" smtClean="0">
                              <a:effectLst/>
                              <a:latin typeface="Calibri"/>
                              <a:ea typeface="Calibri"/>
                              <a:cs typeface="Times New Roman"/>
                            </a:rPr>
                            <a:t> = 9</a:t>
                          </a:r>
                        </a:p>
                        <a:p>
                          <a:pPr marL="0" marR="0" indent="0" algn="ctr" defTabSz="914400" rtl="0" eaLnBrk="1" fontAlgn="auto" latinLnBrk="0" hangingPunct="1">
                            <a:lnSpc>
                              <a:spcPct val="115000"/>
                            </a:lnSpc>
                            <a:spcBef>
                              <a:spcPts val="0"/>
                            </a:spcBef>
                            <a:spcAft>
                              <a:spcPts val="0"/>
                            </a:spcAft>
                            <a:buClrTx/>
                            <a:buSzTx/>
                            <a:buFontTx/>
                            <a:buNone/>
                            <a:tabLst/>
                            <a:defRPr/>
                          </a:pPr>
                          <a14:m>
                            <m:oMath xmlns:m="http://schemas.openxmlformats.org/officeDocument/2006/math">
                              <m:rad>
                                <m:radPr>
                                  <m:degHide m:val="on"/>
                                  <m:ctrlPr>
                                    <a:rPr lang="en-GB" sz="1100" i="1" smtClean="0">
                                      <a:effectLst/>
                                      <a:latin typeface="Cambria Math" panose="02040503050406030204" pitchFamily="18" charset="0"/>
                                      <a:cs typeface="Times New Roman"/>
                                    </a:rPr>
                                  </m:ctrlPr>
                                </m:radPr>
                                <m:deg/>
                                <m:e>
                                  <m:r>
                                    <a:rPr lang="en-GB" sz="1100" b="0" i="1" smtClean="0">
                                      <a:effectLst/>
                                      <a:latin typeface="Cambria Math"/>
                                      <a:cs typeface="Times New Roman"/>
                                    </a:rPr>
                                    <m:t>100</m:t>
                                  </m:r>
                                </m:e>
                              </m:rad>
                            </m:oMath>
                          </a14:m>
                          <a:r>
                            <a:rPr lang="en-GB" sz="1100" dirty="0" smtClean="0">
                              <a:effectLst/>
                              <a:latin typeface="Calibri"/>
                              <a:ea typeface="Calibri"/>
                              <a:cs typeface="Times New Roman"/>
                            </a:rPr>
                            <a:t> = 10</a:t>
                          </a:r>
                        </a:p>
                        <a:p>
                          <a:pPr marL="0" marR="0" indent="0" algn="ctr" defTabSz="914400" rtl="0" eaLnBrk="1" fontAlgn="auto" latinLnBrk="0" hangingPunct="1">
                            <a:lnSpc>
                              <a:spcPct val="115000"/>
                            </a:lnSpc>
                            <a:spcBef>
                              <a:spcPts val="0"/>
                            </a:spcBef>
                            <a:spcAft>
                              <a:spcPts val="0"/>
                            </a:spcAft>
                            <a:buClrTx/>
                            <a:buSzTx/>
                            <a:buFontTx/>
                            <a:buNone/>
                            <a:tabLst/>
                            <a:defRPr/>
                          </a:pPr>
                          <a14:m>
                            <m:oMath xmlns:m="http://schemas.openxmlformats.org/officeDocument/2006/math">
                              <m:rad>
                                <m:radPr>
                                  <m:degHide m:val="on"/>
                                  <m:ctrlPr>
                                    <a:rPr lang="en-GB" sz="1100" i="1" smtClean="0">
                                      <a:effectLst/>
                                      <a:latin typeface="Cambria Math" panose="02040503050406030204" pitchFamily="18" charset="0"/>
                                      <a:cs typeface="Times New Roman"/>
                                    </a:rPr>
                                  </m:ctrlPr>
                                </m:radPr>
                                <m:deg/>
                                <m:e>
                                  <m:r>
                                    <a:rPr lang="en-GB" sz="1100" b="0" i="1" smtClean="0">
                                      <a:effectLst/>
                                      <a:latin typeface="Cambria Math"/>
                                      <a:cs typeface="Times New Roman"/>
                                    </a:rPr>
                                    <m:t>121</m:t>
                                  </m:r>
                                </m:e>
                              </m:rad>
                            </m:oMath>
                          </a14:m>
                          <a:r>
                            <a:rPr lang="en-GB" sz="1100" dirty="0" smtClean="0">
                              <a:effectLst/>
                              <a:latin typeface="Calibri"/>
                              <a:ea typeface="Calibri"/>
                              <a:cs typeface="Times New Roman"/>
                            </a:rPr>
                            <a:t> = 11</a:t>
                          </a:r>
                        </a:p>
                        <a:p>
                          <a:pPr marL="0" marR="0" indent="0" algn="ctr" defTabSz="914400" rtl="0" eaLnBrk="1" fontAlgn="auto" latinLnBrk="0" hangingPunct="1">
                            <a:lnSpc>
                              <a:spcPct val="115000"/>
                            </a:lnSpc>
                            <a:spcBef>
                              <a:spcPts val="0"/>
                            </a:spcBef>
                            <a:spcAft>
                              <a:spcPts val="0"/>
                            </a:spcAft>
                            <a:buClrTx/>
                            <a:buSzTx/>
                            <a:buFontTx/>
                            <a:buNone/>
                            <a:tabLst/>
                            <a:defRPr/>
                          </a:pPr>
                          <a14:m>
                            <m:oMath xmlns:m="http://schemas.openxmlformats.org/officeDocument/2006/math">
                              <m:rad>
                                <m:radPr>
                                  <m:degHide m:val="on"/>
                                  <m:ctrlPr>
                                    <a:rPr lang="en-GB" sz="1100" i="1" smtClean="0">
                                      <a:effectLst/>
                                      <a:latin typeface="Cambria Math" panose="02040503050406030204" pitchFamily="18" charset="0"/>
                                      <a:cs typeface="Times New Roman"/>
                                    </a:rPr>
                                  </m:ctrlPr>
                                </m:radPr>
                                <m:deg/>
                                <m:e>
                                  <m:r>
                                    <a:rPr lang="en-GB" sz="1100" b="0" i="1" smtClean="0">
                                      <a:effectLst/>
                                      <a:latin typeface="Cambria Math"/>
                                      <a:cs typeface="Times New Roman"/>
                                    </a:rPr>
                                    <m:t>144</m:t>
                                  </m:r>
                                </m:e>
                              </m:rad>
                            </m:oMath>
                          </a14:m>
                          <a:r>
                            <a:rPr lang="en-GB" sz="1100" dirty="0" smtClean="0">
                              <a:effectLst/>
                              <a:latin typeface="Calibri"/>
                              <a:ea typeface="Calibri"/>
                              <a:cs typeface="Times New Roman"/>
                            </a:rPr>
                            <a:t> = 12</a:t>
                          </a: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dirty="0" smtClean="0">
                            <a:effectLst/>
                            <a:latin typeface="Calibri"/>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dirty="0" smtClean="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bl>
              </a:graphicData>
            </a:graphic>
          </p:graphicFrame>
        </mc:Choice>
        <mc:Fallback xmlns="">
          <p:graphicFrame>
            <p:nvGraphicFramePr>
              <p:cNvPr id="7" name="Content Placeholder 6"/>
              <p:cNvGraphicFramePr>
                <a:graphicFrameLocks noGrp="1"/>
              </p:cNvGraphicFramePr>
              <p:nvPr>
                <p:ph sz="quarter" idx="13"/>
                <p:extLst>
                  <p:ext uri="{D42A27DB-BD31-4B8C-83A1-F6EECF244321}">
                    <p14:modId xmlns:p14="http://schemas.microsoft.com/office/powerpoint/2010/main" val="1776945909"/>
                  </p:ext>
                </p:extLst>
              </p:nvPr>
            </p:nvGraphicFramePr>
            <p:xfrm>
              <a:off x="719138" y="2555875"/>
              <a:ext cx="3390900" cy="2679192"/>
            </p:xfrm>
            <a:graphic>
              <a:graphicData uri="http://schemas.openxmlformats.org/drawingml/2006/table">
                <a:tbl>
                  <a:tblPr firstRow="1" bandRow="1">
                    <a:tableStyleId>{2D5ABB26-0587-4C30-8999-92F81FD0307C}</a:tableStyleId>
                  </a:tblPr>
                  <a:tblGrid>
                    <a:gridCol w="1695450"/>
                    <a:gridCol w="1695450"/>
                  </a:tblGrid>
                  <a:tr h="2679192">
                    <a:tc>
                      <a:txBody>
                        <a:bodyPr/>
                        <a:lstStyle/>
                        <a:p>
                          <a:pPr algn="ctr">
                            <a:lnSpc>
                              <a:spcPct val="115000"/>
                            </a:lnSpc>
                            <a:spcAft>
                              <a:spcPts val="0"/>
                            </a:spcAft>
                          </a:pPr>
                          <a:r>
                            <a:rPr lang="en-GB" sz="1100" dirty="0" smtClean="0">
                              <a:effectLst/>
                            </a:rPr>
                            <a:t>1</a:t>
                          </a:r>
                          <a:r>
                            <a:rPr lang="en-GB" sz="1100" baseline="30000" dirty="0" smtClean="0">
                              <a:effectLst/>
                            </a:rPr>
                            <a:t>2</a:t>
                          </a:r>
                          <a:r>
                            <a:rPr lang="en-GB" sz="1100" dirty="0" smtClean="0">
                              <a:effectLst/>
                            </a:rPr>
                            <a:t> =</a:t>
                          </a:r>
                          <a:r>
                            <a:rPr lang="en-GB" sz="1100" baseline="0" dirty="0" smtClean="0">
                              <a:effectLst/>
                            </a:rPr>
                            <a:t> 1 </a:t>
                          </a:r>
                          <a:r>
                            <a:rPr lang="en-GB" sz="1100" dirty="0" smtClean="0">
                              <a:effectLst/>
                            </a:rPr>
                            <a:t>× </a:t>
                          </a:r>
                          <a:r>
                            <a:rPr lang="en-GB" sz="1100" dirty="0">
                              <a:effectLst/>
                            </a:rPr>
                            <a:t>1 = </a:t>
                          </a:r>
                          <a:r>
                            <a:rPr lang="en-GB" sz="1100" dirty="0" smtClean="0">
                              <a:effectLst/>
                            </a:rPr>
                            <a:t>1</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aseline="0" dirty="0" smtClean="0">
                              <a:effectLst/>
                            </a:rPr>
                            <a:t>2</a:t>
                          </a:r>
                          <a:r>
                            <a:rPr lang="en-GB" sz="1100" baseline="30000" dirty="0" smtClean="0">
                              <a:effectLst/>
                            </a:rPr>
                            <a:t>2</a:t>
                          </a:r>
                          <a:r>
                            <a:rPr lang="en-GB" sz="1100" dirty="0" smtClean="0">
                              <a:effectLst/>
                            </a:rPr>
                            <a:t> =</a:t>
                          </a:r>
                          <a:r>
                            <a:rPr lang="en-GB" sz="1100" baseline="0" dirty="0" smtClean="0">
                              <a:effectLst/>
                            </a:rPr>
                            <a:t> 2 </a:t>
                          </a:r>
                          <a:r>
                            <a:rPr lang="en-GB" sz="1100" dirty="0" smtClean="0">
                              <a:effectLst/>
                            </a:rPr>
                            <a:t>× 2 = 4</a:t>
                          </a:r>
                        </a:p>
                        <a:p>
                          <a:pPr algn="ctr">
                            <a:lnSpc>
                              <a:spcPct val="115000"/>
                            </a:lnSpc>
                            <a:spcAft>
                              <a:spcPts val="0"/>
                            </a:spcAft>
                          </a:pPr>
                          <a:r>
                            <a:rPr lang="en-GB" sz="1100" baseline="0" dirty="0" smtClean="0">
                              <a:effectLst/>
                            </a:rPr>
                            <a:t>3</a:t>
                          </a:r>
                          <a:r>
                            <a:rPr lang="en-GB" sz="1100" baseline="30000" dirty="0" smtClean="0">
                              <a:effectLst/>
                            </a:rPr>
                            <a:t>2</a:t>
                          </a:r>
                          <a:r>
                            <a:rPr lang="en-GB" sz="1100" dirty="0" smtClean="0">
                              <a:effectLst/>
                            </a:rPr>
                            <a:t> =</a:t>
                          </a:r>
                          <a:r>
                            <a:rPr lang="en-GB" sz="1100" baseline="0" dirty="0" smtClean="0">
                              <a:effectLst/>
                            </a:rPr>
                            <a:t> 3 </a:t>
                          </a:r>
                          <a:r>
                            <a:rPr lang="en-GB" sz="1100" dirty="0" smtClean="0">
                              <a:effectLst/>
                            </a:rPr>
                            <a:t>× 3 = 9</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aseline="0" dirty="0" smtClean="0">
                              <a:effectLst/>
                            </a:rPr>
                            <a:t>4</a:t>
                          </a:r>
                          <a:r>
                            <a:rPr lang="en-GB" sz="1100" baseline="30000" dirty="0" smtClean="0">
                              <a:effectLst/>
                            </a:rPr>
                            <a:t>2</a:t>
                          </a:r>
                          <a:r>
                            <a:rPr lang="en-GB" sz="1100" dirty="0" smtClean="0">
                              <a:effectLst/>
                            </a:rPr>
                            <a:t> =</a:t>
                          </a:r>
                          <a:r>
                            <a:rPr lang="en-GB" sz="1100" baseline="0" dirty="0" smtClean="0">
                              <a:effectLst/>
                            </a:rPr>
                            <a:t> 4 </a:t>
                          </a:r>
                          <a:r>
                            <a:rPr lang="en-GB" sz="1100" dirty="0" smtClean="0">
                              <a:effectLst/>
                            </a:rPr>
                            <a:t>× 4 = 16</a:t>
                          </a:r>
                        </a:p>
                        <a:p>
                          <a:pPr algn="ctr">
                            <a:lnSpc>
                              <a:spcPct val="115000"/>
                            </a:lnSpc>
                            <a:spcAft>
                              <a:spcPts val="0"/>
                            </a:spcAft>
                          </a:pPr>
                          <a:r>
                            <a:rPr lang="en-GB" sz="1100" baseline="0" dirty="0" smtClean="0">
                              <a:effectLst/>
                            </a:rPr>
                            <a:t>5</a:t>
                          </a:r>
                          <a:r>
                            <a:rPr lang="en-GB" sz="1100" baseline="30000" dirty="0" smtClean="0">
                              <a:effectLst/>
                            </a:rPr>
                            <a:t>2</a:t>
                          </a:r>
                          <a:r>
                            <a:rPr lang="en-GB" sz="1100" dirty="0" smtClean="0">
                              <a:effectLst/>
                            </a:rPr>
                            <a:t> =</a:t>
                          </a:r>
                          <a:r>
                            <a:rPr lang="en-GB" sz="1100" baseline="0" dirty="0" smtClean="0">
                              <a:effectLst/>
                            </a:rPr>
                            <a:t> 5 </a:t>
                          </a:r>
                          <a:r>
                            <a:rPr lang="en-GB" sz="1100" dirty="0" smtClean="0">
                              <a:effectLst/>
                            </a:rPr>
                            <a:t>× 5 = 25</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aseline="0" dirty="0" smtClean="0">
                              <a:effectLst/>
                            </a:rPr>
                            <a:t>6</a:t>
                          </a:r>
                          <a:r>
                            <a:rPr lang="en-GB" sz="1100" baseline="30000" dirty="0" smtClean="0">
                              <a:effectLst/>
                            </a:rPr>
                            <a:t>2</a:t>
                          </a:r>
                          <a:r>
                            <a:rPr lang="en-GB" sz="1100" dirty="0" smtClean="0">
                              <a:effectLst/>
                            </a:rPr>
                            <a:t> =</a:t>
                          </a:r>
                          <a:r>
                            <a:rPr lang="en-GB" sz="1100" baseline="0" dirty="0" smtClean="0">
                              <a:effectLst/>
                            </a:rPr>
                            <a:t> 6 </a:t>
                          </a:r>
                          <a:r>
                            <a:rPr lang="en-GB" sz="1100" dirty="0" smtClean="0">
                              <a:effectLst/>
                            </a:rPr>
                            <a:t>× 6 = 36</a:t>
                          </a:r>
                        </a:p>
                        <a:p>
                          <a:pPr algn="ctr">
                            <a:lnSpc>
                              <a:spcPct val="115000"/>
                            </a:lnSpc>
                            <a:spcAft>
                              <a:spcPts val="0"/>
                            </a:spcAft>
                          </a:pPr>
                          <a:r>
                            <a:rPr lang="en-GB" sz="1100" baseline="0" dirty="0" smtClean="0">
                              <a:effectLst/>
                            </a:rPr>
                            <a:t>7</a:t>
                          </a:r>
                          <a:r>
                            <a:rPr lang="en-GB" sz="1100" baseline="30000" dirty="0" smtClean="0">
                              <a:effectLst/>
                            </a:rPr>
                            <a:t>2</a:t>
                          </a:r>
                          <a:r>
                            <a:rPr lang="en-GB" sz="1100" dirty="0" smtClean="0">
                              <a:effectLst/>
                            </a:rPr>
                            <a:t> =</a:t>
                          </a:r>
                          <a:r>
                            <a:rPr lang="en-GB" sz="1100" baseline="0" dirty="0" smtClean="0">
                              <a:effectLst/>
                            </a:rPr>
                            <a:t> 7 </a:t>
                          </a:r>
                          <a:r>
                            <a:rPr lang="en-GB" sz="1100" dirty="0" smtClean="0">
                              <a:effectLst/>
                            </a:rPr>
                            <a:t>× 7 = 49</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aseline="0" dirty="0" smtClean="0">
                              <a:effectLst/>
                            </a:rPr>
                            <a:t>8</a:t>
                          </a:r>
                          <a:r>
                            <a:rPr lang="en-GB" sz="1100" baseline="30000" dirty="0" smtClean="0">
                              <a:effectLst/>
                            </a:rPr>
                            <a:t>2</a:t>
                          </a:r>
                          <a:r>
                            <a:rPr lang="en-GB" sz="1100" dirty="0" smtClean="0">
                              <a:effectLst/>
                            </a:rPr>
                            <a:t> =</a:t>
                          </a:r>
                          <a:r>
                            <a:rPr lang="en-GB" sz="1100" baseline="0" dirty="0" smtClean="0">
                              <a:effectLst/>
                            </a:rPr>
                            <a:t> 8 </a:t>
                          </a:r>
                          <a:r>
                            <a:rPr lang="en-GB" sz="1100" dirty="0" smtClean="0">
                              <a:effectLst/>
                            </a:rPr>
                            <a:t>× 8 = 64</a:t>
                          </a:r>
                        </a:p>
                        <a:p>
                          <a:pPr algn="ctr">
                            <a:lnSpc>
                              <a:spcPct val="115000"/>
                            </a:lnSpc>
                            <a:spcAft>
                              <a:spcPts val="0"/>
                            </a:spcAft>
                          </a:pPr>
                          <a:r>
                            <a:rPr lang="en-GB" sz="1100" baseline="0" dirty="0" smtClean="0">
                              <a:effectLst/>
                            </a:rPr>
                            <a:t>9</a:t>
                          </a:r>
                          <a:r>
                            <a:rPr lang="en-GB" sz="1100" baseline="30000" dirty="0" smtClean="0">
                              <a:effectLst/>
                            </a:rPr>
                            <a:t>2</a:t>
                          </a:r>
                          <a:r>
                            <a:rPr lang="en-GB" sz="1100" dirty="0" smtClean="0">
                              <a:effectLst/>
                            </a:rPr>
                            <a:t> =</a:t>
                          </a:r>
                          <a:r>
                            <a:rPr lang="en-GB" sz="1100" baseline="0" dirty="0" smtClean="0">
                              <a:effectLst/>
                            </a:rPr>
                            <a:t> 9 </a:t>
                          </a:r>
                          <a:r>
                            <a:rPr lang="en-GB" sz="1100" dirty="0" smtClean="0">
                              <a:effectLst/>
                            </a:rPr>
                            <a:t>× 9 = 81</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aseline="0" dirty="0" smtClean="0">
                              <a:effectLst/>
                            </a:rPr>
                            <a:t>10</a:t>
                          </a:r>
                          <a:r>
                            <a:rPr lang="en-GB" sz="1100" baseline="30000" dirty="0" smtClean="0">
                              <a:effectLst/>
                            </a:rPr>
                            <a:t>2</a:t>
                          </a:r>
                          <a:r>
                            <a:rPr lang="en-GB" sz="1100" dirty="0" smtClean="0">
                              <a:effectLst/>
                            </a:rPr>
                            <a:t> =</a:t>
                          </a:r>
                          <a:r>
                            <a:rPr lang="en-GB" sz="1100" baseline="0" dirty="0" smtClean="0">
                              <a:effectLst/>
                            </a:rPr>
                            <a:t> 10 </a:t>
                          </a:r>
                          <a:r>
                            <a:rPr lang="en-GB" sz="1100" dirty="0" smtClean="0">
                              <a:effectLst/>
                            </a:rPr>
                            <a:t>× 10 = 100</a:t>
                          </a:r>
                        </a:p>
                        <a:p>
                          <a:pPr algn="ctr">
                            <a:lnSpc>
                              <a:spcPct val="115000"/>
                            </a:lnSpc>
                            <a:spcAft>
                              <a:spcPts val="0"/>
                            </a:spcAft>
                          </a:pPr>
                          <a:r>
                            <a:rPr lang="en-GB" sz="1100" dirty="0" smtClean="0">
                              <a:effectLst/>
                            </a:rPr>
                            <a:t>11</a:t>
                          </a:r>
                          <a:r>
                            <a:rPr lang="en-GB" sz="1100" baseline="30000" dirty="0" smtClean="0">
                              <a:effectLst/>
                            </a:rPr>
                            <a:t>2</a:t>
                          </a:r>
                          <a:r>
                            <a:rPr lang="en-GB" sz="1100" dirty="0" smtClean="0">
                              <a:effectLst/>
                            </a:rPr>
                            <a:t> =</a:t>
                          </a:r>
                          <a:r>
                            <a:rPr lang="en-GB" sz="1100" baseline="0" dirty="0" smtClean="0">
                              <a:effectLst/>
                            </a:rPr>
                            <a:t> 11 </a:t>
                          </a:r>
                          <a:r>
                            <a:rPr lang="en-GB" sz="1100" dirty="0" smtClean="0">
                              <a:effectLst/>
                            </a:rPr>
                            <a:t>× 11 = 121</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aseline="0" dirty="0" smtClean="0">
                              <a:effectLst/>
                            </a:rPr>
                            <a:t>12</a:t>
                          </a:r>
                          <a:r>
                            <a:rPr lang="en-GB" sz="1100" baseline="30000" dirty="0" smtClean="0">
                              <a:effectLst/>
                            </a:rPr>
                            <a:t>2</a:t>
                          </a:r>
                          <a:r>
                            <a:rPr lang="en-GB" sz="1100" dirty="0" smtClean="0">
                              <a:effectLst/>
                            </a:rPr>
                            <a:t> =</a:t>
                          </a:r>
                          <a:r>
                            <a:rPr lang="en-GB" sz="1100" baseline="0" dirty="0" smtClean="0">
                              <a:effectLst/>
                            </a:rPr>
                            <a:t> 12 </a:t>
                          </a:r>
                          <a:r>
                            <a:rPr lang="en-GB" sz="1100" dirty="0" smtClean="0">
                              <a:effectLst/>
                            </a:rPr>
                            <a:t>× 12 = 144</a:t>
                          </a:r>
                        </a:p>
                        <a:p>
                          <a:pPr algn="ctr">
                            <a:lnSpc>
                              <a:spcPct val="115000"/>
                            </a:lnSpc>
                            <a:spcAft>
                              <a:spcPts val="0"/>
                            </a:spcAft>
                          </a:pPr>
                          <a:endParaRPr lang="en-GB" sz="1100" dirty="0">
                            <a:effectLst/>
                          </a:endParaRPr>
                        </a:p>
                      </a:txBody>
                      <a:tcPr marL="68580" marR="68580" marT="0" marB="0"/>
                    </a:tc>
                    <a:tc>
                      <a:txBody>
                        <a:bodyPr/>
                        <a:lstStyle/>
                        <a:p>
                          <a:endParaRPr lang="en-US"/>
                        </a:p>
                      </a:txBody>
                      <a:tcPr marL="68580" marR="68580" marT="0" marB="0">
                        <a:blipFill rotWithShape="1">
                          <a:blip r:embed="rId3"/>
                          <a:stretch>
                            <a:fillRect l="-100360" t="-1364" r="-360"/>
                          </a:stretch>
                        </a:blipFill>
                      </a:tcPr>
                    </a:tc>
                  </a:tr>
                </a:tbl>
              </a:graphicData>
            </a:graphic>
          </p:graphicFrame>
        </mc:Fallback>
      </mc:AlternateContent>
      <p:sp>
        <p:nvSpPr>
          <p:cNvPr id="6" name="Text Placeholder 5"/>
          <p:cNvSpPr>
            <a:spLocks noGrp="1"/>
          </p:cNvSpPr>
          <p:nvPr>
            <p:ph type="body" sz="quarter" idx="14"/>
          </p:nvPr>
        </p:nvSpPr>
        <p:spPr/>
        <p:txBody>
          <a:bodyPr>
            <a:normAutofit fontScale="92500"/>
          </a:bodyPr>
          <a:lstStyle/>
          <a:p>
            <a:r>
              <a:rPr lang="en-GB" dirty="0" smtClean="0"/>
              <a:t>Key Vocabulary</a:t>
            </a:r>
          </a:p>
          <a:p>
            <a:pPr algn="l"/>
            <a:r>
              <a:rPr lang="en-GB" b="0" u="none" dirty="0" smtClean="0"/>
              <a:t>What is 8 </a:t>
            </a:r>
            <a:r>
              <a:rPr lang="en-GB" u="none" dirty="0" smtClean="0"/>
              <a:t>squared</a:t>
            </a:r>
            <a:r>
              <a:rPr lang="en-GB" b="0" u="none" dirty="0" smtClean="0"/>
              <a:t>?</a:t>
            </a:r>
          </a:p>
          <a:p>
            <a:pPr algn="l"/>
            <a:r>
              <a:rPr lang="en-GB" b="0" u="none" dirty="0" smtClean="0"/>
              <a:t>What is 7 </a:t>
            </a:r>
            <a:r>
              <a:rPr lang="en-GB" u="none" dirty="0" smtClean="0"/>
              <a:t>multiplied by itself</a:t>
            </a:r>
            <a:r>
              <a:rPr lang="en-GB" b="0" u="none" dirty="0" smtClean="0"/>
              <a:t>?</a:t>
            </a:r>
          </a:p>
          <a:p>
            <a:pPr algn="l"/>
            <a:r>
              <a:rPr lang="en-GB" b="0" u="none" dirty="0" smtClean="0"/>
              <a:t>What is the </a:t>
            </a:r>
            <a:r>
              <a:rPr lang="en-GB" u="none" dirty="0" smtClean="0"/>
              <a:t>square root </a:t>
            </a:r>
            <a:r>
              <a:rPr lang="en-GB" b="0" u="none" dirty="0" smtClean="0"/>
              <a:t>of 144?</a:t>
            </a:r>
          </a:p>
          <a:p>
            <a:pPr algn="l"/>
            <a:r>
              <a:rPr lang="en-GB" b="0" u="none" dirty="0" smtClean="0"/>
              <a:t>Is 81 a </a:t>
            </a:r>
            <a:r>
              <a:rPr lang="en-GB" u="none" dirty="0" smtClean="0"/>
              <a:t>square number</a:t>
            </a:r>
            <a:r>
              <a:rPr lang="en-GB" b="0" u="none" dirty="0" smtClean="0"/>
              <a:t>?</a:t>
            </a:r>
          </a:p>
        </p:txBody>
      </p:sp>
      <p:sp>
        <p:nvSpPr>
          <p:cNvPr id="13" name="Text Placeholder 12"/>
          <p:cNvSpPr>
            <a:spLocks noGrp="1"/>
          </p:cNvSpPr>
          <p:nvPr>
            <p:ph type="body" sz="quarter" idx="15"/>
          </p:nvPr>
        </p:nvSpPr>
        <p:spPr>
          <a:xfrm>
            <a:off x="685801" y="5148063"/>
            <a:ext cx="5838825" cy="576065"/>
          </a:xfrm>
        </p:spPr>
        <p:txBody>
          <a:bodyPr>
            <a:normAutofit/>
          </a:bodyPr>
          <a:lstStyle/>
          <a:p>
            <a:pPr lvl="0"/>
            <a:r>
              <a:rPr lang="en-GB" dirty="0" smtClean="0">
                <a:ea typeface="Calibri" pitchFamily="34" charset="0"/>
                <a:cs typeface="Times New Roman" pitchFamily="18" charset="0"/>
              </a:rPr>
              <a:t>Children </a:t>
            </a:r>
            <a:r>
              <a:rPr lang="en-GB" dirty="0">
                <a:ea typeface="Calibri" pitchFamily="34" charset="0"/>
                <a:cs typeface="Times New Roman" pitchFamily="18" charset="0"/>
              </a:rPr>
              <a:t>should </a:t>
            </a:r>
            <a:r>
              <a:rPr lang="en-GB" dirty="0" smtClean="0">
                <a:ea typeface="Calibri" pitchFamily="34" charset="0"/>
                <a:cs typeface="Times New Roman" pitchFamily="18" charset="0"/>
              </a:rPr>
              <a:t>also be </a:t>
            </a:r>
            <a:r>
              <a:rPr lang="en-GB" dirty="0">
                <a:ea typeface="Calibri" pitchFamily="34" charset="0"/>
                <a:cs typeface="Times New Roman" pitchFamily="18" charset="0"/>
              </a:rPr>
              <a:t>able to </a:t>
            </a:r>
            <a:r>
              <a:rPr lang="en-GB" dirty="0" smtClean="0">
                <a:ea typeface="Calibri" pitchFamily="34" charset="0"/>
                <a:cs typeface="Times New Roman" pitchFamily="18" charset="0"/>
              </a:rPr>
              <a:t>recognise whether a number below 150 is a square number or not. </a:t>
            </a:r>
            <a:endParaRPr lang="en-GB" altLang="en-US" dirty="0">
              <a:ea typeface="Calibri" pitchFamily="34" charset="0"/>
              <a:cs typeface="Times New Roman" pitchFamily="18" charset="0"/>
            </a:endParaRPr>
          </a:p>
          <a:p>
            <a:endParaRPr lang="en-GB" dirty="0"/>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657" y="29951"/>
            <a:ext cx="1512142" cy="1601386"/>
          </a:xfrm>
          <a:prstGeom prst="rect">
            <a:avLst/>
          </a:prstGeom>
        </p:spPr>
      </p:pic>
    </p:spTree>
    <p:extLst>
      <p:ext uri="{BB962C8B-B14F-4D97-AF65-F5344CB8AC3E}">
        <p14:creationId xmlns:p14="http://schemas.microsoft.com/office/powerpoint/2010/main" val="30436738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Year 1 – Autumn 2</a:t>
            </a:r>
          </a:p>
        </p:txBody>
      </p:sp>
      <p:sp>
        <p:nvSpPr>
          <p:cNvPr id="3" name="Text Placeholder 2"/>
          <p:cNvSpPr>
            <a:spLocks noGrp="1"/>
          </p:cNvSpPr>
          <p:nvPr>
            <p:ph type="body" sz="quarter" idx="11"/>
          </p:nvPr>
        </p:nvSpPr>
        <p:spPr/>
        <p:txBody>
          <a:bodyPr/>
          <a:lstStyle/>
          <a:p>
            <a:r>
              <a:rPr lang="en-GB" dirty="0" smtClean="0"/>
              <a:t>I know number bonds for each number to 9.</a:t>
            </a:r>
            <a:endParaRPr lang="en-GB" dirty="0"/>
          </a:p>
        </p:txBody>
      </p:sp>
      <p:sp>
        <p:nvSpPr>
          <p:cNvPr id="4" name="Text Placeholder 3"/>
          <p:cNvSpPr>
            <a:spLocks noGrp="1"/>
          </p:cNvSpPr>
          <p:nvPr>
            <p:ph type="body" sz="quarter" idx="12"/>
          </p:nvPr>
        </p:nvSpPr>
        <p:spPr/>
        <p:txBody>
          <a:bodyPr>
            <a:normAutofit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smtClean="0">
                <a:cs typeface="Times New Roman" pitchFamily="18" charset="0"/>
              </a:rPr>
              <a:t>Use practical resources</a:t>
            </a:r>
            <a:r>
              <a:rPr lang="en-GB" altLang="en-US" dirty="0" smtClean="0">
                <a:cs typeface="Times New Roman" pitchFamily="18" charset="0"/>
              </a:rPr>
              <a:t> – Your child has one potato on their plate and you give them three more. Can they predict how many they will have now?</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smtClean="0">
                <a:cs typeface="Times New Roman" pitchFamily="18" charset="0"/>
              </a:rPr>
              <a:t>Make a poster</a:t>
            </a:r>
            <a:r>
              <a:rPr lang="en-GB" altLang="en-US" dirty="0" smtClean="0">
                <a:cs typeface="Times New Roman" pitchFamily="18" charset="0"/>
              </a:rPr>
              <a:t> – We use </a:t>
            </a:r>
            <a:r>
              <a:rPr lang="en-GB" altLang="en-US" dirty="0" err="1" smtClean="0">
                <a:cs typeface="Times New Roman" pitchFamily="18" charset="0"/>
              </a:rPr>
              <a:t>Numicon</a:t>
            </a:r>
            <a:r>
              <a:rPr lang="en-GB" altLang="en-US" dirty="0" smtClean="0">
                <a:cs typeface="Times New Roman" pitchFamily="18" charset="0"/>
              </a:rPr>
              <a:t> at school. You can find pictures of the </a:t>
            </a:r>
            <a:r>
              <a:rPr lang="en-GB" altLang="en-US" dirty="0" err="1" smtClean="0">
                <a:cs typeface="Times New Roman" pitchFamily="18" charset="0"/>
              </a:rPr>
              <a:t>Numicon</a:t>
            </a:r>
            <a:r>
              <a:rPr lang="en-GB" altLang="en-US" dirty="0">
                <a:cs typeface="Times New Roman" pitchFamily="18" charset="0"/>
              </a:rPr>
              <a:t> shapes here</a:t>
            </a:r>
            <a:r>
              <a:rPr lang="en-GB" altLang="en-US" dirty="0" smtClean="0">
                <a:cs typeface="Times New Roman" pitchFamily="18" charset="0"/>
              </a:rPr>
              <a:t>: bit.ly/</a:t>
            </a:r>
            <a:r>
              <a:rPr lang="en-GB" altLang="en-US" dirty="0" err="1" smtClean="0">
                <a:cs typeface="Times New Roman" pitchFamily="18" charset="0"/>
              </a:rPr>
              <a:t>NumiconPictures</a:t>
            </a:r>
            <a:r>
              <a:rPr lang="en-GB" altLang="en-US" dirty="0" smtClean="0">
                <a:cs typeface="Times New Roman" pitchFamily="18" charset="0"/>
              </a:rPr>
              <a:t> – your child could make a poster showing the different ways of making </a:t>
            </a:r>
            <a:r>
              <a:rPr lang="en-GB" altLang="en-US" dirty="0">
                <a:cs typeface="Times New Roman" pitchFamily="18" charset="0"/>
              </a:rPr>
              <a:t>5</a:t>
            </a:r>
            <a:r>
              <a:rPr lang="en-GB" altLang="en-US" dirty="0" smtClean="0">
                <a:cs typeface="Times New Roman" pitchFamily="18" charset="0"/>
              </a:rPr>
              <a:t>.</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smtClean="0">
                <a:cs typeface="Times New Roman" pitchFamily="18" charset="0"/>
              </a:rPr>
              <a:t>Play games</a:t>
            </a:r>
            <a:r>
              <a:rPr lang="en-GB" altLang="en-US" dirty="0" smtClean="0">
                <a:cs typeface="Times New Roman" pitchFamily="18" charset="0"/>
              </a:rPr>
              <a:t> – You can play number bond pairs online at </a:t>
            </a:r>
            <a:r>
              <a:rPr lang="en-GB" altLang="en-US" dirty="0" smtClean="0">
                <a:cs typeface="Times New Roman" pitchFamily="18" charset="0"/>
                <a:hlinkClick r:id="rId2"/>
              </a:rPr>
              <a:t>www.conkermaths.com</a:t>
            </a:r>
            <a:r>
              <a:rPr lang="en-GB" altLang="en-US" dirty="0" smtClean="0">
                <a:cs typeface="Times New Roman" pitchFamily="18" charset="0"/>
              </a:rPr>
              <a:t> and then see how many questions you can answer in just one minute. </a:t>
            </a:r>
            <a:endParaRPr lang="en-GB" altLang="en-US" dirty="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a:p>
            <a:pPr lvl="0"/>
            <a:endParaRPr lang="en-GB" altLang="en-US"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3386476752"/>
              </p:ext>
            </p:extLst>
          </p:nvPr>
        </p:nvGraphicFramePr>
        <p:xfrm>
          <a:off x="719138" y="2555877"/>
          <a:ext cx="2781870" cy="2109343"/>
        </p:xfrm>
        <a:graphic>
          <a:graphicData uri="http://schemas.openxmlformats.org/drawingml/2006/table">
            <a:tbl>
              <a:tblPr firstRow="1" bandRow="1">
                <a:tableStyleId>{2D5ABB26-0587-4C30-8999-92F81FD0307C}</a:tableStyleId>
              </a:tblPr>
              <a:tblGrid>
                <a:gridCol w="927290">
                  <a:extLst>
                    <a:ext uri="{9D8B030D-6E8A-4147-A177-3AD203B41FA5}">
                      <a16:colId xmlns:a16="http://schemas.microsoft.com/office/drawing/2014/main" val="20000"/>
                    </a:ext>
                  </a:extLst>
                </a:gridCol>
                <a:gridCol w="927290">
                  <a:extLst>
                    <a:ext uri="{9D8B030D-6E8A-4147-A177-3AD203B41FA5}">
                      <a16:colId xmlns:a16="http://schemas.microsoft.com/office/drawing/2014/main" val="20001"/>
                    </a:ext>
                  </a:extLst>
                </a:gridCol>
                <a:gridCol w="927290">
                  <a:extLst>
                    <a:ext uri="{9D8B030D-6E8A-4147-A177-3AD203B41FA5}">
                      <a16:colId xmlns:a16="http://schemas.microsoft.com/office/drawing/2014/main" val="20002"/>
                    </a:ext>
                  </a:extLst>
                </a:gridCol>
              </a:tblGrid>
              <a:tr h="2109343">
                <a:tc>
                  <a:txBody>
                    <a:bodyPr/>
                    <a:lstStyle/>
                    <a:p>
                      <a:pPr algn="ctr">
                        <a:lnSpc>
                          <a:spcPct val="115000"/>
                        </a:lnSpc>
                        <a:spcAft>
                          <a:spcPts val="0"/>
                        </a:spcAft>
                      </a:pPr>
                      <a:r>
                        <a:rPr lang="en-GB" sz="1100" dirty="0" smtClean="0">
                          <a:solidFill>
                            <a:schemeClr val="tx1"/>
                          </a:solidFill>
                          <a:effectLst/>
                          <a:latin typeface="Calibri"/>
                          <a:ea typeface="Calibri"/>
                          <a:cs typeface="Times New Roman"/>
                        </a:rPr>
                        <a:t>0 + 7 = 7</a:t>
                      </a:r>
                    </a:p>
                    <a:p>
                      <a:pPr algn="ctr">
                        <a:lnSpc>
                          <a:spcPct val="115000"/>
                        </a:lnSpc>
                        <a:spcAft>
                          <a:spcPts val="0"/>
                        </a:spcAft>
                      </a:pPr>
                      <a:r>
                        <a:rPr lang="en-GB" sz="1100" dirty="0" smtClean="0">
                          <a:solidFill>
                            <a:schemeClr val="tx1"/>
                          </a:solidFill>
                          <a:effectLst/>
                          <a:latin typeface="Calibri"/>
                          <a:ea typeface="Calibri"/>
                          <a:cs typeface="Times New Roman"/>
                        </a:rPr>
                        <a:t>1 + 6 = 7</a:t>
                      </a:r>
                    </a:p>
                    <a:p>
                      <a:pPr algn="ctr">
                        <a:lnSpc>
                          <a:spcPct val="115000"/>
                        </a:lnSpc>
                        <a:spcAft>
                          <a:spcPts val="0"/>
                        </a:spcAft>
                      </a:pPr>
                      <a:r>
                        <a:rPr lang="en-GB" sz="1100" dirty="0" smtClean="0">
                          <a:solidFill>
                            <a:schemeClr val="tx1"/>
                          </a:solidFill>
                          <a:effectLst/>
                          <a:latin typeface="Calibri"/>
                          <a:ea typeface="Calibri"/>
                          <a:cs typeface="Times New Roman"/>
                        </a:rPr>
                        <a:t>2 + 5 = 7</a:t>
                      </a:r>
                    </a:p>
                    <a:p>
                      <a:pPr algn="ctr">
                        <a:lnSpc>
                          <a:spcPct val="115000"/>
                        </a:lnSpc>
                        <a:spcAft>
                          <a:spcPts val="0"/>
                        </a:spcAft>
                      </a:pPr>
                      <a:r>
                        <a:rPr lang="en-GB" sz="1100" dirty="0" smtClean="0">
                          <a:solidFill>
                            <a:schemeClr val="tx1"/>
                          </a:solidFill>
                          <a:effectLst/>
                          <a:latin typeface="Calibri"/>
                          <a:ea typeface="Calibri"/>
                          <a:cs typeface="Times New Roman"/>
                        </a:rPr>
                        <a:t>3 + 4 = 7</a:t>
                      </a:r>
                    </a:p>
                    <a:p>
                      <a:pPr algn="ctr">
                        <a:lnSpc>
                          <a:spcPct val="115000"/>
                        </a:lnSpc>
                        <a:spcAft>
                          <a:spcPts val="0"/>
                        </a:spcAft>
                      </a:pPr>
                      <a:r>
                        <a:rPr lang="en-GB" sz="1100" dirty="0" smtClean="0">
                          <a:solidFill>
                            <a:schemeClr val="tx1"/>
                          </a:solidFill>
                          <a:effectLst/>
                          <a:latin typeface="Calibri"/>
                          <a:ea typeface="Calibri"/>
                          <a:cs typeface="Times New Roman"/>
                        </a:rPr>
                        <a:t>4 + 3</a:t>
                      </a:r>
                      <a:r>
                        <a:rPr lang="en-GB" sz="1100" baseline="0" dirty="0" smtClean="0">
                          <a:solidFill>
                            <a:schemeClr val="tx1"/>
                          </a:solidFill>
                          <a:effectLst/>
                          <a:latin typeface="Calibri"/>
                          <a:ea typeface="Calibri"/>
                          <a:cs typeface="Times New Roman"/>
                        </a:rPr>
                        <a:t> = 7</a:t>
                      </a:r>
                    </a:p>
                    <a:p>
                      <a:pPr algn="ctr">
                        <a:lnSpc>
                          <a:spcPct val="115000"/>
                        </a:lnSpc>
                        <a:spcAft>
                          <a:spcPts val="0"/>
                        </a:spcAft>
                      </a:pPr>
                      <a:r>
                        <a:rPr lang="en-GB" sz="1100" baseline="0" dirty="0" smtClean="0">
                          <a:solidFill>
                            <a:schemeClr val="tx1"/>
                          </a:solidFill>
                          <a:effectLst/>
                          <a:latin typeface="Calibri"/>
                          <a:ea typeface="Calibri"/>
                          <a:cs typeface="Times New Roman"/>
                        </a:rPr>
                        <a:t>5 + 2 = 7</a:t>
                      </a:r>
                    </a:p>
                    <a:p>
                      <a:pPr algn="ctr">
                        <a:lnSpc>
                          <a:spcPct val="115000"/>
                        </a:lnSpc>
                        <a:spcAft>
                          <a:spcPts val="0"/>
                        </a:spcAft>
                      </a:pPr>
                      <a:r>
                        <a:rPr lang="en-GB" sz="1100" baseline="0" dirty="0" smtClean="0">
                          <a:solidFill>
                            <a:schemeClr val="tx1"/>
                          </a:solidFill>
                          <a:effectLst/>
                          <a:latin typeface="Calibri"/>
                          <a:ea typeface="Calibri"/>
                          <a:cs typeface="Times New Roman"/>
                        </a:rPr>
                        <a:t>6 + 1 = 7</a:t>
                      </a:r>
                    </a:p>
                    <a:p>
                      <a:pPr algn="ctr">
                        <a:lnSpc>
                          <a:spcPct val="115000"/>
                        </a:lnSpc>
                        <a:spcAft>
                          <a:spcPts val="0"/>
                        </a:spcAft>
                      </a:pPr>
                      <a:r>
                        <a:rPr lang="en-GB" sz="1100" baseline="0" dirty="0" smtClean="0">
                          <a:solidFill>
                            <a:schemeClr val="tx1"/>
                          </a:solidFill>
                          <a:effectLst/>
                          <a:latin typeface="Calibri"/>
                          <a:ea typeface="Calibri"/>
                          <a:cs typeface="Times New Roman"/>
                        </a:rPr>
                        <a:t>7 + 0 = 7</a:t>
                      </a:r>
                      <a:endParaRPr lang="en-GB" sz="1100" dirty="0" smtClean="0">
                        <a:solidFill>
                          <a:schemeClr val="tx1"/>
                        </a:solidFill>
                        <a:effectLst/>
                        <a:latin typeface="Calibri"/>
                        <a:ea typeface="Calibri"/>
                        <a:cs typeface="Times New Roman"/>
                      </a:endParaRPr>
                    </a:p>
                    <a:p>
                      <a:pPr algn="ctr">
                        <a:lnSpc>
                          <a:spcPct val="115000"/>
                        </a:lnSpc>
                        <a:spcAft>
                          <a:spcPts val="0"/>
                        </a:spcAft>
                      </a:pPr>
                      <a:endParaRPr lang="en-GB" sz="1100" dirty="0" smtClean="0">
                        <a:solidFill>
                          <a:schemeClr val="tx1"/>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smtClean="0">
                          <a:solidFill>
                            <a:schemeClr val="tx1"/>
                          </a:solidFill>
                          <a:effectLst/>
                          <a:latin typeface="Calibri"/>
                          <a:ea typeface="Calibri"/>
                          <a:cs typeface="Times New Roman"/>
                        </a:rPr>
                        <a:t>0 + 8 = 8</a:t>
                      </a:r>
                    </a:p>
                    <a:p>
                      <a:pPr algn="ctr">
                        <a:lnSpc>
                          <a:spcPct val="115000"/>
                        </a:lnSpc>
                        <a:spcAft>
                          <a:spcPts val="0"/>
                        </a:spcAft>
                      </a:pPr>
                      <a:r>
                        <a:rPr lang="en-GB" sz="1100" dirty="0" smtClean="0">
                          <a:solidFill>
                            <a:schemeClr val="tx1"/>
                          </a:solidFill>
                          <a:effectLst/>
                          <a:latin typeface="Calibri"/>
                          <a:ea typeface="Calibri"/>
                          <a:cs typeface="Times New Roman"/>
                        </a:rPr>
                        <a:t>1 + 7 = 8</a:t>
                      </a:r>
                    </a:p>
                    <a:p>
                      <a:pPr algn="ctr">
                        <a:lnSpc>
                          <a:spcPct val="115000"/>
                        </a:lnSpc>
                        <a:spcAft>
                          <a:spcPts val="0"/>
                        </a:spcAft>
                      </a:pPr>
                      <a:r>
                        <a:rPr lang="en-GB" sz="1100" dirty="0" smtClean="0">
                          <a:solidFill>
                            <a:schemeClr val="tx1"/>
                          </a:solidFill>
                          <a:effectLst/>
                          <a:latin typeface="Calibri"/>
                          <a:ea typeface="Calibri"/>
                          <a:cs typeface="Times New Roman"/>
                        </a:rPr>
                        <a:t>2 + 6 = 8</a:t>
                      </a:r>
                    </a:p>
                    <a:p>
                      <a:pPr algn="ctr">
                        <a:lnSpc>
                          <a:spcPct val="115000"/>
                        </a:lnSpc>
                        <a:spcAft>
                          <a:spcPts val="0"/>
                        </a:spcAft>
                      </a:pPr>
                      <a:r>
                        <a:rPr lang="en-GB" sz="1100" dirty="0" smtClean="0">
                          <a:solidFill>
                            <a:schemeClr val="tx1"/>
                          </a:solidFill>
                          <a:effectLst/>
                          <a:latin typeface="Calibri"/>
                          <a:ea typeface="Calibri"/>
                          <a:cs typeface="Times New Roman"/>
                        </a:rPr>
                        <a:t>3 + 5 = 8</a:t>
                      </a:r>
                    </a:p>
                    <a:p>
                      <a:pPr algn="ctr">
                        <a:lnSpc>
                          <a:spcPct val="115000"/>
                        </a:lnSpc>
                        <a:spcAft>
                          <a:spcPts val="0"/>
                        </a:spcAft>
                      </a:pPr>
                      <a:r>
                        <a:rPr lang="en-GB" sz="1100" dirty="0" smtClean="0">
                          <a:solidFill>
                            <a:schemeClr val="tx1"/>
                          </a:solidFill>
                          <a:effectLst/>
                          <a:latin typeface="Calibri"/>
                          <a:ea typeface="Calibri"/>
                          <a:cs typeface="Times New Roman"/>
                        </a:rPr>
                        <a:t>4 + 4</a:t>
                      </a:r>
                      <a:r>
                        <a:rPr lang="en-GB" sz="1100" baseline="0" dirty="0" smtClean="0">
                          <a:solidFill>
                            <a:schemeClr val="tx1"/>
                          </a:solidFill>
                          <a:effectLst/>
                          <a:latin typeface="Calibri"/>
                          <a:ea typeface="Calibri"/>
                          <a:cs typeface="Times New Roman"/>
                        </a:rPr>
                        <a:t> = 8</a:t>
                      </a:r>
                    </a:p>
                    <a:p>
                      <a:pPr algn="ctr">
                        <a:lnSpc>
                          <a:spcPct val="115000"/>
                        </a:lnSpc>
                        <a:spcAft>
                          <a:spcPts val="0"/>
                        </a:spcAft>
                      </a:pPr>
                      <a:r>
                        <a:rPr lang="en-GB" sz="1100" baseline="0" dirty="0" smtClean="0">
                          <a:solidFill>
                            <a:schemeClr val="tx1"/>
                          </a:solidFill>
                          <a:effectLst/>
                          <a:latin typeface="Calibri"/>
                          <a:ea typeface="Calibri"/>
                          <a:cs typeface="Times New Roman"/>
                        </a:rPr>
                        <a:t>5 + 3 = 8</a:t>
                      </a:r>
                    </a:p>
                    <a:p>
                      <a:pPr algn="ctr">
                        <a:lnSpc>
                          <a:spcPct val="115000"/>
                        </a:lnSpc>
                        <a:spcAft>
                          <a:spcPts val="0"/>
                        </a:spcAft>
                      </a:pPr>
                      <a:r>
                        <a:rPr lang="en-GB" sz="1100" baseline="0" dirty="0" smtClean="0">
                          <a:solidFill>
                            <a:schemeClr val="tx1"/>
                          </a:solidFill>
                          <a:effectLst/>
                          <a:latin typeface="Calibri"/>
                          <a:ea typeface="Calibri"/>
                          <a:cs typeface="Times New Roman"/>
                        </a:rPr>
                        <a:t>6 + 2 = 8</a:t>
                      </a:r>
                      <a:endParaRPr lang="en-GB" sz="1100" dirty="0" smtClean="0">
                        <a:solidFill>
                          <a:schemeClr val="tx1"/>
                        </a:solidFill>
                        <a:effectLst/>
                        <a:latin typeface="Calibri"/>
                        <a:ea typeface="Calibri"/>
                        <a:cs typeface="Times New Roman"/>
                      </a:endParaRPr>
                    </a:p>
                    <a:p>
                      <a:pPr algn="ctr">
                        <a:lnSpc>
                          <a:spcPct val="115000"/>
                        </a:lnSpc>
                        <a:spcAft>
                          <a:spcPts val="0"/>
                        </a:spcAft>
                      </a:pPr>
                      <a:r>
                        <a:rPr lang="en-GB" sz="1100" baseline="0" dirty="0" smtClean="0">
                          <a:solidFill>
                            <a:schemeClr val="tx1"/>
                          </a:solidFill>
                          <a:effectLst/>
                          <a:latin typeface="Calibri"/>
                          <a:ea typeface="Calibri"/>
                          <a:cs typeface="Times New Roman"/>
                        </a:rPr>
                        <a:t>7 + 1 = 8</a:t>
                      </a:r>
                    </a:p>
                    <a:p>
                      <a:pPr algn="ctr">
                        <a:lnSpc>
                          <a:spcPct val="115000"/>
                        </a:lnSpc>
                        <a:spcAft>
                          <a:spcPts val="0"/>
                        </a:spcAft>
                      </a:pPr>
                      <a:r>
                        <a:rPr lang="en-GB" sz="1100" baseline="0" dirty="0" smtClean="0">
                          <a:solidFill>
                            <a:schemeClr val="tx1"/>
                          </a:solidFill>
                          <a:effectLst/>
                          <a:latin typeface="Calibri"/>
                          <a:ea typeface="Calibri"/>
                          <a:cs typeface="Times New Roman"/>
                        </a:rPr>
                        <a:t>8 + 0 = 8</a:t>
                      </a:r>
                    </a:p>
                  </a:txBody>
                  <a:tcPr marL="68580" marR="68580" marT="0" marB="0"/>
                </a:tc>
                <a:tc>
                  <a:txBody>
                    <a:bodyPr/>
                    <a:lstStyle/>
                    <a:p>
                      <a:pPr algn="ctr">
                        <a:lnSpc>
                          <a:spcPct val="115000"/>
                        </a:lnSpc>
                        <a:spcAft>
                          <a:spcPts val="0"/>
                        </a:spcAft>
                      </a:pPr>
                      <a:r>
                        <a:rPr lang="en-GB" sz="1100" dirty="0" smtClean="0">
                          <a:solidFill>
                            <a:schemeClr val="tx1"/>
                          </a:solidFill>
                          <a:effectLst/>
                          <a:latin typeface="Calibri"/>
                          <a:ea typeface="Calibri"/>
                          <a:cs typeface="Times New Roman"/>
                        </a:rPr>
                        <a:t>0 + 9 = 9</a:t>
                      </a:r>
                    </a:p>
                    <a:p>
                      <a:pPr algn="ctr">
                        <a:lnSpc>
                          <a:spcPct val="115000"/>
                        </a:lnSpc>
                        <a:spcAft>
                          <a:spcPts val="0"/>
                        </a:spcAft>
                      </a:pPr>
                      <a:r>
                        <a:rPr lang="en-GB" sz="1100" dirty="0" smtClean="0">
                          <a:solidFill>
                            <a:schemeClr val="tx1"/>
                          </a:solidFill>
                          <a:effectLst/>
                          <a:latin typeface="Calibri"/>
                          <a:ea typeface="Calibri"/>
                          <a:cs typeface="Times New Roman"/>
                        </a:rPr>
                        <a:t>1 + 8 = 9</a:t>
                      </a:r>
                    </a:p>
                    <a:p>
                      <a:pPr algn="ctr">
                        <a:lnSpc>
                          <a:spcPct val="115000"/>
                        </a:lnSpc>
                        <a:spcAft>
                          <a:spcPts val="0"/>
                        </a:spcAft>
                      </a:pPr>
                      <a:r>
                        <a:rPr lang="en-GB" sz="1100" dirty="0" smtClean="0">
                          <a:solidFill>
                            <a:schemeClr val="tx1"/>
                          </a:solidFill>
                          <a:effectLst/>
                          <a:latin typeface="Calibri"/>
                          <a:ea typeface="Calibri"/>
                          <a:cs typeface="Times New Roman"/>
                        </a:rPr>
                        <a:t>2 + 7 = 9</a:t>
                      </a:r>
                    </a:p>
                    <a:p>
                      <a:pPr algn="ctr">
                        <a:lnSpc>
                          <a:spcPct val="115000"/>
                        </a:lnSpc>
                        <a:spcAft>
                          <a:spcPts val="0"/>
                        </a:spcAft>
                      </a:pPr>
                      <a:r>
                        <a:rPr lang="en-GB" sz="1100" dirty="0" smtClean="0">
                          <a:solidFill>
                            <a:schemeClr val="tx1"/>
                          </a:solidFill>
                          <a:effectLst/>
                          <a:latin typeface="Calibri"/>
                          <a:ea typeface="Calibri"/>
                          <a:cs typeface="Times New Roman"/>
                        </a:rPr>
                        <a:t>3 + 6 = 9</a:t>
                      </a:r>
                    </a:p>
                    <a:p>
                      <a:pPr algn="ctr">
                        <a:lnSpc>
                          <a:spcPct val="115000"/>
                        </a:lnSpc>
                        <a:spcAft>
                          <a:spcPts val="0"/>
                        </a:spcAft>
                      </a:pPr>
                      <a:r>
                        <a:rPr lang="en-GB" sz="1100" dirty="0" smtClean="0">
                          <a:solidFill>
                            <a:schemeClr val="tx1"/>
                          </a:solidFill>
                          <a:effectLst/>
                          <a:latin typeface="Calibri"/>
                          <a:ea typeface="Calibri"/>
                          <a:cs typeface="Times New Roman"/>
                        </a:rPr>
                        <a:t>4 + 5</a:t>
                      </a:r>
                      <a:r>
                        <a:rPr lang="en-GB" sz="1100" baseline="0" dirty="0" smtClean="0">
                          <a:solidFill>
                            <a:schemeClr val="tx1"/>
                          </a:solidFill>
                          <a:effectLst/>
                          <a:latin typeface="Calibri"/>
                          <a:ea typeface="Calibri"/>
                          <a:cs typeface="Times New Roman"/>
                        </a:rPr>
                        <a:t> = 9</a:t>
                      </a:r>
                    </a:p>
                    <a:p>
                      <a:pPr algn="ctr">
                        <a:lnSpc>
                          <a:spcPct val="115000"/>
                        </a:lnSpc>
                        <a:spcAft>
                          <a:spcPts val="0"/>
                        </a:spcAft>
                      </a:pPr>
                      <a:r>
                        <a:rPr lang="en-GB" sz="1100" baseline="0" dirty="0" smtClean="0">
                          <a:solidFill>
                            <a:schemeClr val="tx1"/>
                          </a:solidFill>
                          <a:effectLst/>
                          <a:latin typeface="Calibri"/>
                          <a:ea typeface="Calibri"/>
                          <a:cs typeface="Times New Roman"/>
                        </a:rPr>
                        <a:t>5 + 4 = 9</a:t>
                      </a:r>
                    </a:p>
                    <a:p>
                      <a:pPr algn="ctr">
                        <a:lnSpc>
                          <a:spcPct val="115000"/>
                        </a:lnSpc>
                        <a:spcAft>
                          <a:spcPts val="0"/>
                        </a:spcAft>
                      </a:pPr>
                      <a:r>
                        <a:rPr lang="en-GB" sz="1100" baseline="0" dirty="0" smtClean="0">
                          <a:solidFill>
                            <a:schemeClr val="tx1"/>
                          </a:solidFill>
                          <a:effectLst/>
                          <a:latin typeface="Calibri"/>
                          <a:ea typeface="Calibri"/>
                          <a:cs typeface="Times New Roman"/>
                        </a:rPr>
                        <a:t>6 + 3 = 9</a:t>
                      </a:r>
                    </a:p>
                    <a:p>
                      <a:pPr algn="ctr">
                        <a:lnSpc>
                          <a:spcPct val="115000"/>
                        </a:lnSpc>
                        <a:spcAft>
                          <a:spcPts val="0"/>
                        </a:spcAft>
                      </a:pPr>
                      <a:r>
                        <a:rPr lang="en-GB" sz="1100" baseline="0" dirty="0" smtClean="0">
                          <a:solidFill>
                            <a:schemeClr val="tx1"/>
                          </a:solidFill>
                          <a:effectLst/>
                          <a:latin typeface="Calibri"/>
                          <a:ea typeface="Calibri"/>
                          <a:cs typeface="Times New Roman"/>
                        </a:rPr>
                        <a:t>7 + 2 = 9</a:t>
                      </a:r>
                    </a:p>
                    <a:p>
                      <a:pPr algn="ctr">
                        <a:lnSpc>
                          <a:spcPct val="115000"/>
                        </a:lnSpc>
                        <a:spcAft>
                          <a:spcPts val="0"/>
                        </a:spcAft>
                      </a:pPr>
                      <a:r>
                        <a:rPr lang="en-GB" sz="1100" baseline="0" dirty="0" smtClean="0">
                          <a:solidFill>
                            <a:schemeClr val="tx1"/>
                          </a:solidFill>
                          <a:effectLst/>
                          <a:latin typeface="Calibri"/>
                          <a:ea typeface="Calibri"/>
                          <a:cs typeface="Times New Roman"/>
                        </a:rPr>
                        <a:t>8 + 1 = 9</a:t>
                      </a:r>
                    </a:p>
                    <a:p>
                      <a:pPr algn="ctr">
                        <a:lnSpc>
                          <a:spcPct val="115000"/>
                        </a:lnSpc>
                        <a:spcAft>
                          <a:spcPts val="0"/>
                        </a:spcAft>
                      </a:pPr>
                      <a:r>
                        <a:rPr lang="en-GB" sz="1100" baseline="0" dirty="0" smtClean="0">
                          <a:solidFill>
                            <a:schemeClr val="tx1"/>
                          </a:solidFill>
                          <a:effectLst/>
                          <a:latin typeface="Calibri"/>
                          <a:ea typeface="Calibri"/>
                          <a:cs typeface="Times New Roman"/>
                        </a:rPr>
                        <a:t>9 + 0 = 9</a:t>
                      </a:r>
                      <a:endParaRPr lang="en-GB" sz="1100" dirty="0" smtClean="0">
                        <a:solidFill>
                          <a:schemeClr val="tx1"/>
                        </a:solidFill>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p:txBody>
          <a:bodyPr>
            <a:normAutofit/>
          </a:bodyPr>
          <a:lstStyle/>
          <a:p>
            <a:r>
              <a:rPr lang="en-GB" dirty="0" smtClean="0"/>
              <a:t>Key Vocabulary</a:t>
            </a:r>
          </a:p>
          <a:p>
            <a:pPr algn="l"/>
            <a:r>
              <a:rPr lang="en-GB" b="0" u="none" dirty="0" smtClean="0"/>
              <a:t>What is 3 </a:t>
            </a:r>
            <a:r>
              <a:rPr lang="en-GB" u="none" dirty="0" smtClean="0"/>
              <a:t>add</a:t>
            </a:r>
            <a:r>
              <a:rPr lang="en-GB" b="0" u="none" dirty="0" smtClean="0"/>
              <a:t> 2?</a:t>
            </a:r>
          </a:p>
          <a:p>
            <a:pPr algn="l"/>
            <a:r>
              <a:rPr lang="en-GB" b="0" u="none" dirty="0" smtClean="0"/>
              <a:t>What is 2 </a:t>
            </a:r>
            <a:r>
              <a:rPr lang="en-GB" u="none" dirty="0" smtClean="0"/>
              <a:t>plus</a:t>
            </a:r>
            <a:r>
              <a:rPr lang="en-GB" b="0" u="none" dirty="0" smtClean="0"/>
              <a:t> 2?</a:t>
            </a:r>
          </a:p>
          <a:p>
            <a:pPr algn="l"/>
            <a:r>
              <a:rPr lang="en-GB" b="0" u="none" dirty="0" smtClean="0"/>
              <a:t>What is 5 </a:t>
            </a:r>
            <a:r>
              <a:rPr lang="en-GB" u="none" dirty="0" smtClean="0"/>
              <a:t>subtract </a:t>
            </a:r>
            <a:r>
              <a:rPr lang="en-GB" b="0" u="none" dirty="0" smtClean="0"/>
              <a:t>2?</a:t>
            </a:r>
          </a:p>
          <a:p>
            <a:pPr algn="l"/>
            <a:r>
              <a:rPr lang="en-GB" b="0" u="none" dirty="0" smtClean="0"/>
              <a:t>What is 1 </a:t>
            </a:r>
            <a:r>
              <a:rPr lang="en-GB" u="none" dirty="0" smtClean="0"/>
              <a:t>less than </a:t>
            </a:r>
            <a:r>
              <a:rPr lang="en-GB" b="0" u="none" dirty="0"/>
              <a:t>4</a:t>
            </a:r>
            <a:r>
              <a:rPr lang="en-GB" b="0" u="none" dirty="0" smtClean="0"/>
              <a:t>?</a:t>
            </a:r>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3</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 = 5</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or 4</a:t>
            </a:r>
            <a:r>
              <a:rPr lang="en-GB" altLang="en-US" dirty="0" smtClean="0">
                <a:ea typeface="Calibri" pitchFamily="34" charset="0"/>
                <a:cs typeface="Times New Roman" pitchFamily="18" charset="0"/>
              </a:rPr>
              <a:t> – ⃝ = 2.</a:t>
            </a:r>
            <a:endParaRPr lang="en-GB" altLang="en-US" dirty="0">
              <a:ea typeface="Calibri" pitchFamily="34" charset="0"/>
              <a:cs typeface="Times New Roman" pitchFamily="18" charset="0"/>
            </a:endParaRPr>
          </a:p>
          <a:p>
            <a:endParaRPr lang="en-GB"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73477208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5 – Summer 1</a:t>
            </a:r>
            <a:endParaRPr lang="en-GB" dirty="0"/>
          </a:p>
        </p:txBody>
      </p:sp>
      <p:sp>
        <p:nvSpPr>
          <p:cNvPr id="3" name="Text Placeholder 2"/>
          <p:cNvSpPr>
            <a:spLocks noGrp="1"/>
          </p:cNvSpPr>
          <p:nvPr>
            <p:ph type="body" sz="quarter" idx="11"/>
          </p:nvPr>
        </p:nvSpPr>
        <p:spPr/>
        <p:txBody>
          <a:bodyPr>
            <a:normAutofit/>
          </a:bodyPr>
          <a:lstStyle/>
          <a:p>
            <a:r>
              <a:rPr lang="en-GB" dirty="0" smtClean="0"/>
              <a:t>I can recall metric conversions.</a:t>
            </a:r>
          </a:p>
        </p:txBody>
      </p:sp>
      <p:sp>
        <p:nvSpPr>
          <p:cNvPr id="4" name="Text Placeholder 3"/>
          <p:cNvSpPr>
            <a:spLocks noGrp="1"/>
          </p:cNvSpPr>
          <p:nvPr>
            <p:ph type="body" sz="quarter" idx="12"/>
          </p:nvPr>
        </p:nvSpPr>
        <p:spPr>
          <a:xfrm>
            <a:off x="686519" y="5580112"/>
            <a:ext cx="5838825" cy="3168352"/>
          </a:xfrm>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smtClean="0">
              <a:cs typeface="Arial" pitchFamily="34" charset="0"/>
            </a:endParaRPr>
          </a:p>
          <a:p>
            <a:pPr lvl="0" eaLnBrk="0" fontAlgn="base" hangingPunct="0">
              <a:spcBef>
                <a:spcPct val="0"/>
              </a:spcBef>
              <a:spcAft>
                <a:spcPct val="0"/>
              </a:spcAft>
              <a:buClrTx/>
              <a:buSzTx/>
            </a:pPr>
            <a:r>
              <a:rPr lang="en-GB" altLang="en-US" u="sng" dirty="0" smtClean="0">
                <a:cs typeface="Arial" pitchFamily="34" charset="0"/>
              </a:rPr>
              <a:t>Look at the prefixes </a:t>
            </a:r>
            <a:r>
              <a:rPr lang="en-GB" altLang="en-US" dirty="0" smtClean="0">
                <a:cs typeface="Arial" pitchFamily="34" charset="0"/>
              </a:rPr>
              <a:t>– Can your child work out the meanings of </a:t>
            </a:r>
            <a:r>
              <a:rPr lang="en-GB" altLang="en-US" i="1" dirty="0" smtClean="0">
                <a:cs typeface="Arial" pitchFamily="34" charset="0"/>
              </a:rPr>
              <a:t>kilo-</a:t>
            </a:r>
            <a:r>
              <a:rPr lang="en-GB" altLang="en-US" dirty="0" smtClean="0">
                <a:cs typeface="Arial" pitchFamily="34" charset="0"/>
              </a:rPr>
              <a:t>, </a:t>
            </a:r>
            <a:r>
              <a:rPr lang="en-GB" altLang="en-US" i="1" dirty="0" err="1" smtClean="0">
                <a:cs typeface="Arial" pitchFamily="34" charset="0"/>
              </a:rPr>
              <a:t>centi</a:t>
            </a:r>
            <a:r>
              <a:rPr lang="en-GB" altLang="en-US" i="1" dirty="0" smtClean="0">
                <a:cs typeface="Arial" pitchFamily="34" charset="0"/>
              </a:rPr>
              <a:t>- </a:t>
            </a:r>
            <a:r>
              <a:rPr lang="en-GB" altLang="en-US" dirty="0" smtClean="0">
                <a:cs typeface="Arial" pitchFamily="34" charset="0"/>
              </a:rPr>
              <a:t>and  </a:t>
            </a:r>
            <a:r>
              <a:rPr lang="en-GB" altLang="en-US" i="1" dirty="0" err="1" smtClean="0">
                <a:cs typeface="Arial" pitchFamily="34" charset="0"/>
              </a:rPr>
              <a:t>milli</a:t>
            </a:r>
            <a:r>
              <a:rPr lang="en-GB" altLang="en-US" i="1" dirty="0" smtClean="0">
                <a:cs typeface="Arial" pitchFamily="34" charset="0"/>
              </a:rPr>
              <a:t>-</a:t>
            </a:r>
            <a:r>
              <a:rPr lang="en-GB" altLang="en-US" dirty="0" smtClean="0">
                <a:cs typeface="Arial" pitchFamily="34" charset="0"/>
              </a:rPr>
              <a:t>? What other words  begin with these prefixes? </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smtClean="0"/>
              <a:t>Be practical </a:t>
            </a:r>
            <a:r>
              <a:rPr lang="en-GB" altLang="en-US" dirty="0" smtClean="0"/>
              <a:t>– Do some baking and convert the measurements in the recipe.</a:t>
            </a:r>
          </a:p>
          <a:p>
            <a:pPr lvl="0" eaLnBrk="0" fontAlgn="base" hangingPunct="0">
              <a:spcBef>
                <a:spcPct val="0"/>
              </a:spcBef>
              <a:spcAft>
                <a:spcPct val="0"/>
              </a:spcAft>
              <a:buClrTx/>
              <a:buSzTx/>
            </a:pPr>
            <a:endParaRPr lang="en-GB" altLang="en-US" dirty="0"/>
          </a:p>
          <a:p>
            <a:pPr lvl="0" eaLnBrk="0" fontAlgn="base" hangingPunct="0">
              <a:spcBef>
                <a:spcPct val="0"/>
              </a:spcBef>
              <a:spcAft>
                <a:spcPct val="0"/>
              </a:spcAft>
              <a:buClrTx/>
              <a:buSzTx/>
            </a:pPr>
            <a:r>
              <a:rPr lang="en-GB" altLang="en-US" u="sng" dirty="0" smtClean="0"/>
              <a:t>How far?</a:t>
            </a:r>
            <a:r>
              <a:rPr lang="en-GB" altLang="en-US" b="1" i="1" dirty="0" smtClean="0"/>
              <a:t> – </a:t>
            </a:r>
            <a:r>
              <a:rPr lang="en-GB" altLang="en-US" dirty="0" smtClean="0"/>
              <a:t>Calculate some distances  using unusual measurements. How tall is your child in mm? How far away is London in metres?</a:t>
            </a:r>
          </a:p>
          <a:p>
            <a:pPr lvl="0" eaLnBrk="0" fontAlgn="base" hangingPunct="0">
              <a:spcBef>
                <a:spcPct val="0"/>
              </a:spcBef>
              <a:spcAft>
                <a:spcPct val="0"/>
              </a:spcAft>
              <a:buClrTx/>
              <a:buSzTx/>
            </a:pPr>
            <a:endParaRPr lang="en-GB" altLang="en-US" dirty="0"/>
          </a:p>
          <a:p>
            <a:pPr lvl="0" eaLnBrk="0" fontAlgn="base" hangingPunct="0">
              <a:spcBef>
                <a:spcPct val="0"/>
              </a:spcBef>
              <a:spcAft>
                <a:spcPct val="0"/>
              </a:spcAft>
              <a:buClrTx/>
              <a:buSzTx/>
            </a:pPr>
            <a:endParaRPr lang="en-GB" altLang="en-US" dirty="0"/>
          </a:p>
          <a:p>
            <a:pPr lvl="0" eaLnBrk="0" fontAlgn="base" hangingPunct="0">
              <a:spcBef>
                <a:spcPct val="0"/>
              </a:spcBef>
              <a:spcAft>
                <a:spcPct val="0"/>
              </a:spcAft>
              <a:buClrTx/>
              <a:buSzTx/>
            </a:pPr>
            <a:endParaRPr lang="en-GB" altLang="en-US" dirty="0" smtClean="0"/>
          </a:p>
        </p:txBody>
      </p:sp>
      <p:sp>
        <p:nvSpPr>
          <p:cNvPr id="11" name="TextBox 10"/>
          <p:cNvSpPr txBox="1"/>
          <p:nvPr/>
        </p:nvSpPr>
        <p:spPr>
          <a:xfrm>
            <a:off x="2348880" y="2627784"/>
            <a:ext cx="2448272" cy="1938992"/>
          </a:xfrm>
          <a:prstGeom prst="rect">
            <a:avLst/>
          </a:prstGeom>
          <a:noFill/>
        </p:spPr>
        <p:txBody>
          <a:bodyPr wrap="square" rtlCol="0">
            <a:spAutoFit/>
          </a:bodyPr>
          <a:lstStyle/>
          <a:p>
            <a:r>
              <a:rPr lang="en-GB" sz="1200" dirty="0" smtClean="0">
                <a:latin typeface="Calibri" panose="020F0502020204030204" pitchFamily="34" charset="0"/>
              </a:rPr>
              <a:t>1 kilogram = 1000 grams</a:t>
            </a:r>
          </a:p>
          <a:p>
            <a:endParaRPr lang="en-GB" sz="1200" dirty="0">
              <a:latin typeface="Calibri" panose="020F0502020204030204" pitchFamily="34" charset="0"/>
            </a:endParaRPr>
          </a:p>
          <a:p>
            <a:r>
              <a:rPr lang="en-GB" sz="1200" dirty="0" smtClean="0">
                <a:latin typeface="Calibri" panose="020F0502020204030204" pitchFamily="34" charset="0"/>
              </a:rPr>
              <a:t>1 kilometre = 1000 metres</a:t>
            </a:r>
          </a:p>
          <a:p>
            <a:r>
              <a:rPr lang="en-GB" sz="1200" dirty="0" smtClean="0">
                <a:latin typeface="Calibri" panose="020F0502020204030204" pitchFamily="34" charset="0"/>
              </a:rPr>
              <a:t>1 metre = 100 centimetres</a:t>
            </a:r>
          </a:p>
          <a:p>
            <a:r>
              <a:rPr lang="en-GB" sz="1200" dirty="0" smtClean="0">
                <a:latin typeface="Calibri" panose="020F0502020204030204" pitchFamily="34" charset="0"/>
              </a:rPr>
              <a:t>1 metre = 1000 millimetres</a:t>
            </a:r>
          </a:p>
          <a:p>
            <a:r>
              <a:rPr lang="en-GB" sz="1200" dirty="0" smtClean="0">
                <a:latin typeface="Calibri" panose="020F0502020204030204" pitchFamily="34" charset="0"/>
              </a:rPr>
              <a:t>1 centimetre = 10 millimetres</a:t>
            </a:r>
          </a:p>
          <a:p>
            <a:endParaRPr lang="en-GB" sz="1200" dirty="0">
              <a:latin typeface="Calibri" panose="020F0502020204030204" pitchFamily="34" charset="0"/>
            </a:endParaRPr>
          </a:p>
          <a:p>
            <a:r>
              <a:rPr lang="en-GB" sz="1200" dirty="0" smtClean="0">
                <a:latin typeface="Calibri" panose="020F0502020204030204" pitchFamily="34" charset="0"/>
              </a:rPr>
              <a:t>1 litre = 1000 millilitres</a:t>
            </a:r>
          </a:p>
          <a:p>
            <a:endParaRPr lang="en-GB" sz="1200" dirty="0" smtClean="0">
              <a:latin typeface="Calibri" panose="020F0502020204030204" pitchFamily="34" charset="0"/>
            </a:endParaRPr>
          </a:p>
          <a:p>
            <a:endParaRPr lang="en-GB" sz="1200" dirty="0" smtClean="0">
              <a:latin typeface="Calibri" panose="020F0502020204030204" pitchFamily="34" charset="0"/>
            </a:endParaRPr>
          </a:p>
        </p:txBody>
      </p:sp>
      <p:sp>
        <p:nvSpPr>
          <p:cNvPr id="15" name="Text Placeholder 12"/>
          <p:cNvSpPr>
            <a:spLocks noGrp="1"/>
          </p:cNvSpPr>
          <p:nvPr>
            <p:ph type="body" sz="quarter" idx="15"/>
          </p:nvPr>
        </p:nvSpPr>
        <p:spPr>
          <a:xfrm>
            <a:off x="685801" y="4572000"/>
            <a:ext cx="5838825" cy="720079"/>
          </a:xfrm>
        </p:spPr>
        <p:txBody>
          <a:bodyPr>
            <a:normAutofit/>
          </a:bodyPr>
          <a:lstStyle/>
          <a:p>
            <a:pPr lvl="0"/>
            <a:r>
              <a:rPr lang="en-GB" altLang="en-US" dirty="0" smtClean="0">
                <a:ea typeface="Calibri" pitchFamily="34" charset="0"/>
                <a:cs typeface="Times New Roman" pitchFamily="18" charset="0"/>
              </a:rPr>
              <a:t>They should also be able to apply these facts to answer questions.</a:t>
            </a:r>
          </a:p>
          <a:p>
            <a:pPr lvl="0"/>
            <a:r>
              <a:rPr lang="en-GB" altLang="en-US" dirty="0" smtClean="0">
                <a:ea typeface="Calibri" pitchFamily="34" charset="0"/>
                <a:cs typeface="Times New Roman" pitchFamily="18" charset="0"/>
              </a:rPr>
              <a:t>e.g. How many metres in  1½ km?</a:t>
            </a:r>
            <a:endParaRPr lang="en-GB"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20088725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5 – Summer 2</a:t>
            </a:r>
            <a:endParaRPr lang="en-GB" dirty="0"/>
          </a:p>
        </p:txBody>
      </p:sp>
      <p:sp>
        <p:nvSpPr>
          <p:cNvPr id="3" name="Text Placeholder 2"/>
          <p:cNvSpPr>
            <a:spLocks noGrp="1"/>
          </p:cNvSpPr>
          <p:nvPr>
            <p:ph type="body" sz="quarter" idx="11"/>
          </p:nvPr>
        </p:nvSpPr>
        <p:spPr>
          <a:xfrm>
            <a:off x="548681" y="1619251"/>
            <a:ext cx="6192688" cy="504479"/>
          </a:xfrm>
        </p:spPr>
        <p:txBody>
          <a:bodyPr>
            <a:normAutofit/>
          </a:bodyPr>
          <a:lstStyle/>
          <a:p>
            <a:r>
              <a:rPr lang="en-GB" sz="1400" dirty="0" smtClean="0"/>
              <a:t>I know the multiplication and division facts for all times tables up to 12 × </a:t>
            </a:r>
            <a:r>
              <a:rPr lang="en-GB" sz="1400" dirty="0"/>
              <a:t>12 </a:t>
            </a:r>
            <a:r>
              <a:rPr lang="en-GB" sz="1400" dirty="0" smtClean="0"/>
              <a:t>.</a:t>
            </a:r>
            <a:endParaRPr lang="en-GB" sz="1400" dirty="0"/>
          </a:p>
        </p:txBody>
      </p:sp>
      <p:sp>
        <p:nvSpPr>
          <p:cNvPr id="4" name="Text Placeholder 3"/>
          <p:cNvSpPr>
            <a:spLocks noGrp="1"/>
          </p:cNvSpPr>
          <p:nvPr>
            <p:ph type="body" sz="quarter" idx="12"/>
          </p:nvPr>
        </p:nvSpPr>
        <p:spPr/>
        <p:txBody>
          <a:bodyPr>
            <a:normAutofit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a:t>
            </a:r>
            <a:r>
              <a:rPr lang="en-GB" altLang="en-US" dirty="0" smtClean="0">
                <a:ea typeface="Calibri" pitchFamily="34" charset="0"/>
                <a:cs typeface="Times New Roman" pitchFamily="18" charset="0"/>
              </a:rPr>
              <a:t>fact family </a:t>
            </a:r>
            <a:r>
              <a:rPr lang="en-GB" altLang="en-US" dirty="0">
                <a:ea typeface="Calibri" pitchFamily="34" charset="0"/>
                <a:cs typeface="Times New Roman" pitchFamily="18" charset="0"/>
              </a:rPr>
              <a:t>of the day. If you would like more ideas, please speak to your child’s teacher.</a:t>
            </a:r>
          </a:p>
          <a:p>
            <a:pPr lvl="0" eaLnBrk="0" fontAlgn="base" hangingPunct="0">
              <a:spcBef>
                <a:spcPct val="0"/>
              </a:spcBef>
              <a:spcAft>
                <a:spcPct val="0"/>
              </a:spcAft>
              <a:buClrTx/>
              <a:buSzTx/>
            </a:pPr>
            <a:endParaRPr lang="en-GB" altLang="en-US" dirty="0" smtClean="0">
              <a:cs typeface="Arial" pitchFamily="34" charset="0"/>
            </a:endParaRPr>
          </a:p>
          <a:p>
            <a:pPr eaLnBrk="0" fontAlgn="base" hangingPunct="0">
              <a:spcBef>
                <a:spcPct val="0"/>
              </a:spcBef>
              <a:spcAft>
                <a:spcPct val="0"/>
              </a:spcAft>
              <a:buClrTx/>
              <a:buSzTx/>
            </a:pPr>
            <a:r>
              <a:rPr lang="en-GB" altLang="en-US" u="sng" dirty="0" smtClean="0">
                <a:ea typeface="Calibri" pitchFamily="34" charset="0"/>
                <a:cs typeface="Times New Roman" pitchFamily="18" charset="0"/>
              </a:rPr>
              <a:t>Speed Challenge </a:t>
            </a:r>
            <a:r>
              <a:rPr lang="en-GB" altLang="en-US" dirty="0" smtClean="0">
                <a:ea typeface="Calibri" pitchFamily="34" charset="0"/>
                <a:cs typeface="Times New Roman" pitchFamily="18" charset="0"/>
              </a:rPr>
              <a:t>– Take two packs of playing cards and remove the kings. Turn over two cards and ask your child to multiply the numbers together (Ace = 1, Jack = 11, Queen = 12). How many questions can they answer correctly in 2 minutes?  Practise regularly and see if they can beat their high score.</a:t>
            </a:r>
          </a:p>
          <a:p>
            <a:pPr eaLnBrk="0" fontAlgn="base" hangingPunct="0">
              <a:spcBef>
                <a:spcPct val="0"/>
              </a:spcBef>
              <a:spcAft>
                <a:spcPct val="0"/>
              </a:spcAft>
              <a:buClrTx/>
              <a:buSzTx/>
            </a:pPr>
            <a:endParaRPr lang="en-GB" altLang="en-US" dirty="0">
              <a:ea typeface="Calibri" pitchFamily="34" charset="0"/>
              <a:cs typeface="Times New Roman" pitchFamily="18" charset="0"/>
            </a:endParaRPr>
          </a:p>
          <a:p>
            <a:pPr lvl="0" eaLnBrk="0" fontAlgn="base" hangingPunct="0">
              <a:spcBef>
                <a:spcPct val="0"/>
              </a:spcBef>
              <a:spcAft>
                <a:spcPct val="0"/>
              </a:spcAft>
              <a:buClrTx/>
              <a:buSzTx/>
            </a:pPr>
            <a:r>
              <a:rPr lang="en-GB" altLang="en-US" u="sng" dirty="0" smtClean="0">
                <a:ea typeface="Calibri" pitchFamily="34" charset="0"/>
                <a:cs typeface="Times New Roman" pitchFamily="18" charset="0"/>
              </a:rPr>
              <a:t>Online games</a:t>
            </a:r>
            <a:r>
              <a:rPr lang="en-GB" altLang="en-US" dirty="0" smtClean="0">
                <a:ea typeface="Calibri" pitchFamily="34" charset="0"/>
                <a:cs typeface="Times New Roman" pitchFamily="18" charset="0"/>
              </a:rPr>
              <a:t> – There are many games online which can help children practise their multiplication and division facts. </a:t>
            </a:r>
            <a:r>
              <a:rPr lang="en-GB" altLang="en-US" dirty="0" smtClean="0">
                <a:ea typeface="Calibri" pitchFamily="34" charset="0"/>
                <a:cs typeface="Times New Roman" pitchFamily="18" charset="0"/>
                <a:hlinkClick r:id="rId2"/>
              </a:rPr>
              <a:t>www.conkermaths.org</a:t>
            </a:r>
            <a:r>
              <a:rPr lang="en-GB" altLang="en-US" dirty="0" smtClean="0">
                <a:ea typeface="Calibri" pitchFamily="34" charset="0"/>
                <a:cs typeface="Times New Roman" pitchFamily="18" charset="0"/>
              </a:rPr>
              <a:t> is a good place to start.</a:t>
            </a:r>
            <a:endParaRPr lang="en-GB" altLang="en-US" u="sng" dirty="0" smtClean="0">
              <a:ea typeface="Calibri" pitchFamily="34" charset="0"/>
              <a:cs typeface="Times New Roman" pitchFamily="18" charset="0"/>
            </a:endParaRPr>
          </a:p>
          <a:p>
            <a:pPr lvl="0" eaLnBrk="0" fontAlgn="base" hangingPunct="0">
              <a:spcBef>
                <a:spcPct val="0"/>
              </a:spcBef>
              <a:spcAft>
                <a:spcPct val="0"/>
              </a:spcAft>
              <a:buClrTx/>
              <a:buSzTx/>
            </a:pPr>
            <a:endParaRPr lang="en-GB" altLang="en-US" u="sng" dirty="0" smtClean="0">
              <a:ea typeface="Calibri" pitchFamily="34" charset="0"/>
              <a:cs typeface="Times New Roman" pitchFamily="18" charset="0"/>
            </a:endParaRPr>
          </a:p>
          <a:p>
            <a:pPr lvl="0" eaLnBrk="0" fontAlgn="base" hangingPunct="0">
              <a:spcBef>
                <a:spcPct val="0"/>
              </a:spcBef>
              <a:spcAft>
                <a:spcPct val="0"/>
              </a:spcAft>
              <a:buClrTx/>
              <a:buSzTx/>
            </a:pPr>
            <a:r>
              <a:rPr lang="en-GB" altLang="en-US" u="sng" dirty="0" smtClean="0">
                <a:ea typeface="Calibri" pitchFamily="34" charset="0"/>
                <a:cs typeface="Times New Roman" pitchFamily="18" charset="0"/>
              </a:rPr>
              <a:t>Use </a:t>
            </a:r>
            <a:r>
              <a:rPr lang="en-GB" altLang="en-US" u="sng" dirty="0">
                <a:ea typeface="Calibri" pitchFamily="34" charset="0"/>
                <a:cs typeface="Times New Roman" pitchFamily="18" charset="0"/>
              </a:rPr>
              <a:t>memory tricks</a:t>
            </a:r>
            <a:r>
              <a:rPr lang="en-GB" altLang="en-US" dirty="0">
                <a:ea typeface="Calibri" pitchFamily="34" charset="0"/>
                <a:cs typeface="Times New Roman" pitchFamily="18" charset="0"/>
              </a:rPr>
              <a:t> – For those hard-to-remember facts, www.multiplication.com has some strange picture stories to help children remember.</a:t>
            </a:r>
            <a:endParaRPr lang="en-GB" altLang="en-US" dirty="0">
              <a:cs typeface="Arial" pitchFamily="34" charset="0"/>
            </a:endParaRPr>
          </a:p>
          <a:p>
            <a:pPr eaLnBrk="0" fontAlgn="base" hangingPunct="0">
              <a:spcBef>
                <a:spcPct val="0"/>
              </a:spcBef>
              <a:spcAft>
                <a:spcPct val="0"/>
              </a:spcAft>
              <a:buClrTx/>
              <a:buSzTx/>
            </a:pPr>
            <a:endParaRPr lang="en-GB" altLang="en-US" dirty="0" smtClean="0"/>
          </a:p>
        </p:txBody>
      </p:sp>
      <p:sp>
        <p:nvSpPr>
          <p:cNvPr id="6" name="Text Placeholder 5"/>
          <p:cNvSpPr>
            <a:spLocks noGrp="1"/>
          </p:cNvSpPr>
          <p:nvPr>
            <p:ph type="body" sz="quarter" idx="14"/>
          </p:nvPr>
        </p:nvSpPr>
        <p:spPr/>
        <p:txBody>
          <a:bodyPr/>
          <a:lstStyle/>
          <a:p>
            <a:r>
              <a:rPr lang="en-GB" dirty="0" smtClean="0"/>
              <a:t>Key Vocabulary</a:t>
            </a:r>
          </a:p>
          <a:p>
            <a:pPr algn="l"/>
            <a:r>
              <a:rPr lang="en-GB" b="0" u="none" dirty="0" smtClean="0"/>
              <a:t>What is 12 </a:t>
            </a:r>
            <a:r>
              <a:rPr lang="en-GB" u="none" dirty="0" smtClean="0"/>
              <a:t>multiplied by </a:t>
            </a:r>
            <a:r>
              <a:rPr lang="en-GB" b="0" u="none" dirty="0" smtClean="0"/>
              <a:t>6?</a:t>
            </a:r>
          </a:p>
          <a:p>
            <a:pPr algn="l"/>
            <a:r>
              <a:rPr lang="en-GB" b="0" u="none" dirty="0" smtClean="0"/>
              <a:t>What is 7</a:t>
            </a:r>
            <a:r>
              <a:rPr lang="en-GB" u="none" dirty="0" smtClean="0"/>
              <a:t> times </a:t>
            </a:r>
            <a:r>
              <a:rPr lang="en-GB" b="0" u="none" dirty="0" smtClean="0"/>
              <a:t>8?</a:t>
            </a:r>
          </a:p>
          <a:p>
            <a:pPr algn="l"/>
            <a:r>
              <a:rPr lang="en-GB" b="0" u="none" dirty="0" smtClean="0"/>
              <a:t>What is 84 </a:t>
            </a:r>
            <a:r>
              <a:rPr lang="en-GB" u="none" dirty="0" smtClean="0"/>
              <a:t>divided by </a:t>
            </a:r>
            <a:r>
              <a:rPr lang="en-GB" b="0" u="none" dirty="0"/>
              <a:t>7</a:t>
            </a:r>
            <a:r>
              <a:rPr lang="en-GB" b="0" u="none" dirty="0" smtClean="0"/>
              <a:t>?</a:t>
            </a:r>
            <a:endParaRPr lang="en-GB" b="0" u="none" dirty="0"/>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a:t>
            </a:r>
            <a:r>
              <a:rPr lang="en-GB" altLang="en-US" dirty="0" smtClean="0">
                <a:ea typeface="Calibri" pitchFamily="34" charset="0"/>
                <a:cs typeface="Times New Roman" pitchFamily="18" charset="0"/>
              </a:rPr>
              <a:t>7 </a:t>
            </a:r>
            <a:r>
              <a:rPr lang="en-GB" altLang="en-US" dirty="0">
                <a:ea typeface="Calibri" pitchFamily="34" charset="0"/>
                <a:cs typeface="Times New Roman" pitchFamily="18" charset="0"/>
              </a:rPr>
              <a:t>× ⃝ </a:t>
            </a:r>
            <a:r>
              <a:rPr lang="en-GB" altLang="en-US" dirty="0" smtClean="0">
                <a:ea typeface="Calibri" pitchFamily="34" charset="0"/>
                <a:cs typeface="Times New Roman" pitchFamily="18" charset="0"/>
              </a:rPr>
              <a:t>= 28 </a:t>
            </a:r>
            <a:r>
              <a:rPr lang="en-GB" altLang="en-US" dirty="0">
                <a:ea typeface="Calibri" pitchFamily="34" charset="0"/>
                <a:cs typeface="Times New Roman" pitchFamily="18" charset="0"/>
              </a:rPr>
              <a:t>or ⃝ ÷ 6</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 7</a:t>
            </a:r>
            <a:r>
              <a:rPr lang="en-GB" altLang="en-US" dirty="0" smtClean="0">
                <a:ea typeface="Calibri" pitchFamily="34" charset="0"/>
                <a:cs typeface="Times New Roman" pitchFamily="18" charset="0"/>
              </a:rPr>
              <a:t>.</a:t>
            </a:r>
            <a:endParaRPr lang="en-GB" altLang="en-US" dirty="0">
              <a:ea typeface="Calibri" pitchFamily="34" charset="0"/>
              <a:cs typeface="Times New Roman" pitchFamily="18" charset="0"/>
            </a:endParaRPr>
          </a:p>
          <a:p>
            <a:endParaRPr lang="en-GB" dirty="0"/>
          </a:p>
        </p:txBody>
      </p:sp>
      <p:sp>
        <p:nvSpPr>
          <p:cNvPr id="5" name="Content Placeholder 4"/>
          <p:cNvSpPr>
            <a:spLocks noGrp="1"/>
          </p:cNvSpPr>
          <p:nvPr>
            <p:ph sz="quarter" idx="13"/>
          </p:nvPr>
        </p:nvSpPr>
        <p:spPr>
          <a:xfrm>
            <a:off x="719336" y="2987824"/>
            <a:ext cx="3390900" cy="1792040"/>
          </a:xfrm>
        </p:spPr>
        <p:txBody>
          <a:bodyPr>
            <a:normAutofit/>
          </a:bodyPr>
          <a:lstStyle/>
          <a:p>
            <a:pPr marL="0" indent="0">
              <a:buNone/>
            </a:pPr>
            <a:r>
              <a:rPr lang="en-GB" sz="1200" dirty="0" smtClean="0"/>
              <a:t>Please see separate sheet for all times table facts.</a:t>
            </a:r>
            <a:endParaRPr lang="en-GB" sz="1200"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260033987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6 – Autumn 1</a:t>
            </a:r>
            <a:endParaRPr lang="en-GB" dirty="0"/>
          </a:p>
        </p:txBody>
      </p:sp>
      <p:sp>
        <p:nvSpPr>
          <p:cNvPr id="3" name="Text Placeholder 2"/>
          <p:cNvSpPr>
            <a:spLocks noGrp="1"/>
          </p:cNvSpPr>
          <p:nvPr>
            <p:ph type="body" sz="quarter" idx="11"/>
          </p:nvPr>
        </p:nvSpPr>
        <p:spPr>
          <a:xfrm>
            <a:off x="548681" y="1619251"/>
            <a:ext cx="6192688" cy="504479"/>
          </a:xfrm>
        </p:spPr>
        <p:txBody>
          <a:bodyPr>
            <a:normAutofit/>
          </a:bodyPr>
          <a:lstStyle/>
          <a:p>
            <a:r>
              <a:rPr lang="en-GB" sz="1400" dirty="0" smtClean="0"/>
              <a:t>I know the multiplication and division facts for all times tables up to 12 × </a:t>
            </a:r>
            <a:r>
              <a:rPr lang="en-GB" sz="1400" dirty="0"/>
              <a:t>12 </a:t>
            </a:r>
            <a:r>
              <a:rPr lang="en-GB" sz="1400" dirty="0" smtClean="0"/>
              <a:t>.</a:t>
            </a:r>
            <a:endParaRPr lang="en-GB" sz="1400" dirty="0"/>
          </a:p>
        </p:txBody>
      </p:sp>
      <p:sp>
        <p:nvSpPr>
          <p:cNvPr id="4" name="Text Placeholder 3"/>
          <p:cNvSpPr>
            <a:spLocks noGrp="1"/>
          </p:cNvSpPr>
          <p:nvPr>
            <p:ph type="body" sz="quarter" idx="12"/>
          </p:nvPr>
        </p:nvSpPr>
        <p:spPr/>
        <p:txBody>
          <a:bodyPr>
            <a:normAutofit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a:t>
            </a:r>
            <a:r>
              <a:rPr lang="en-GB" altLang="en-US" dirty="0" smtClean="0">
                <a:ea typeface="Calibri" pitchFamily="34" charset="0"/>
                <a:cs typeface="Times New Roman" pitchFamily="18" charset="0"/>
              </a:rPr>
              <a:t>fact family </a:t>
            </a:r>
            <a:r>
              <a:rPr lang="en-GB" altLang="en-US" dirty="0">
                <a:ea typeface="Calibri" pitchFamily="34" charset="0"/>
                <a:cs typeface="Times New Roman" pitchFamily="18" charset="0"/>
              </a:rPr>
              <a:t>of the day. If you would like more ideas, please speak to your child’s teacher.</a:t>
            </a:r>
          </a:p>
          <a:p>
            <a:pPr lvl="0" eaLnBrk="0" fontAlgn="base" hangingPunct="0">
              <a:spcBef>
                <a:spcPct val="0"/>
              </a:spcBef>
              <a:spcAft>
                <a:spcPct val="0"/>
              </a:spcAft>
              <a:buClrTx/>
              <a:buSzTx/>
            </a:pPr>
            <a:endParaRPr lang="en-GB" altLang="en-US" dirty="0" smtClean="0">
              <a:cs typeface="Arial" pitchFamily="34" charset="0"/>
            </a:endParaRPr>
          </a:p>
          <a:p>
            <a:pPr eaLnBrk="0" fontAlgn="base" hangingPunct="0">
              <a:spcBef>
                <a:spcPct val="0"/>
              </a:spcBef>
              <a:spcAft>
                <a:spcPct val="0"/>
              </a:spcAft>
              <a:buClrTx/>
              <a:buSzTx/>
            </a:pPr>
            <a:r>
              <a:rPr lang="en-GB" altLang="en-US" u="sng" dirty="0" smtClean="0">
                <a:ea typeface="Calibri" pitchFamily="34" charset="0"/>
                <a:cs typeface="Times New Roman" pitchFamily="18" charset="0"/>
              </a:rPr>
              <a:t>Speed Challenge </a:t>
            </a:r>
            <a:r>
              <a:rPr lang="en-GB" altLang="en-US" dirty="0" smtClean="0">
                <a:ea typeface="Calibri" pitchFamily="34" charset="0"/>
                <a:cs typeface="Times New Roman" pitchFamily="18" charset="0"/>
              </a:rPr>
              <a:t>– Take two packs of playing cards and remove the kings. Turn over two cards and ask your child to multiply the numbers together (Ace = 1, Jack = 11, Queen = 12). How many questions can they answer correctly in 2 minutes?  Practise regularly and see if they can beat their high score.</a:t>
            </a:r>
          </a:p>
          <a:p>
            <a:pPr eaLnBrk="0" fontAlgn="base" hangingPunct="0">
              <a:spcBef>
                <a:spcPct val="0"/>
              </a:spcBef>
              <a:spcAft>
                <a:spcPct val="0"/>
              </a:spcAft>
              <a:buClrTx/>
              <a:buSzTx/>
            </a:pPr>
            <a:endParaRPr lang="en-GB" altLang="en-US" dirty="0">
              <a:ea typeface="Calibri" pitchFamily="34" charset="0"/>
              <a:cs typeface="Times New Roman" pitchFamily="18" charset="0"/>
            </a:endParaRPr>
          </a:p>
          <a:p>
            <a:pPr lvl="0" eaLnBrk="0" fontAlgn="base" hangingPunct="0">
              <a:spcBef>
                <a:spcPct val="0"/>
              </a:spcBef>
              <a:spcAft>
                <a:spcPct val="0"/>
              </a:spcAft>
              <a:buClrTx/>
              <a:buSzTx/>
            </a:pPr>
            <a:r>
              <a:rPr lang="en-GB" altLang="en-US" u="sng" dirty="0" smtClean="0">
                <a:ea typeface="Calibri" pitchFamily="34" charset="0"/>
                <a:cs typeface="Times New Roman" pitchFamily="18" charset="0"/>
              </a:rPr>
              <a:t>Online games</a:t>
            </a:r>
            <a:r>
              <a:rPr lang="en-GB" altLang="en-US" dirty="0" smtClean="0">
                <a:ea typeface="Calibri" pitchFamily="34" charset="0"/>
                <a:cs typeface="Times New Roman" pitchFamily="18" charset="0"/>
              </a:rPr>
              <a:t> – There are many games online which can help children practise their multiplication and division facts. </a:t>
            </a:r>
            <a:r>
              <a:rPr lang="en-GB" altLang="en-US" dirty="0" smtClean="0">
                <a:ea typeface="Calibri" pitchFamily="34" charset="0"/>
                <a:cs typeface="Times New Roman" pitchFamily="18" charset="0"/>
                <a:hlinkClick r:id="rId2"/>
              </a:rPr>
              <a:t>www.conkermaths.org</a:t>
            </a:r>
            <a:r>
              <a:rPr lang="en-GB" altLang="en-US" dirty="0" smtClean="0">
                <a:ea typeface="Calibri" pitchFamily="34" charset="0"/>
                <a:cs typeface="Times New Roman" pitchFamily="18" charset="0"/>
              </a:rPr>
              <a:t> is a good place to start.</a:t>
            </a:r>
            <a:endParaRPr lang="en-GB" altLang="en-US" u="sng" dirty="0" smtClean="0">
              <a:ea typeface="Calibri" pitchFamily="34" charset="0"/>
              <a:cs typeface="Times New Roman" pitchFamily="18" charset="0"/>
            </a:endParaRPr>
          </a:p>
          <a:p>
            <a:pPr lvl="0" eaLnBrk="0" fontAlgn="base" hangingPunct="0">
              <a:spcBef>
                <a:spcPct val="0"/>
              </a:spcBef>
              <a:spcAft>
                <a:spcPct val="0"/>
              </a:spcAft>
              <a:buClrTx/>
              <a:buSzTx/>
            </a:pPr>
            <a:endParaRPr lang="en-GB" altLang="en-US" u="sng" dirty="0" smtClean="0">
              <a:ea typeface="Calibri" pitchFamily="34" charset="0"/>
              <a:cs typeface="Times New Roman" pitchFamily="18" charset="0"/>
            </a:endParaRPr>
          </a:p>
          <a:p>
            <a:pPr lvl="0" eaLnBrk="0" fontAlgn="base" hangingPunct="0">
              <a:spcBef>
                <a:spcPct val="0"/>
              </a:spcBef>
              <a:spcAft>
                <a:spcPct val="0"/>
              </a:spcAft>
              <a:buClrTx/>
              <a:buSzTx/>
            </a:pPr>
            <a:r>
              <a:rPr lang="en-GB" altLang="en-US" u="sng" dirty="0" smtClean="0">
                <a:ea typeface="Calibri" pitchFamily="34" charset="0"/>
                <a:cs typeface="Times New Roman" pitchFamily="18" charset="0"/>
              </a:rPr>
              <a:t>Use </a:t>
            </a:r>
            <a:r>
              <a:rPr lang="en-GB" altLang="en-US" u="sng" dirty="0">
                <a:ea typeface="Calibri" pitchFamily="34" charset="0"/>
                <a:cs typeface="Times New Roman" pitchFamily="18" charset="0"/>
              </a:rPr>
              <a:t>memory tricks</a:t>
            </a:r>
            <a:r>
              <a:rPr lang="en-GB" altLang="en-US" dirty="0">
                <a:ea typeface="Calibri" pitchFamily="34" charset="0"/>
                <a:cs typeface="Times New Roman" pitchFamily="18" charset="0"/>
              </a:rPr>
              <a:t> – For those hard-to-remember facts, www.multiplication.com has some strange picture stories to help children remember.</a:t>
            </a:r>
            <a:endParaRPr lang="en-GB" altLang="en-US" dirty="0">
              <a:cs typeface="Arial" pitchFamily="34" charset="0"/>
            </a:endParaRPr>
          </a:p>
          <a:p>
            <a:pPr eaLnBrk="0" fontAlgn="base" hangingPunct="0">
              <a:spcBef>
                <a:spcPct val="0"/>
              </a:spcBef>
              <a:spcAft>
                <a:spcPct val="0"/>
              </a:spcAft>
              <a:buClrTx/>
              <a:buSzTx/>
            </a:pPr>
            <a:endParaRPr lang="en-GB" altLang="en-US" dirty="0" smtClean="0"/>
          </a:p>
        </p:txBody>
      </p:sp>
      <p:sp>
        <p:nvSpPr>
          <p:cNvPr id="6" name="Text Placeholder 5"/>
          <p:cNvSpPr>
            <a:spLocks noGrp="1"/>
          </p:cNvSpPr>
          <p:nvPr>
            <p:ph type="body" sz="quarter" idx="14"/>
          </p:nvPr>
        </p:nvSpPr>
        <p:spPr/>
        <p:txBody>
          <a:bodyPr/>
          <a:lstStyle/>
          <a:p>
            <a:r>
              <a:rPr lang="en-GB" dirty="0" smtClean="0"/>
              <a:t>Key Vocabulary</a:t>
            </a:r>
          </a:p>
          <a:p>
            <a:pPr algn="l"/>
            <a:r>
              <a:rPr lang="en-GB" b="0" u="none" dirty="0" smtClean="0"/>
              <a:t>What is 12 </a:t>
            </a:r>
            <a:r>
              <a:rPr lang="en-GB" u="none" dirty="0" smtClean="0"/>
              <a:t>multiplied by </a:t>
            </a:r>
            <a:r>
              <a:rPr lang="en-GB" b="0" u="none" dirty="0" smtClean="0"/>
              <a:t>6?</a:t>
            </a:r>
          </a:p>
          <a:p>
            <a:pPr algn="l"/>
            <a:r>
              <a:rPr lang="en-GB" b="0" u="none" dirty="0" smtClean="0"/>
              <a:t>What is 7</a:t>
            </a:r>
            <a:r>
              <a:rPr lang="en-GB" u="none" dirty="0" smtClean="0"/>
              <a:t> times </a:t>
            </a:r>
            <a:r>
              <a:rPr lang="en-GB" b="0" u="none" dirty="0" smtClean="0"/>
              <a:t>8?</a:t>
            </a:r>
          </a:p>
          <a:p>
            <a:pPr algn="l"/>
            <a:r>
              <a:rPr lang="en-GB" b="0" u="none" dirty="0" smtClean="0"/>
              <a:t>What is 84 </a:t>
            </a:r>
            <a:r>
              <a:rPr lang="en-GB" u="none" dirty="0" smtClean="0"/>
              <a:t>divided by </a:t>
            </a:r>
            <a:r>
              <a:rPr lang="en-GB" b="0" u="none" dirty="0"/>
              <a:t>7</a:t>
            </a:r>
            <a:r>
              <a:rPr lang="en-GB" b="0" u="none" dirty="0" smtClean="0"/>
              <a:t>?</a:t>
            </a:r>
            <a:endParaRPr lang="en-GB" b="0" u="none" dirty="0"/>
          </a:p>
        </p:txBody>
      </p:sp>
      <p:sp>
        <p:nvSpPr>
          <p:cNvPr id="13" name="Text Placeholder 12"/>
          <p:cNvSpPr>
            <a:spLocks noGrp="1"/>
          </p:cNvSpPr>
          <p:nvPr>
            <p:ph type="body" sz="quarter" idx="15"/>
          </p:nvPr>
        </p:nvSpPr>
        <p:spPr>
          <a:xfrm>
            <a:off x="685801" y="4572000"/>
            <a:ext cx="5838825" cy="974205"/>
          </a:xfrm>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a:t>
            </a:r>
            <a:r>
              <a:rPr lang="en-GB" altLang="en-US" dirty="0" smtClean="0">
                <a:ea typeface="Calibri" pitchFamily="34" charset="0"/>
                <a:cs typeface="Times New Roman" pitchFamily="18" charset="0"/>
              </a:rPr>
              <a:t>7 </a:t>
            </a:r>
            <a:r>
              <a:rPr lang="en-GB" altLang="en-US" dirty="0">
                <a:ea typeface="Calibri" pitchFamily="34" charset="0"/>
                <a:cs typeface="Times New Roman" pitchFamily="18" charset="0"/>
              </a:rPr>
              <a:t>× ⃝ </a:t>
            </a:r>
            <a:r>
              <a:rPr lang="en-GB" altLang="en-US" dirty="0" smtClean="0">
                <a:ea typeface="Calibri" pitchFamily="34" charset="0"/>
                <a:cs typeface="Times New Roman" pitchFamily="18" charset="0"/>
              </a:rPr>
              <a:t>= 28 </a:t>
            </a:r>
            <a:r>
              <a:rPr lang="en-GB" altLang="en-US" dirty="0">
                <a:ea typeface="Calibri" pitchFamily="34" charset="0"/>
                <a:cs typeface="Times New Roman" pitchFamily="18" charset="0"/>
              </a:rPr>
              <a:t>or ⃝ ÷ 6</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 7</a:t>
            </a:r>
            <a:r>
              <a:rPr lang="en-GB" altLang="en-US" dirty="0" smtClean="0">
                <a:ea typeface="Calibri" pitchFamily="34" charset="0"/>
                <a:cs typeface="Times New Roman" pitchFamily="18" charset="0"/>
              </a:rPr>
              <a:t>.</a:t>
            </a:r>
          </a:p>
          <a:p>
            <a:pPr lvl="0"/>
            <a:r>
              <a:rPr lang="en-GB" altLang="en-US" dirty="0" smtClean="0">
                <a:ea typeface="Calibri" pitchFamily="34" charset="0"/>
                <a:cs typeface="Times New Roman" pitchFamily="18" charset="0"/>
              </a:rPr>
              <a:t>Children who have already mastered their times tables should apply this knowledge to answer questions including decimals e.g</a:t>
            </a:r>
            <a:r>
              <a:rPr lang="en-GB" altLang="en-US" dirty="0">
                <a:ea typeface="Calibri" pitchFamily="34" charset="0"/>
                <a:cs typeface="Times New Roman" pitchFamily="18" charset="0"/>
              </a:rPr>
              <a:t>. 0.7 × ⃝ = </a:t>
            </a:r>
            <a:r>
              <a:rPr lang="en-GB" altLang="en-US" dirty="0" smtClean="0">
                <a:ea typeface="Calibri" pitchFamily="34" charset="0"/>
                <a:cs typeface="Times New Roman" pitchFamily="18" charset="0"/>
              </a:rPr>
              <a:t>4.2 or </a:t>
            </a:r>
            <a:r>
              <a:rPr lang="en-GB" altLang="en-US" dirty="0">
                <a:ea typeface="Calibri" pitchFamily="34" charset="0"/>
                <a:cs typeface="Times New Roman" pitchFamily="18" charset="0"/>
              </a:rPr>
              <a:t>⃝ ÷ </a:t>
            </a:r>
            <a:r>
              <a:rPr lang="en-GB" altLang="en-US" dirty="0" smtClean="0">
                <a:ea typeface="Calibri" pitchFamily="34" charset="0"/>
                <a:cs typeface="Times New Roman" pitchFamily="18" charset="0"/>
              </a:rPr>
              <a:t>60 </a:t>
            </a:r>
            <a:r>
              <a:rPr lang="en-GB" altLang="en-US">
                <a:ea typeface="Calibri" pitchFamily="34" charset="0"/>
                <a:cs typeface="Times New Roman" pitchFamily="18" charset="0"/>
              </a:rPr>
              <a:t>= </a:t>
            </a:r>
            <a:r>
              <a:rPr lang="en-GB" altLang="en-US" smtClean="0">
                <a:ea typeface="Calibri" pitchFamily="34" charset="0"/>
                <a:cs typeface="Times New Roman" pitchFamily="18" charset="0"/>
              </a:rPr>
              <a:t>0.7</a:t>
            </a:r>
            <a:endParaRPr lang="en-GB" altLang="en-US" dirty="0">
              <a:ea typeface="Calibri" pitchFamily="34" charset="0"/>
              <a:cs typeface="Times New Roman" pitchFamily="18" charset="0"/>
            </a:endParaRPr>
          </a:p>
          <a:p>
            <a:endParaRPr lang="en-GB" dirty="0"/>
          </a:p>
        </p:txBody>
      </p:sp>
      <p:sp>
        <p:nvSpPr>
          <p:cNvPr id="5" name="Content Placeholder 4"/>
          <p:cNvSpPr>
            <a:spLocks noGrp="1"/>
          </p:cNvSpPr>
          <p:nvPr>
            <p:ph sz="quarter" idx="13"/>
          </p:nvPr>
        </p:nvSpPr>
        <p:spPr>
          <a:xfrm>
            <a:off x="719336" y="2987824"/>
            <a:ext cx="3390900" cy="1792040"/>
          </a:xfrm>
        </p:spPr>
        <p:txBody>
          <a:bodyPr>
            <a:normAutofit/>
          </a:bodyPr>
          <a:lstStyle/>
          <a:p>
            <a:pPr marL="0" indent="0">
              <a:buNone/>
            </a:pPr>
            <a:r>
              <a:rPr lang="en-GB" sz="1200" dirty="0" smtClean="0"/>
              <a:t>Please see separate sheet for all times table facts.</a:t>
            </a:r>
          </a:p>
          <a:p>
            <a:pPr marL="0" indent="0">
              <a:buNone/>
            </a:pPr>
            <a:endParaRPr lang="en-GB" sz="1200" dirty="0"/>
          </a:p>
          <a:p>
            <a:pPr marL="0" indent="0">
              <a:buNone/>
            </a:pPr>
            <a:r>
              <a:rPr lang="en-GB" sz="1200" dirty="0" smtClean="0"/>
              <a:t>This is a chance for Year 6 children to consolidate their knowledge of multiplication and division facts and to increase their speed of recall.</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55929128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6 – Autumn </a:t>
            </a:r>
            <a:r>
              <a:rPr lang="en-GB" dirty="0"/>
              <a:t>2</a:t>
            </a:r>
          </a:p>
        </p:txBody>
      </p:sp>
      <p:sp>
        <p:nvSpPr>
          <p:cNvPr id="3" name="Text Placeholder 2"/>
          <p:cNvSpPr>
            <a:spLocks noGrp="1"/>
          </p:cNvSpPr>
          <p:nvPr>
            <p:ph type="body" sz="quarter" idx="11"/>
          </p:nvPr>
        </p:nvSpPr>
        <p:spPr/>
        <p:txBody>
          <a:bodyPr>
            <a:normAutofit/>
          </a:bodyPr>
          <a:lstStyle/>
          <a:p>
            <a:r>
              <a:rPr lang="en-GB" dirty="0" smtClean="0"/>
              <a:t>I can identify common factors of a pair of numbers. </a:t>
            </a:r>
            <a:endParaRPr lang="en-GB" dirty="0"/>
          </a:p>
        </p:txBody>
      </p:sp>
      <p:sp>
        <p:nvSpPr>
          <p:cNvPr id="4" name="Text Placeholder 3"/>
          <p:cNvSpPr>
            <a:spLocks noGrp="1"/>
          </p:cNvSpPr>
          <p:nvPr>
            <p:ph type="body" sz="quarter" idx="12"/>
          </p:nvPr>
        </p:nvSpPr>
        <p:spPr>
          <a:xfrm>
            <a:off x="686519" y="5724128"/>
            <a:ext cx="5838825" cy="3024336"/>
          </a:xfrm>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a:t>
            </a:r>
            <a:r>
              <a:rPr lang="en-GB" altLang="en-US" dirty="0" smtClean="0">
                <a:ea typeface="Calibri" pitchFamily="34" charset="0"/>
                <a:cs typeface="Times New Roman" pitchFamily="18" charset="0"/>
              </a:rPr>
              <a:t>If your child is not yet confident with identifying factor pairs of a number, you may want to refer to the Year 5 Summer 2 sheet to practise this first. </a:t>
            </a:r>
            <a:r>
              <a:rPr lang="en-GB" altLang="en-US" dirty="0">
                <a:ea typeface="Calibri" pitchFamily="34" charset="0"/>
                <a:cs typeface="Times New Roman" pitchFamily="18" charset="0"/>
              </a:rPr>
              <a:t>If you would like more ideas, please speak to your child’s teacher</a:t>
            </a:r>
            <a:r>
              <a:rPr lang="en-GB" altLang="en-US" dirty="0" smtClean="0">
                <a:ea typeface="Calibri" pitchFamily="34" charset="0"/>
                <a:cs typeface="Times New Roman" pitchFamily="18" charset="0"/>
              </a:rPr>
              <a:t>.</a:t>
            </a:r>
            <a:endParaRPr lang="en-GB" altLang="en-US" dirty="0">
              <a:ea typeface="Calibri" pitchFamily="34" charset="0"/>
              <a:cs typeface="Times New Roman" pitchFamily="18" charset="0"/>
            </a:endParaRPr>
          </a:p>
          <a:p>
            <a:pPr lvl="0" eaLnBrk="0" fontAlgn="base" hangingPunct="0">
              <a:spcBef>
                <a:spcPct val="0"/>
              </a:spcBef>
              <a:spcAft>
                <a:spcPct val="0"/>
              </a:spcAft>
              <a:buClrTx/>
              <a:buSzTx/>
            </a:pPr>
            <a:endParaRPr lang="en-GB" altLang="en-US" dirty="0" smtClean="0">
              <a:cs typeface="Arial" pitchFamily="34" charset="0"/>
            </a:endParaRPr>
          </a:p>
          <a:p>
            <a:pPr lvl="0" eaLnBrk="0" fontAlgn="base" hangingPunct="0">
              <a:spcBef>
                <a:spcPct val="0"/>
              </a:spcBef>
              <a:spcAft>
                <a:spcPct val="0"/>
              </a:spcAft>
              <a:buClrTx/>
              <a:buSzTx/>
            </a:pPr>
            <a:r>
              <a:rPr lang="en-GB" altLang="en-US" dirty="0" smtClean="0">
                <a:cs typeface="Arial" pitchFamily="34" charset="0"/>
              </a:rPr>
              <a:t>There are many online games to practise finding the greatest common factor, for example:</a:t>
            </a:r>
          </a:p>
          <a:p>
            <a:pPr lvl="0" eaLnBrk="0" fontAlgn="base" hangingPunct="0">
              <a:spcBef>
                <a:spcPct val="0"/>
              </a:spcBef>
              <a:spcAft>
                <a:spcPct val="0"/>
              </a:spcAft>
              <a:buClrTx/>
              <a:buSzTx/>
            </a:pPr>
            <a:r>
              <a:rPr lang="en-GB" altLang="en-US" dirty="0">
                <a:cs typeface="Arial" pitchFamily="34" charset="0"/>
              </a:rPr>
              <a:t>http://www.fun4thebrain.com/beyondfacts/gcfsketch.html</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smtClean="0">
                <a:cs typeface="Arial" pitchFamily="34" charset="0"/>
              </a:rPr>
              <a:t>Choose two numbers. Take it in turns to name factors. Who can find the most?</a:t>
            </a:r>
          </a:p>
        </p:txBody>
      </p:sp>
      <p:sp>
        <p:nvSpPr>
          <p:cNvPr id="6" name="Text Placeholder 5"/>
          <p:cNvSpPr>
            <a:spLocks noGrp="1"/>
          </p:cNvSpPr>
          <p:nvPr>
            <p:ph type="body" sz="quarter" idx="14"/>
          </p:nvPr>
        </p:nvSpPr>
        <p:spPr/>
        <p:txBody>
          <a:bodyPr>
            <a:normAutofit/>
          </a:bodyPr>
          <a:lstStyle/>
          <a:p>
            <a:r>
              <a:rPr lang="en-GB" dirty="0" smtClean="0"/>
              <a:t>Key Vocabulary</a:t>
            </a:r>
          </a:p>
          <a:p>
            <a:pPr algn="l"/>
            <a:r>
              <a:rPr lang="en-GB" u="none" dirty="0" smtClean="0"/>
              <a:t>factor</a:t>
            </a:r>
            <a:endParaRPr lang="en-GB" b="0" u="none" dirty="0" smtClean="0"/>
          </a:p>
          <a:p>
            <a:pPr algn="l"/>
            <a:r>
              <a:rPr lang="en-GB" u="none" dirty="0"/>
              <a:t>c</a:t>
            </a:r>
            <a:r>
              <a:rPr lang="en-GB" u="none" dirty="0" smtClean="0"/>
              <a:t>ommon factor</a:t>
            </a:r>
          </a:p>
          <a:p>
            <a:pPr algn="l"/>
            <a:r>
              <a:rPr lang="en-GB" u="none" dirty="0"/>
              <a:t>m</a:t>
            </a:r>
            <a:r>
              <a:rPr lang="en-GB" u="none" dirty="0" smtClean="0"/>
              <a:t>ultiple</a:t>
            </a:r>
          </a:p>
          <a:p>
            <a:pPr algn="l"/>
            <a:r>
              <a:rPr lang="en-GB" u="none" dirty="0"/>
              <a:t>h</a:t>
            </a:r>
            <a:r>
              <a:rPr lang="en-GB" u="none" dirty="0" smtClean="0"/>
              <a:t>ighest common factor</a:t>
            </a:r>
          </a:p>
        </p:txBody>
      </p:sp>
      <p:sp>
        <p:nvSpPr>
          <p:cNvPr id="13" name="Text Placeholder 12"/>
          <p:cNvSpPr>
            <a:spLocks noGrp="1"/>
          </p:cNvSpPr>
          <p:nvPr>
            <p:ph type="body" sz="quarter" idx="15"/>
          </p:nvPr>
        </p:nvSpPr>
        <p:spPr/>
        <p:txBody>
          <a:bodyPr>
            <a:normAutofit/>
          </a:bodyPr>
          <a:lstStyle/>
          <a:p>
            <a:pPr lvl="0"/>
            <a:r>
              <a:rPr lang="en-GB" dirty="0" smtClean="0">
                <a:ea typeface="Calibri" pitchFamily="34" charset="0"/>
                <a:cs typeface="Times New Roman" pitchFamily="18" charset="0"/>
              </a:rPr>
              <a:t>Children </a:t>
            </a:r>
            <a:r>
              <a:rPr lang="en-GB" dirty="0">
                <a:ea typeface="Calibri" pitchFamily="34" charset="0"/>
                <a:cs typeface="Times New Roman" pitchFamily="18" charset="0"/>
              </a:rPr>
              <a:t>should </a:t>
            </a:r>
            <a:r>
              <a:rPr lang="en-GB" dirty="0" smtClean="0">
                <a:ea typeface="Calibri" pitchFamily="34" charset="0"/>
                <a:cs typeface="Times New Roman" pitchFamily="18" charset="0"/>
              </a:rPr>
              <a:t>be able to explain how they know that a number is a common factor.</a:t>
            </a:r>
          </a:p>
          <a:p>
            <a:pPr lvl="0"/>
            <a:r>
              <a:rPr lang="en-GB" dirty="0" smtClean="0">
                <a:ea typeface="Calibri" pitchFamily="34" charset="0"/>
                <a:cs typeface="Times New Roman" pitchFamily="18" charset="0"/>
              </a:rPr>
              <a:t>E.g. 8 is a common factor of 24 and 56 because 24 = 8 × 3 and 56 = </a:t>
            </a:r>
            <a:r>
              <a:rPr lang="en-GB" dirty="0">
                <a:ea typeface="Calibri" pitchFamily="34" charset="0"/>
                <a:cs typeface="Times New Roman" pitchFamily="18" charset="0"/>
              </a:rPr>
              <a:t>8 × </a:t>
            </a:r>
            <a:r>
              <a:rPr lang="en-GB" dirty="0" smtClean="0">
                <a:ea typeface="Calibri" pitchFamily="34" charset="0"/>
                <a:cs typeface="Times New Roman" pitchFamily="18" charset="0"/>
              </a:rPr>
              <a:t>7.</a:t>
            </a:r>
            <a:endParaRPr lang="en-GB" altLang="en-US" dirty="0">
              <a:ea typeface="Calibri" pitchFamily="34" charset="0"/>
              <a:cs typeface="Times New Roman" pitchFamily="18" charset="0"/>
            </a:endParaRPr>
          </a:p>
          <a:p>
            <a:endParaRPr lang="en-GB" dirty="0"/>
          </a:p>
        </p:txBody>
      </p:sp>
      <p:sp>
        <p:nvSpPr>
          <p:cNvPr id="5" name="Content Placeholder 4"/>
          <p:cNvSpPr>
            <a:spLocks noGrp="1"/>
          </p:cNvSpPr>
          <p:nvPr>
            <p:ph sz="quarter" idx="13"/>
          </p:nvPr>
        </p:nvSpPr>
        <p:spPr>
          <a:xfrm>
            <a:off x="719336" y="2555776"/>
            <a:ext cx="3390900" cy="2376264"/>
          </a:xfrm>
        </p:spPr>
        <p:txBody>
          <a:bodyPr>
            <a:normAutofit/>
          </a:bodyPr>
          <a:lstStyle/>
          <a:p>
            <a:pPr marL="0" indent="0">
              <a:buNone/>
              <a:tabLst>
                <a:tab pos="268288" algn="l"/>
              </a:tabLst>
            </a:pPr>
            <a:r>
              <a:rPr lang="en-GB" sz="1200" i="1" dirty="0" smtClean="0">
                <a:ea typeface="Calibri" pitchFamily="34" charset="0"/>
                <a:cs typeface="Times New Roman" pitchFamily="18" charset="0"/>
              </a:rPr>
              <a:t>The factors of a number are all numbers which divide it with no remainder.</a:t>
            </a:r>
          </a:p>
          <a:p>
            <a:pPr marL="0" indent="0">
              <a:buNone/>
              <a:tabLst>
                <a:tab pos="268288" algn="l"/>
              </a:tabLst>
            </a:pPr>
            <a:r>
              <a:rPr lang="en-GB" sz="1200" i="1" dirty="0" smtClean="0">
                <a:ea typeface="Calibri" pitchFamily="34" charset="0"/>
                <a:cs typeface="Times New Roman" pitchFamily="18" charset="0"/>
              </a:rPr>
              <a:t>E.g. the factors of 24 are 1, 2, 3, 4, 6, 8, 12, and 24. The factors of  56 are 1, 2, 4, 7, 8, 14, 28 and 56.</a:t>
            </a:r>
          </a:p>
          <a:p>
            <a:pPr marL="0" indent="0">
              <a:buNone/>
              <a:tabLst>
                <a:tab pos="268288" algn="l"/>
              </a:tabLst>
            </a:pPr>
            <a:r>
              <a:rPr lang="en-GB" sz="1200" i="1" dirty="0" smtClean="0">
                <a:ea typeface="Calibri" pitchFamily="34" charset="0"/>
                <a:cs typeface="Times New Roman" pitchFamily="18" charset="0"/>
              </a:rPr>
              <a:t>The common factors of two numbers are the factors they share.</a:t>
            </a:r>
          </a:p>
          <a:p>
            <a:pPr marL="0" indent="0">
              <a:buNone/>
              <a:tabLst>
                <a:tab pos="268288" algn="l"/>
              </a:tabLst>
            </a:pPr>
            <a:r>
              <a:rPr lang="en-GB" sz="1200" i="1" dirty="0" smtClean="0">
                <a:ea typeface="Calibri" pitchFamily="34" charset="0"/>
                <a:cs typeface="Times New Roman" pitchFamily="18" charset="0"/>
              </a:rPr>
              <a:t>E.g. the common factors of 24 and 56 are 1, 2, 4 and 8.</a:t>
            </a:r>
          </a:p>
          <a:p>
            <a:pPr marL="0" indent="0">
              <a:buNone/>
              <a:tabLst>
                <a:tab pos="268288" algn="l"/>
              </a:tabLst>
            </a:pPr>
            <a:r>
              <a:rPr lang="en-GB" sz="1200" i="1" dirty="0" smtClean="0">
                <a:ea typeface="Calibri" pitchFamily="34" charset="0"/>
                <a:cs typeface="Times New Roman" pitchFamily="18" charset="0"/>
              </a:rPr>
              <a:t>The highest common factor of 24 and 56 is 8.</a:t>
            </a:r>
          </a:p>
          <a:p>
            <a:pPr marL="0" indent="0">
              <a:buNone/>
              <a:tabLst>
                <a:tab pos="268288" algn="l"/>
              </a:tabLst>
            </a:pPr>
            <a:endParaRPr lang="en-GB" sz="1200" i="1" dirty="0" smtClean="0">
              <a:ea typeface="Calibri" pitchFamily="34" charset="0"/>
              <a:cs typeface="Times New Roman" pitchFamily="18"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3484400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6 – Spring 1 </a:t>
            </a:r>
            <a:endParaRPr lang="en-GB" dirty="0"/>
          </a:p>
        </p:txBody>
      </p:sp>
      <p:sp>
        <p:nvSpPr>
          <p:cNvPr id="3" name="Text Placeholder 2"/>
          <p:cNvSpPr>
            <a:spLocks noGrp="1"/>
          </p:cNvSpPr>
          <p:nvPr>
            <p:ph type="body" sz="quarter" idx="11"/>
          </p:nvPr>
        </p:nvSpPr>
        <p:spPr>
          <a:xfrm>
            <a:off x="548680" y="1619251"/>
            <a:ext cx="6120680" cy="504479"/>
          </a:xfrm>
        </p:spPr>
        <p:txBody>
          <a:bodyPr>
            <a:normAutofit/>
          </a:bodyPr>
          <a:lstStyle/>
          <a:p>
            <a:r>
              <a:rPr lang="en-GB" dirty="0" smtClean="0"/>
              <a:t>I can convert between decimals, fractions and percentages.</a:t>
            </a:r>
            <a:endParaRPr lang="en-GB" dirty="0"/>
          </a:p>
        </p:txBody>
      </p:sp>
      <p:sp>
        <p:nvSpPr>
          <p:cNvPr id="4" name="Text Placeholder 3"/>
          <p:cNvSpPr>
            <a:spLocks noGrp="1"/>
          </p:cNvSpPr>
          <p:nvPr>
            <p:ph type="body" sz="quarter" idx="12"/>
          </p:nvPr>
        </p:nvSpPr>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a:t>
            </a:r>
            <a:r>
              <a:rPr lang="en-GB" altLang="en-US" dirty="0" smtClean="0">
                <a:ea typeface="Calibri" pitchFamily="34" charset="0"/>
                <a:cs typeface="Times New Roman" pitchFamily="18" charset="0"/>
              </a:rPr>
              <a:t>start with tenths before moving on to hundredths. </a:t>
            </a:r>
            <a:r>
              <a:rPr lang="en-GB" altLang="en-US" dirty="0">
                <a:ea typeface="Calibri" pitchFamily="34" charset="0"/>
                <a:cs typeface="Times New Roman" pitchFamily="18" charset="0"/>
              </a:rPr>
              <a:t>If you would like more ideas, please speak to your child’s teacher.</a:t>
            </a:r>
          </a:p>
          <a:p>
            <a:pPr lvl="0" eaLnBrk="0" fontAlgn="base" hangingPunct="0">
              <a:spcBef>
                <a:spcPct val="0"/>
              </a:spcBef>
              <a:spcAft>
                <a:spcPct val="0"/>
              </a:spcAft>
              <a:buClrTx/>
              <a:buSzTx/>
            </a:pPr>
            <a:endParaRPr lang="en-GB" altLang="en-US" dirty="0" smtClean="0">
              <a:cs typeface="Arial" pitchFamily="34" charset="0"/>
            </a:endParaRPr>
          </a:p>
          <a:p>
            <a:pPr eaLnBrk="0" fontAlgn="base" hangingPunct="0">
              <a:spcBef>
                <a:spcPct val="0"/>
              </a:spcBef>
              <a:spcAft>
                <a:spcPct val="0"/>
              </a:spcAft>
              <a:buClrTx/>
              <a:buSzTx/>
            </a:pPr>
            <a:r>
              <a:rPr lang="en-GB" altLang="en-US" u="sng" dirty="0" smtClean="0"/>
              <a:t>Play games </a:t>
            </a:r>
            <a:r>
              <a:rPr lang="en-GB" altLang="en-US" dirty="0" smtClean="0"/>
              <a:t> - Make some cards with pairs of equivalent fractions and decimals. Use these to play the memory game or snap. Or make your own dominoes with fractions on one side and decimals on the other.</a:t>
            </a:r>
          </a:p>
          <a:p>
            <a:pPr eaLnBrk="0" fontAlgn="base" hangingPunct="0">
              <a:spcBef>
                <a:spcPct val="0"/>
              </a:spcBef>
              <a:spcAft>
                <a:spcPct val="0"/>
              </a:spcAft>
              <a:buClrTx/>
              <a:buSzTx/>
            </a:pPr>
            <a:endParaRPr lang="en-GB" altLang="en-US" dirty="0"/>
          </a:p>
          <a:p>
            <a:pPr eaLnBrk="0" fontAlgn="base" hangingPunct="0">
              <a:spcBef>
                <a:spcPct val="0"/>
              </a:spcBef>
              <a:spcAft>
                <a:spcPct val="0"/>
              </a:spcAft>
              <a:buClrTx/>
              <a:buSzTx/>
            </a:pPr>
            <a:endParaRPr lang="en-GB" altLang="en-US" dirty="0"/>
          </a:p>
          <a:p>
            <a:pPr eaLnBrk="0" fontAlgn="base" hangingPunct="0">
              <a:spcBef>
                <a:spcPct val="0"/>
              </a:spcBef>
              <a:spcAft>
                <a:spcPct val="0"/>
              </a:spcAft>
              <a:buClrTx/>
              <a:buSzTx/>
            </a:pPr>
            <a:endParaRPr lang="en-GB" altLang="en-US" dirty="0" smtClean="0"/>
          </a:p>
          <a:p>
            <a:pPr eaLnBrk="0" fontAlgn="base" hangingPunct="0">
              <a:spcBef>
                <a:spcPct val="0"/>
              </a:spcBef>
              <a:spcAft>
                <a:spcPct val="0"/>
              </a:spcAft>
              <a:buClrTx/>
              <a:buSzTx/>
            </a:pPr>
            <a:endParaRPr lang="en-GB" altLang="en-US" dirty="0" smtClean="0"/>
          </a:p>
        </p:txBody>
      </p:sp>
      <p:sp>
        <p:nvSpPr>
          <p:cNvPr id="6" name="Text Placeholder 5"/>
          <p:cNvSpPr>
            <a:spLocks noGrp="1"/>
          </p:cNvSpPr>
          <p:nvPr>
            <p:ph type="body" sz="quarter" idx="14"/>
          </p:nvPr>
        </p:nvSpPr>
        <p:spPr>
          <a:xfrm>
            <a:off x="4509120" y="2627784"/>
            <a:ext cx="1944216" cy="1728192"/>
          </a:xfrm>
        </p:spPr>
        <p:txBody>
          <a:bodyPr>
            <a:normAutofit/>
          </a:bodyPr>
          <a:lstStyle/>
          <a:p>
            <a:r>
              <a:rPr lang="en-GB" dirty="0" smtClean="0"/>
              <a:t>Key Vocabulary</a:t>
            </a:r>
          </a:p>
          <a:p>
            <a:pPr algn="l"/>
            <a:r>
              <a:rPr lang="en-GB" b="0" u="none" dirty="0" smtClean="0"/>
              <a:t>How many </a:t>
            </a:r>
            <a:r>
              <a:rPr lang="en-GB" u="none" dirty="0" smtClean="0"/>
              <a:t>tenths </a:t>
            </a:r>
            <a:r>
              <a:rPr lang="en-GB" b="0" u="none" dirty="0" smtClean="0"/>
              <a:t>is 0.8?</a:t>
            </a:r>
          </a:p>
          <a:p>
            <a:pPr algn="l"/>
            <a:r>
              <a:rPr lang="en-GB" b="0" u="none" dirty="0" smtClean="0"/>
              <a:t>How many </a:t>
            </a:r>
            <a:r>
              <a:rPr lang="en-GB" u="none" dirty="0" smtClean="0"/>
              <a:t>hundredths</a:t>
            </a:r>
            <a:r>
              <a:rPr lang="en-GB" b="0" u="none" dirty="0" smtClean="0"/>
              <a:t> is 0.12?</a:t>
            </a:r>
          </a:p>
          <a:p>
            <a:pPr algn="l"/>
            <a:r>
              <a:rPr lang="en-GB" b="0" u="none" dirty="0" smtClean="0"/>
              <a:t>Write 0.75 as a </a:t>
            </a:r>
            <a:r>
              <a:rPr lang="en-GB" u="none" dirty="0" smtClean="0"/>
              <a:t>fraction</a:t>
            </a:r>
            <a:r>
              <a:rPr lang="en-GB" b="0" u="none" dirty="0" smtClean="0"/>
              <a:t>?</a:t>
            </a:r>
          </a:p>
          <a:p>
            <a:pPr algn="l"/>
            <a:r>
              <a:rPr lang="en-GB" b="0" u="none" dirty="0" smtClean="0"/>
              <a:t>Write ¼ as a </a:t>
            </a:r>
            <a:r>
              <a:rPr lang="en-GB" u="none" dirty="0" smtClean="0"/>
              <a:t>decimal</a:t>
            </a:r>
            <a:r>
              <a:rPr lang="en-GB" b="0" u="none" dirty="0" smtClean="0"/>
              <a:t>?</a:t>
            </a:r>
            <a:endParaRPr lang="en-GB" b="0" u="none" dirty="0"/>
          </a:p>
        </p:txBody>
      </p:sp>
      <p:sp>
        <p:nvSpPr>
          <p:cNvPr id="13" name="Text Placeholder 12"/>
          <p:cNvSpPr>
            <a:spLocks noGrp="1"/>
          </p:cNvSpPr>
          <p:nvPr>
            <p:ph type="body" sz="quarter" idx="15"/>
          </p:nvPr>
        </p:nvSpPr>
        <p:spPr>
          <a:xfrm>
            <a:off x="613785" y="5512753"/>
            <a:ext cx="5838825" cy="614165"/>
          </a:xfrm>
        </p:spPr>
        <p:txBody>
          <a:bodyPr/>
          <a:lstStyle/>
          <a:p>
            <a:pPr lvl="0"/>
            <a:r>
              <a:rPr lang="en-GB" dirty="0" smtClean="0">
                <a:ea typeface="Calibri" pitchFamily="34" charset="0"/>
                <a:cs typeface="Times New Roman" pitchFamily="18" charset="0"/>
              </a:rPr>
              <a:t>Children should be able to convert between decimals and fractions for ½, ¼, ¾ and any number of tenths and hundredths. </a:t>
            </a:r>
            <a:endParaRPr lang="en-GB" altLang="en-US" dirty="0">
              <a:ea typeface="Calibri" pitchFamily="34" charset="0"/>
              <a:cs typeface="Times New Roman" pitchFamily="18" charset="0"/>
            </a:endParaRPr>
          </a:p>
          <a:p>
            <a:endParaRPr lang="en-GB" dirty="0"/>
          </a:p>
        </p:txBody>
      </p:sp>
      <mc:AlternateContent xmlns:mc="http://schemas.openxmlformats.org/markup-compatibility/2006" xmlns:a14="http://schemas.microsoft.com/office/drawing/2010/main">
        <mc:Choice Requires="a14">
          <p:graphicFrame>
            <p:nvGraphicFramePr>
              <p:cNvPr id="10" name="Content Placeholder 9"/>
              <p:cNvGraphicFramePr>
                <a:graphicFrameLocks noGrp="1"/>
              </p:cNvGraphicFramePr>
              <p:nvPr>
                <p:ph sz="quarter" idx="13"/>
                <p:extLst>
                  <p:ext uri="{D42A27DB-BD31-4B8C-83A1-F6EECF244321}">
                    <p14:modId xmlns:p14="http://schemas.microsoft.com/office/powerpoint/2010/main" val="293871688"/>
                  </p:ext>
                </p:extLst>
              </p:nvPr>
            </p:nvGraphicFramePr>
            <p:xfrm>
              <a:off x="719138" y="2555875"/>
              <a:ext cx="3717975" cy="2956878"/>
            </p:xfrm>
            <a:graphic>
              <a:graphicData uri="http://schemas.openxmlformats.org/drawingml/2006/table">
                <a:tbl>
                  <a:tblPr firstRow="1" bandRow="1">
                    <a:tableStyleId>{5C22544A-7EE6-4342-B048-85BDC9FD1C3A}</a:tableStyleId>
                  </a:tblPr>
                  <a:tblGrid>
                    <a:gridCol w="1239325">
                      <a:extLst>
                        <a:ext uri="{9D8B030D-6E8A-4147-A177-3AD203B41FA5}">
                          <a16:colId xmlns:a16="http://schemas.microsoft.com/office/drawing/2014/main" val="20000"/>
                        </a:ext>
                      </a:extLst>
                    </a:gridCol>
                    <a:gridCol w="1239325">
                      <a:extLst>
                        <a:ext uri="{9D8B030D-6E8A-4147-A177-3AD203B41FA5}">
                          <a16:colId xmlns:a16="http://schemas.microsoft.com/office/drawing/2014/main" val="20001"/>
                        </a:ext>
                      </a:extLst>
                    </a:gridCol>
                    <a:gridCol w="1239325">
                      <a:extLst>
                        <a:ext uri="{9D8B030D-6E8A-4147-A177-3AD203B41FA5}">
                          <a16:colId xmlns:a16="http://schemas.microsoft.com/office/drawing/2014/main" val="20002"/>
                        </a:ext>
                      </a:extLst>
                    </a:gridCol>
                  </a:tblGrid>
                  <a:tr h="2503437">
                    <a:tc>
                      <a:txBody>
                        <a:bodyPr/>
                        <a:lstStyle/>
                        <a:p>
                          <a:pPr marL="0" indent="0">
                            <a:buNone/>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1</m:t>
                                        </m:r>
                                      </m:num>
                                      <m:den>
                                        <m:r>
                                          <a:rPr lang="en-GB" sz="1600" b="0" i="1" smtClean="0">
                                            <a:solidFill>
                                              <a:schemeClr val="tx1"/>
                                            </a:solidFill>
                                            <a:latin typeface="Cambria Math"/>
                                          </a:rPr>
                                          <m:t>2</m:t>
                                        </m:r>
                                      </m:den>
                                    </m:f>
                                  </m:e>
                                </m:box>
                                <m:r>
                                  <a:rPr lang="en-GB" sz="1600" b="0" i="0" smtClean="0">
                                    <a:solidFill>
                                      <a:schemeClr val="tx1"/>
                                    </a:solidFill>
                                    <a:latin typeface="Cambria Math"/>
                                  </a:rPr>
                                  <m:t>=0.5</m:t>
                                </m:r>
                              </m:oMath>
                            </m:oMathPara>
                          </a14:m>
                          <a:endParaRPr lang="en-GB" sz="1600" b="0" dirty="0" smtClean="0">
                            <a:solidFill>
                              <a:schemeClr val="tx1"/>
                            </a:solidFill>
                          </a:endParaRPr>
                        </a:p>
                        <a:p>
                          <a:pPr marL="0" indent="0">
                            <a:buNone/>
                          </a:pPr>
                          <a:endParaRPr kumimoji="0" lang="en-GB" sz="500" b="0" kern="1200" dirty="0" smtClean="0">
                            <a:solidFill>
                              <a:schemeClr val="tx1"/>
                            </a:solidFill>
                            <a:latin typeface="+mn-lt"/>
                            <a:ea typeface="+mn-ea"/>
                            <a:cs typeface="+mn-cs"/>
                          </a:endParaRPr>
                        </a:p>
                        <a:p>
                          <a:pPr marL="0" indent="0">
                            <a:buNone/>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a:solidFill>
                                              <a:schemeClr val="tx1"/>
                                            </a:solidFill>
                                            <a:latin typeface="Cambria Math" panose="02040503050406030204" pitchFamily="18" charset="0"/>
                                          </a:rPr>
                                        </m:ctrlPr>
                                      </m:fPr>
                                      <m:num>
                                        <m:r>
                                          <a:rPr lang="en-GB" sz="1600" i="1">
                                            <a:solidFill>
                                              <a:schemeClr val="tx1"/>
                                            </a:solidFill>
                                            <a:latin typeface="Cambria Math"/>
                                          </a:rPr>
                                          <m:t>1</m:t>
                                        </m:r>
                                      </m:num>
                                      <m:den>
                                        <m:r>
                                          <a:rPr lang="en-GB" sz="1600" b="0" i="1" smtClean="0">
                                            <a:solidFill>
                                              <a:schemeClr val="tx1"/>
                                            </a:solidFill>
                                            <a:latin typeface="Cambria Math"/>
                                          </a:rPr>
                                          <m:t>4</m:t>
                                        </m:r>
                                      </m:den>
                                    </m:f>
                                  </m:e>
                                </m:box>
                                <m:r>
                                  <a:rPr lang="en-GB" sz="1600">
                                    <a:solidFill>
                                      <a:schemeClr val="tx1"/>
                                    </a:solidFill>
                                    <a:latin typeface="Cambria Math"/>
                                  </a:rPr>
                                  <m:t>=0.</m:t>
                                </m:r>
                                <m:r>
                                  <a:rPr lang="en-GB" sz="1600" b="0" i="0" smtClean="0">
                                    <a:solidFill>
                                      <a:schemeClr val="tx1"/>
                                    </a:solidFill>
                                    <a:latin typeface="Cambria Math"/>
                                  </a:rPr>
                                  <m:t>2</m:t>
                                </m:r>
                                <m:r>
                                  <a:rPr lang="en-GB" sz="1600">
                                    <a:solidFill>
                                      <a:schemeClr val="tx1"/>
                                    </a:solidFill>
                                    <a:latin typeface="Cambria Math"/>
                                  </a:rPr>
                                  <m:t>5</m:t>
                                </m:r>
                              </m:oMath>
                            </m:oMathPara>
                          </a14:m>
                          <a:endParaRPr lang="en-GB" sz="1600" dirty="0" smtClean="0">
                            <a:solidFill>
                              <a:schemeClr val="tx1"/>
                            </a:solidFill>
                          </a:endParaRPr>
                        </a:p>
                        <a:p>
                          <a:pPr marL="0" indent="0">
                            <a:buNone/>
                          </a:pPr>
                          <a:endParaRPr lang="en-GB" sz="500" dirty="0" smtClean="0">
                            <a:solidFill>
                              <a:schemeClr val="tx1"/>
                            </a:solidFill>
                          </a:endParaRPr>
                        </a:p>
                        <a:p>
                          <a:pPr marL="0" indent="0">
                            <a:buNone/>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a:solidFill>
                                              <a:schemeClr val="tx1"/>
                                            </a:solidFill>
                                            <a:latin typeface="Cambria Math" panose="02040503050406030204" pitchFamily="18" charset="0"/>
                                          </a:rPr>
                                        </m:ctrlPr>
                                      </m:fPr>
                                      <m:num>
                                        <m:r>
                                          <a:rPr lang="en-GB" sz="1600" b="0" i="1" smtClean="0">
                                            <a:solidFill>
                                              <a:schemeClr val="tx1"/>
                                            </a:solidFill>
                                            <a:latin typeface="Cambria Math"/>
                                          </a:rPr>
                                          <m:t>3</m:t>
                                        </m:r>
                                      </m:num>
                                      <m:den>
                                        <m:r>
                                          <a:rPr lang="en-GB" sz="1600" i="1">
                                            <a:solidFill>
                                              <a:schemeClr val="tx1"/>
                                            </a:solidFill>
                                            <a:latin typeface="Cambria Math"/>
                                          </a:rPr>
                                          <m:t>4</m:t>
                                        </m:r>
                                      </m:den>
                                    </m:f>
                                  </m:e>
                                </m:box>
                                <m:r>
                                  <a:rPr lang="en-GB" sz="1600">
                                    <a:solidFill>
                                      <a:schemeClr val="tx1"/>
                                    </a:solidFill>
                                    <a:latin typeface="Cambria Math"/>
                                  </a:rPr>
                                  <m:t>=0.</m:t>
                                </m:r>
                                <m:r>
                                  <a:rPr lang="en-GB" sz="1600" b="0" i="0" smtClean="0">
                                    <a:solidFill>
                                      <a:schemeClr val="tx1"/>
                                    </a:solidFill>
                                    <a:latin typeface="Cambria Math"/>
                                  </a:rPr>
                                  <m:t>7</m:t>
                                </m:r>
                                <m:r>
                                  <a:rPr lang="en-GB" sz="1600">
                                    <a:solidFill>
                                      <a:schemeClr val="tx1"/>
                                    </a:solidFill>
                                    <a:latin typeface="Cambria Math"/>
                                  </a:rPr>
                                  <m:t>5</m:t>
                                </m:r>
                              </m:oMath>
                            </m:oMathPara>
                          </a14:m>
                          <a:endParaRPr lang="en-GB" sz="1600" dirty="0" smtClean="0">
                            <a:solidFill>
                              <a:schemeClr val="tx1"/>
                            </a:solidFill>
                          </a:endParaRPr>
                        </a:p>
                        <a:p>
                          <a:pPr marL="0" indent="0">
                            <a:buNone/>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1</m:t>
                                        </m:r>
                                      </m:num>
                                      <m:den>
                                        <m:r>
                                          <a:rPr lang="en-GB" sz="1600" b="0" i="1" smtClean="0">
                                            <a:solidFill>
                                              <a:schemeClr val="tx1"/>
                                            </a:solidFill>
                                            <a:latin typeface="Cambria Math"/>
                                          </a:rPr>
                                          <m:t>10</m:t>
                                        </m:r>
                                      </m:den>
                                    </m:f>
                                  </m:e>
                                </m:box>
                                <m:r>
                                  <a:rPr lang="en-GB" sz="1600" b="0" i="0" smtClean="0">
                                    <a:solidFill>
                                      <a:schemeClr val="tx1"/>
                                    </a:solidFill>
                                    <a:latin typeface="Cambria Math"/>
                                  </a:rPr>
                                  <m:t>=0.1</m:t>
                                </m:r>
                              </m:oMath>
                            </m:oMathPara>
                          </a14:m>
                          <a:endParaRPr lang="en-GB" sz="1600" b="0" dirty="0" smtClean="0">
                            <a:solidFill>
                              <a:schemeClr val="tx1"/>
                            </a:solidFill>
                          </a:endParaRPr>
                        </a:p>
                        <a:p>
                          <a:pPr marL="0" indent="0">
                            <a:buNone/>
                          </a:pPr>
                          <a:endParaRPr lang="en-GB" sz="500" b="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1</m:t>
                                        </m:r>
                                      </m:num>
                                      <m:den>
                                        <m:r>
                                          <a:rPr lang="en-GB" sz="1600" b="0" i="1" smtClean="0">
                                            <a:solidFill>
                                              <a:schemeClr val="tx1"/>
                                            </a:solidFill>
                                            <a:latin typeface="Cambria Math"/>
                                          </a:rPr>
                                          <m:t>5</m:t>
                                        </m:r>
                                      </m:den>
                                    </m:f>
                                  </m:e>
                                </m:box>
                                <m:r>
                                  <a:rPr lang="en-GB" sz="1600" b="0" i="0" smtClean="0">
                                    <a:solidFill>
                                      <a:schemeClr val="tx1"/>
                                    </a:solidFill>
                                    <a:latin typeface="Cambria Math"/>
                                  </a:rPr>
                                  <m:t>=0.2</m:t>
                                </m:r>
                              </m:oMath>
                            </m:oMathPara>
                          </a14:m>
                          <a:endParaRPr lang="en-GB" sz="1600" b="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smtClean="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3</m:t>
                                        </m:r>
                                      </m:num>
                                      <m:den>
                                        <m:r>
                                          <a:rPr lang="en-GB" sz="1600" b="0" i="1" smtClean="0">
                                            <a:solidFill>
                                              <a:schemeClr val="tx1"/>
                                            </a:solidFill>
                                            <a:latin typeface="Cambria Math"/>
                                          </a:rPr>
                                          <m:t>5</m:t>
                                        </m:r>
                                      </m:den>
                                    </m:f>
                                  </m:e>
                                </m:box>
                                <m:r>
                                  <a:rPr lang="en-GB" sz="1600" b="0" i="0" smtClean="0">
                                    <a:solidFill>
                                      <a:schemeClr val="tx1"/>
                                    </a:solidFill>
                                    <a:latin typeface="Cambria Math"/>
                                  </a:rPr>
                                  <m:t>=0.6</m:t>
                                </m:r>
                              </m:oMath>
                            </m:oMathPara>
                          </a14:m>
                          <a:endParaRPr lang="en-GB" sz="1600" b="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smtClean="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9</m:t>
                                        </m:r>
                                      </m:num>
                                      <m:den>
                                        <m:r>
                                          <a:rPr lang="en-GB" sz="1600" b="0" i="1" smtClean="0">
                                            <a:solidFill>
                                              <a:schemeClr val="tx1"/>
                                            </a:solidFill>
                                            <a:latin typeface="Cambria Math"/>
                                          </a:rPr>
                                          <m:t>10</m:t>
                                        </m:r>
                                      </m:den>
                                    </m:f>
                                  </m:e>
                                </m:box>
                                <m:r>
                                  <a:rPr lang="en-GB" sz="1600" b="0" i="0" smtClean="0">
                                    <a:solidFill>
                                      <a:schemeClr val="tx1"/>
                                    </a:solidFill>
                                    <a:latin typeface="Cambria Math"/>
                                  </a:rPr>
                                  <m:t>=0.9</m:t>
                                </m:r>
                              </m:oMath>
                            </m:oMathPara>
                          </a14:m>
                          <a:endParaRPr lang="en-GB" sz="1600" b="0" dirty="0" smtClean="0">
                            <a:solidFill>
                              <a:schemeClr val="tx1"/>
                            </a:solidFill>
                          </a:endParaRPr>
                        </a:p>
                        <a:p>
                          <a:pPr marL="0" indent="0">
                            <a:buNone/>
                          </a:pPr>
                          <a:endParaRPr lang="en-GB" sz="1600" dirty="0">
                            <a:solidFill>
                              <a:schemeClr val="tx1"/>
                            </a:solidFill>
                          </a:endParaRPr>
                        </a:p>
                        <a:p>
                          <a:endParaRPr lang="en-GB" sz="1600" dirty="0">
                            <a:solidFill>
                              <a:schemeClr val="tx1"/>
                            </a:solidFill>
                          </a:endParaRPr>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600" b="0" dirty="0" smtClean="0">
                            <a:solidFill>
                              <a:schemeClr val="tx1"/>
                            </a:solidFill>
                          </a:endParaRPr>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1</m:t>
                                        </m:r>
                                      </m:num>
                                      <m:den>
                                        <m:r>
                                          <a:rPr lang="en-GB" sz="1600" b="0" i="1" smtClean="0">
                                            <a:solidFill>
                                              <a:schemeClr val="tx1"/>
                                            </a:solidFill>
                                            <a:latin typeface="Cambria Math"/>
                                          </a:rPr>
                                          <m:t>100</m:t>
                                        </m:r>
                                      </m:den>
                                    </m:f>
                                  </m:e>
                                </m:box>
                                <m:r>
                                  <a:rPr lang="en-GB" sz="1600" b="0" i="0" smtClean="0">
                                    <a:solidFill>
                                      <a:schemeClr val="tx1"/>
                                    </a:solidFill>
                                    <a:latin typeface="Cambria Math"/>
                                  </a:rPr>
                                  <m:t>=0.01</m:t>
                                </m:r>
                              </m:oMath>
                            </m:oMathPara>
                          </a14:m>
                          <a:endParaRPr lang="en-GB" sz="1600" b="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smtClean="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7</m:t>
                                        </m:r>
                                      </m:num>
                                      <m:den>
                                        <m:r>
                                          <a:rPr lang="en-GB" sz="1600" b="0" i="1" smtClean="0">
                                            <a:solidFill>
                                              <a:schemeClr val="tx1"/>
                                            </a:solidFill>
                                            <a:latin typeface="Cambria Math"/>
                                          </a:rPr>
                                          <m:t>100</m:t>
                                        </m:r>
                                      </m:den>
                                    </m:f>
                                  </m:e>
                                </m:box>
                                <m:r>
                                  <a:rPr lang="en-GB" sz="1600" b="0" i="0" smtClean="0">
                                    <a:solidFill>
                                      <a:schemeClr val="tx1"/>
                                    </a:solidFill>
                                    <a:latin typeface="Cambria Math"/>
                                  </a:rPr>
                                  <m:t>=0.07</m:t>
                                </m:r>
                              </m:oMath>
                            </m:oMathPara>
                          </a14:m>
                          <a:endParaRPr lang="en-GB" sz="1600" b="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smtClean="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21</m:t>
                                        </m:r>
                                      </m:num>
                                      <m:den>
                                        <m:r>
                                          <a:rPr lang="en-GB" sz="1600" b="0" i="1" smtClean="0">
                                            <a:solidFill>
                                              <a:schemeClr val="tx1"/>
                                            </a:solidFill>
                                            <a:latin typeface="Cambria Math"/>
                                          </a:rPr>
                                          <m:t>100</m:t>
                                        </m:r>
                                      </m:den>
                                    </m:f>
                                  </m:e>
                                </m:box>
                                <m:r>
                                  <a:rPr lang="en-GB" sz="1600" b="0" i="0" smtClean="0">
                                    <a:solidFill>
                                      <a:schemeClr val="tx1"/>
                                    </a:solidFill>
                                    <a:latin typeface="Cambria Math"/>
                                  </a:rPr>
                                  <m:t>=0.21</m:t>
                                </m:r>
                              </m:oMath>
                            </m:oMathPara>
                          </a14:m>
                          <a:endParaRPr lang="en-GB" sz="1600" b="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smtClean="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75</m:t>
                                        </m:r>
                                      </m:num>
                                      <m:den>
                                        <m:r>
                                          <a:rPr lang="en-GB" sz="1600" b="0" i="1" smtClean="0">
                                            <a:solidFill>
                                              <a:schemeClr val="tx1"/>
                                            </a:solidFill>
                                            <a:latin typeface="Cambria Math"/>
                                          </a:rPr>
                                          <m:t>100</m:t>
                                        </m:r>
                                      </m:den>
                                    </m:f>
                                  </m:e>
                                </m:box>
                                <m:r>
                                  <a:rPr lang="en-GB" sz="1600" b="0" i="0" smtClean="0">
                                    <a:solidFill>
                                      <a:schemeClr val="tx1"/>
                                    </a:solidFill>
                                    <a:latin typeface="Cambria Math"/>
                                  </a:rPr>
                                  <m:t>=0.75</m:t>
                                </m:r>
                              </m:oMath>
                            </m:oMathPara>
                          </a14:m>
                          <a:endParaRPr lang="en-GB" sz="1600" b="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smtClean="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99</m:t>
                                        </m:r>
                                      </m:num>
                                      <m:den>
                                        <m:r>
                                          <a:rPr lang="en-GB" sz="1600" b="0" i="1" smtClean="0">
                                            <a:solidFill>
                                              <a:schemeClr val="tx1"/>
                                            </a:solidFill>
                                            <a:latin typeface="Cambria Math"/>
                                          </a:rPr>
                                          <m:t>100</m:t>
                                        </m:r>
                                      </m:den>
                                    </m:f>
                                  </m:e>
                                </m:box>
                                <m:r>
                                  <a:rPr lang="en-GB" sz="1600" b="0" i="0" smtClean="0">
                                    <a:solidFill>
                                      <a:schemeClr val="tx1"/>
                                    </a:solidFill>
                                    <a:latin typeface="Cambria Math"/>
                                  </a:rPr>
                                  <m:t>=0.99</m:t>
                                </m:r>
                              </m:oMath>
                            </m:oMathPara>
                          </a14:m>
                          <a:endParaRPr lang="en-GB" sz="1600" b="0" dirty="0" smtClean="0">
                            <a:solidFill>
                              <a:schemeClr val="tx1"/>
                            </a:solidFill>
                          </a:endParaRPr>
                        </a:p>
                        <a:p>
                          <a:endParaRPr lang="en-GB" sz="1600" dirty="0">
                            <a:solidFill>
                              <a:schemeClr val="tx1"/>
                            </a:solidFill>
                          </a:endParaRPr>
                        </a:p>
                      </a:txBody>
                      <a:tcPr>
                        <a:solidFill>
                          <a:schemeClr val="bg1"/>
                        </a:solidFill>
                      </a:tcPr>
                    </a:tc>
                    <a:extLst>
                      <a:ext uri="{0D108BD9-81ED-4DB2-BD59-A6C34878D82A}">
                        <a16:rowId xmlns:a16="http://schemas.microsoft.com/office/drawing/2014/main" val="10000"/>
                      </a:ext>
                    </a:extLst>
                  </a:tr>
                </a:tbl>
              </a:graphicData>
            </a:graphic>
          </p:graphicFrame>
        </mc:Choice>
        <mc:Fallback xmlns="">
          <p:graphicFrame>
            <p:nvGraphicFramePr>
              <p:cNvPr id="10" name="Content Placeholder 9"/>
              <p:cNvGraphicFramePr>
                <a:graphicFrameLocks noGrp="1"/>
              </p:cNvGraphicFramePr>
              <p:nvPr>
                <p:ph sz="quarter" idx="13"/>
                <p:extLst>
                  <p:ext uri="{D42A27DB-BD31-4B8C-83A1-F6EECF244321}">
                    <p14:modId xmlns:p14="http://schemas.microsoft.com/office/powerpoint/2010/main" val="293871688"/>
                  </p:ext>
                </p:extLst>
              </p:nvPr>
            </p:nvGraphicFramePr>
            <p:xfrm>
              <a:off x="719138" y="2555875"/>
              <a:ext cx="3717975" cy="2956878"/>
            </p:xfrm>
            <a:graphic>
              <a:graphicData uri="http://schemas.openxmlformats.org/drawingml/2006/table">
                <a:tbl>
                  <a:tblPr firstRow="1" bandRow="1">
                    <a:tableStyleId>{5C22544A-7EE6-4342-B048-85BDC9FD1C3A}</a:tableStyleId>
                  </a:tblPr>
                  <a:tblGrid>
                    <a:gridCol w="1239325"/>
                    <a:gridCol w="1239325"/>
                    <a:gridCol w="1239325"/>
                  </a:tblGrid>
                  <a:tr h="2956878">
                    <a:tc>
                      <a:txBody>
                        <a:bodyPr/>
                        <a:lstStyle/>
                        <a:p>
                          <a:endParaRPr lang="en-US"/>
                        </a:p>
                      </a:txBody>
                      <a:tcPr>
                        <a:blipFill rotWithShape="0">
                          <a:blip r:embed="rId2"/>
                          <a:stretch>
                            <a:fillRect l="-490" t="-206" r="-201961" b="-823"/>
                          </a:stretch>
                        </a:blip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600" b="0" dirty="0" smtClean="0">
                            <a:solidFill>
                              <a:schemeClr val="tx1"/>
                            </a:solidFill>
                          </a:endParaRPr>
                        </a:p>
                      </a:txBody>
                      <a:tcPr>
                        <a:solidFill>
                          <a:schemeClr val="bg1"/>
                        </a:solidFill>
                      </a:tcPr>
                    </a:tc>
                    <a:tc>
                      <a:txBody>
                        <a:bodyPr/>
                        <a:lstStyle/>
                        <a:p>
                          <a:endParaRPr lang="en-US"/>
                        </a:p>
                      </a:txBody>
                      <a:tcPr>
                        <a:blipFill rotWithShape="0">
                          <a:blip r:embed="rId2"/>
                          <a:stretch>
                            <a:fillRect l="-200000" t="-206" r="-2451" b="-823"/>
                          </a:stretch>
                        </a:blipFill>
                      </a:tcPr>
                    </a:tc>
                  </a:tr>
                </a:tbl>
              </a:graphicData>
            </a:graphic>
          </p:graphicFrame>
        </mc:Fallback>
      </mc:AlternateContent>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4886784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6 – Spring </a:t>
            </a:r>
            <a:r>
              <a:rPr lang="en-GB" dirty="0"/>
              <a:t>2</a:t>
            </a:r>
          </a:p>
        </p:txBody>
      </p:sp>
      <p:sp>
        <p:nvSpPr>
          <p:cNvPr id="3" name="Text Placeholder 2"/>
          <p:cNvSpPr>
            <a:spLocks noGrp="1"/>
          </p:cNvSpPr>
          <p:nvPr>
            <p:ph type="body" sz="quarter" idx="11"/>
          </p:nvPr>
        </p:nvSpPr>
        <p:spPr/>
        <p:txBody>
          <a:bodyPr>
            <a:normAutofit/>
          </a:bodyPr>
          <a:lstStyle/>
          <a:p>
            <a:r>
              <a:rPr lang="en-GB" dirty="0" smtClean="0"/>
              <a:t>I can identify prime numbers up to 50. </a:t>
            </a:r>
            <a:endParaRPr lang="en-GB" dirty="0"/>
          </a:p>
        </p:txBody>
      </p:sp>
      <p:sp>
        <p:nvSpPr>
          <p:cNvPr id="4" name="Text Placeholder 3"/>
          <p:cNvSpPr>
            <a:spLocks noGrp="1"/>
          </p:cNvSpPr>
          <p:nvPr>
            <p:ph type="body" sz="quarter" idx="12"/>
          </p:nvPr>
        </p:nvSpPr>
        <p:spPr>
          <a:xfrm>
            <a:off x="686519" y="5724128"/>
            <a:ext cx="5838825" cy="3024336"/>
          </a:xfrm>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r>
              <a:rPr lang="en-GB" altLang="en-US" dirty="0" smtClean="0">
                <a:ea typeface="Calibri" pitchFamily="34" charset="0"/>
                <a:cs typeface="Times New Roman" pitchFamily="18" charset="0"/>
              </a:rPr>
              <a:t>.</a:t>
            </a:r>
            <a:endParaRPr lang="en-GB" altLang="en-US" dirty="0">
              <a:ea typeface="Calibri" pitchFamily="34" charset="0"/>
              <a:cs typeface="Times New Roman" pitchFamily="18" charset="0"/>
            </a:endParaRP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smtClean="0">
                <a:cs typeface="Arial" pitchFamily="34" charset="0"/>
              </a:rPr>
              <a:t>It’s really important that your child uses mathematical vocabulary accurately. Choose a number between 2 and 50. How many correct statements can your child make about this number using the vocabulary above?</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smtClean="0">
                <a:cs typeface="Arial" pitchFamily="34" charset="0"/>
              </a:rPr>
              <a:t>Make a set of cards for the numbers from 2 to 50. How quickly can your child sort these into prime and composite numbers? How many even prime numbers can they find? How many odd composite numbers?</a:t>
            </a:r>
          </a:p>
        </p:txBody>
      </p:sp>
      <p:sp>
        <p:nvSpPr>
          <p:cNvPr id="6" name="Text Placeholder 5"/>
          <p:cNvSpPr>
            <a:spLocks noGrp="1"/>
          </p:cNvSpPr>
          <p:nvPr>
            <p:ph type="body" sz="quarter" idx="14"/>
          </p:nvPr>
        </p:nvSpPr>
        <p:spPr/>
        <p:txBody>
          <a:bodyPr>
            <a:normAutofit/>
          </a:bodyPr>
          <a:lstStyle/>
          <a:p>
            <a:r>
              <a:rPr lang="en-GB" dirty="0" smtClean="0"/>
              <a:t>Key Vocabulary</a:t>
            </a:r>
          </a:p>
          <a:p>
            <a:pPr algn="l"/>
            <a:r>
              <a:rPr lang="en-GB" u="none" dirty="0" smtClean="0"/>
              <a:t>prime number</a:t>
            </a:r>
            <a:endParaRPr lang="en-GB" b="0" u="none" dirty="0" smtClean="0"/>
          </a:p>
          <a:p>
            <a:pPr algn="l"/>
            <a:r>
              <a:rPr lang="en-GB" u="none" dirty="0"/>
              <a:t>c</a:t>
            </a:r>
            <a:r>
              <a:rPr lang="en-GB" u="none" dirty="0" smtClean="0"/>
              <a:t>omposite number</a:t>
            </a:r>
            <a:endParaRPr lang="en-GB" b="0" u="none" dirty="0" smtClean="0"/>
          </a:p>
          <a:p>
            <a:pPr algn="l"/>
            <a:r>
              <a:rPr lang="en-GB" u="none" dirty="0"/>
              <a:t>f</a:t>
            </a:r>
            <a:r>
              <a:rPr lang="en-GB" u="none" dirty="0" smtClean="0"/>
              <a:t>actor</a:t>
            </a:r>
          </a:p>
          <a:p>
            <a:pPr algn="l"/>
            <a:r>
              <a:rPr lang="en-GB" u="none" dirty="0" smtClean="0"/>
              <a:t>multiple</a:t>
            </a:r>
          </a:p>
        </p:txBody>
      </p:sp>
      <p:sp>
        <p:nvSpPr>
          <p:cNvPr id="13" name="Text Placeholder 12"/>
          <p:cNvSpPr>
            <a:spLocks noGrp="1"/>
          </p:cNvSpPr>
          <p:nvPr>
            <p:ph type="body" sz="quarter" idx="15"/>
          </p:nvPr>
        </p:nvSpPr>
        <p:spPr/>
        <p:txBody>
          <a:bodyPr>
            <a:normAutofit/>
          </a:bodyPr>
          <a:lstStyle/>
          <a:p>
            <a:pPr lvl="0"/>
            <a:r>
              <a:rPr lang="en-GB" dirty="0" smtClean="0">
                <a:ea typeface="Calibri" pitchFamily="34" charset="0"/>
                <a:cs typeface="Times New Roman" pitchFamily="18" charset="0"/>
              </a:rPr>
              <a:t>Children </a:t>
            </a:r>
            <a:r>
              <a:rPr lang="en-GB" dirty="0">
                <a:ea typeface="Calibri" pitchFamily="34" charset="0"/>
                <a:cs typeface="Times New Roman" pitchFamily="18" charset="0"/>
              </a:rPr>
              <a:t>should </a:t>
            </a:r>
            <a:r>
              <a:rPr lang="en-GB" dirty="0" smtClean="0">
                <a:ea typeface="Calibri" pitchFamily="34" charset="0"/>
                <a:cs typeface="Times New Roman" pitchFamily="18" charset="0"/>
              </a:rPr>
              <a:t>be able to explain how they know that a number is composite.</a:t>
            </a:r>
          </a:p>
          <a:p>
            <a:pPr lvl="0"/>
            <a:r>
              <a:rPr lang="en-GB" dirty="0" smtClean="0">
                <a:ea typeface="Calibri" pitchFamily="34" charset="0"/>
                <a:cs typeface="Times New Roman" pitchFamily="18" charset="0"/>
              </a:rPr>
              <a:t>E.g. 39 is composite because it is a multiple of 3 and 13.</a:t>
            </a:r>
            <a:endParaRPr lang="en-GB" altLang="en-US" dirty="0">
              <a:ea typeface="Calibri" pitchFamily="34" charset="0"/>
              <a:cs typeface="Times New Roman" pitchFamily="18" charset="0"/>
            </a:endParaRPr>
          </a:p>
          <a:p>
            <a:endParaRPr lang="en-GB" dirty="0"/>
          </a:p>
        </p:txBody>
      </p:sp>
      <p:sp>
        <p:nvSpPr>
          <p:cNvPr id="5" name="Content Placeholder 4"/>
          <p:cNvSpPr>
            <a:spLocks noGrp="1"/>
          </p:cNvSpPr>
          <p:nvPr>
            <p:ph sz="quarter" idx="13"/>
          </p:nvPr>
        </p:nvSpPr>
        <p:spPr>
          <a:xfrm>
            <a:off x="719336" y="2555776"/>
            <a:ext cx="3390900" cy="2376264"/>
          </a:xfrm>
        </p:spPr>
        <p:txBody>
          <a:bodyPr>
            <a:normAutofit fontScale="85000" lnSpcReduction="10000"/>
          </a:bodyPr>
          <a:lstStyle/>
          <a:p>
            <a:pPr marL="0" indent="0">
              <a:buNone/>
              <a:tabLst>
                <a:tab pos="268288" algn="l"/>
              </a:tabLst>
            </a:pPr>
            <a:r>
              <a:rPr lang="en-GB" sz="1200" i="1" dirty="0" smtClean="0">
                <a:ea typeface="Calibri" pitchFamily="34" charset="0"/>
                <a:cs typeface="Times New Roman" pitchFamily="18" charset="0"/>
              </a:rPr>
              <a:t>A prime number is a number with two factors, 1 and itself.</a:t>
            </a:r>
          </a:p>
          <a:p>
            <a:pPr marL="0" indent="0">
              <a:buNone/>
              <a:tabLst>
                <a:tab pos="268288" algn="l"/>
              </a:tabLst>
            </a:pPr>
            <a:r>
              <a:rPr lang="en-GB" sz="1200" i="1" dirty="0" smtClean="0">
                <a:ea typeface="Calibri" pitchFamily="34" charset="0"/>
                <a:cs typeface="Times New Roman" pitchFamily="18" charset="0"/>
              </a:rPr>
              <a:t>The following numbers are prime numbers:</a:t>
            </a:r>
          </a:p>
          <a:p>
            <a:pPr marL="0" indent="0">
              <a:buNone/>
              <a:tabLst>
                <a:tab pos="268288" algn="l"/>
              </a:tabLst>
            </a:pPr>
            <a:r>
              <a:rPr lang="en-GB" sz="1200" i="1" dirty="0" smtClean="0">
                <a:ea typeface="Calibri" pitchFamily="34" charset="0"/>
                <a:cs typeface="Times New Roman" pitchFamily="18" charset="0"/>
              </a:rPr>
              <a:t>	2, 3, 5, 7, 11, 13, 17, 19, 23,</a:t>
            </a:r>
          </a:p>
          <a:p>
            <a:pPr marL="0" indent="0">
              <a:buNone/>
              <a:tabLst>
                <a:tab pos="268288" algn="l"/>
              </a:tabLst>
            </a:pPr>
            <a:r>
              <a:rPr lang="en-GB" sz="1200" i="1" dirty="0">
                <a:ea typeface="Calibri" pitchFamily="34" charset="0"/>
                <a:cs typeface="Times New Roman" pitchFamily="18" charset="0"/>
              </a:rPr>
              <a:t>	</a:t>
            </a:r>
            <a:r>
              <a:rPr lang="en-GB" sz="1200" i="1" dirty="0" smtClean="0">
                <a:ea typeface="Calibri" pitchFamily="34" charset="0"/>
                <a:cs typeface="Times New Roman" pitchFamily="18" charset="0"/>
              </a:rPr>
              <a:t>29, 31, 37, 41, 43, 47</a:t>
            </a:r>
          </a:p>
          <a:p>
            <a:pPr marL="0" indent="0">
              <a:buNone/>
              <a:tabLst>
                <a:tab pos="268288" algn="l"/>
              </a:tabLst>
            </a:pPr>
            <a:endParaRPr lang="en-GB" sz="1200" i="1" dirty="0" smtClean="0">
              <a:ea typeface="Calibri" pitchFamily="34" charset="0"/>
              <a:cs typeface="Times New Roman" pitchFamily="18" charset="0"/>
            </a:endParaRPr>
          </a:p>
          <a:p>
            <a:pPr marL="0" indent="0">
              <a:buNone/>
              <a:tabLst>
                <a:tab pos="268288" algn="l"/>
              </a:tabLst>
            </a:pPr>
            <a:r>
              <a:rPr lang="en-GB" sz="1200" i="1" dirty="0" smtClean="0">
                <a:ea typeface="Calibri" pitchFamily="34" charset="0"/>
                <a:cs typeface="Times New Roman" pitchFamily="18" charset="0"/>
              </a:rPr>
              <a:t>A composite number is divisible by a number other than 1 or itself.</a:t>
            </a:r>
            <a:endParaRPr lang="en-GB" sz="1200" i="1" dirty="0">
              <a:ea typeface="Calibri" pitchFamily="34" charset="0"/>
              <a:cs typeface="Times New Roman" pitchFamily="18" charset="0"/>
            </a:endParaRPr>
          </a:p>
          <a:p>
            <a:pPr marL="0" indent="0">
              <a:buNone/>
              <a:tabLst>
                <a:tab pos="268288" algn="l"/>
              </a:tabLst>
            </a:pPr>
            <a:r>
              <a:rPr lang="en-GB" sz="1200" i="1" dirty="0" smtClean="0">
                <a:ea typeface="Calibri" pitchFamily="34" charset="0"/>
                <a:cs typeface="Times New Roman" pitchFamily="18" charset="0"/>
              </a:rPr>
              <a:t>The following numbers are composite numbers:</a:t>
            </a:r>
          </a:p>
          <a:p>
            <a:pPr marL="0" indent="0">
              <a:buNone/>
              <a:tabLst>
                <a:tab pos="268288" algn="l"/>
              </a:tabLst>
            </a:pPr>
            <a:r>
              <a:rPr lang="en-GB" sz="1200" i="1" dirty="0" smtClean="0">
                <a:ea typeface="Calibri" pitchFamily="34" charset="0"/>
                <a:cs typeface="Times New Roman" pitchFamily="18" charset="0"/>
              </a:rPr>
              <a:t>	4, 6, 8, 9, 10, 12, 14, 15, 16, 18, 20,</a:t>
            </a:r>
          </a:p>
          <a:p>
            <a:pPr marL="0" indent="0">
              <a:buNone/>
              <a:tabLst>
                <a:tab pos="268288" algn="l"/>
              </a:tabLst>
            </a:pPr>
            <a:r>
              <a:rPr lang="en-GB" sz="1200" i="1" dirty="0">
                <a:ea typeface="Calibri" pitchFamily="34" charset="0"/>
                <a:cs typeface="Times New Roman" pitchFamily="18" charset="0"/>
              </a:rPr>
              <a:t>	</a:t>
            </a:r>
            <a:r>
              <a:rPr lang="en-GB" sz="1200" i="1" dirty="0" smtClean="0">
                <a:ea typeface="Calibri" pitchFamily="34" charset="0"/>
                <a:cs typeface="Times New Roman" pitchFamily="18" charset="0"/>
              </a:rPr>
              <a:t>22, 24, 25, 26, 27, 28, 30, 32, 34, 35, 36,</a:t>
            </a:r>
          </a:p>
          <a:p>
            <a:pPr marL="0" indent="0">
              <a:buNone/>
              <a:tabLst>
                <a:tab pos="268288" algn="l"/>
              </a:tabLst>
            </a:pPr>
            <a:r>
              <a:rPr lang="en-GB" sz="1200" i="1" dirty="0">
                <a:ea typeface="Calibri" pitchFamily="34" charset="0"/>
                <a:cs typeface="Times New Roman" pitchFamily="18" charset="0"/>
              </a:rPr>
              <a:t>	</a:t>
            </a:r>
            <a:r>
              <a:rPr lang="en-GB" sz="1200" i="1" dirty="0" smtClean="0">
                <a:ea typeface="Calibri" pitchFamily="34" charset="0"/>
                <a:cs typeface="Times New Roman" pitchFamily="18" charset="0"/>
              </a:rPr>
              <a:t>38, 39, 40, 42, 44, 45, 46, 48, 49, 50</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11775340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1 – Spring 1</a:t>
            </a:r>
            <a:endParaRPr lang="en-GB" dirty="0"/>
          </a:p>
        </p:txBody>
      </p:sp>
      <p:sp>
        <p:nvSpPr>
          <p:cNvPr id="3" name="Text Placeholder 2"/>
          <p:cNvSpPr>
            <a:spLocks noGrp="1"/>
          </p:cNvSpPr>
          <p:nvPr>
            <p:ph type="body" sz="quarter" idx="11"/>
          </p:nvPr>
        </p:nvSpPr>
        <p:spPr/>
        <p:txBody>
          <a:bodyPr/>
          <a:lstStyle/>
          <a:p>
            <a:r>
              <a:rPr lang="en-GB" dirty="0" smtClean="0"/>
              <a:t>I know doubles and halves of numbers to 10.</a:t>
            </a:r>
            <a:endParaRPr lang="en-GB" dirty="0"/>
          </a:p>
        </p:txBody>
      </p:sp>
      <p:sp>
        <p:nvSpPr>
          <p:cNvPr id="4" name="Text Placeholder 3"/>
          <p:cNvSpPr>
            <a:spLocks noGrp="1"/>
          </p:cNvSpPr>
          <p:nvPr>
            <p:ph type="body" sz="quarter" idx="12"/>
          </p:nvPr>
        </p:nvSpPr>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smtClean="0">
              <a:cs typeface="Times New Roman" pitchFamily="18" charset="0"/>
            </a:endParaRPr>
          </a:p>
          <a:p>
            <a:pPr lvl="0" eaLnBrk="0" fontAlgn="base" hangingPunct="0">
              <a:spcBef>
                <a:spcPct val="0"/>
              </a:spcBef>
              <a:spcAft>
                <a:spcPct val="0"/>
              </a:spcAft>
              <a:buClrTx/>
              <a:buSzTx/>
            </a:pPr>
            <a:r>
              <a:rPr lang="en-GB" altLang="en-US" u="sng" dirty="0" smtClean="0">
                <a:cs typeface="Times New Roman" pitchFamily="18" charset="0"/>
              </a:rPr>
              <a:t>Ping Pong</a:t>
            </a:r>
            <a:r>
              <a:rPr lang="en-GB" altLang="en-US" dirty="0" smtClean="0">
                <a:cs typeface="Times New Roman" pitchFamily="18" charset="0"/>
              </a:rPr>
              <a:t> – In this game, the parent says, “Ping,” and the child replies, “Pong.” Then the parent says a number and the child doubles it. For a harder version, the adult can say, “Pong.” The child replies, “Ping,” and then halves the next number given.</a:t>
            </a:r>
            <a:endParaRPr lang="en-GB" altLang="en-US" u="sng" dirty="0">
              <a:cs typeface="Times New Roman" pitchFamily="18" charset="0"/>
            </a:endParaRP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smtClean="0">
                <a:cs typeface="Times New Roman" pitchFamily="18" charset="0"/>
              </a:rPr>
              <a:t>Practise online </a:t>
            </a:r>
            <a:r>
              <a:rPr lang="en-GB" altLang="en-US" dirty="0" smtClean="0">
                <a:cs typeface="Times New Roman" pitchFamily="18" charset="0"/>
              </a:rPr>
              <a:t>– Go to </a:t>
            </a:r>
            <a:r>
              <a:rPr lang="en-GB" altLang="en-US" dirty="0" smtClean="0">
                <a:cs typeface="Times New Roman" pitchFamily="18" charset="0"/>
                <a:hlinkClick r:id="rId2"/>
              </a:rPr>
              <a:t>www.conkermaths.com</a:t>
            </a:r>
            <a:r>
              <a:rPr lang="en-GB" altLang="en-US" dirty="0" smtClean="0">
                <a:cs typeface="Times New Roman" pitchFamily="18" charset="0"/>
              </a:rPr>
              <a:t> and see how many questions you can answer in just 90 seconds.</a:t>
            </a:r>
            <a:endParaRPr lang="en-GB" altLang="en-US" dirty="0">
              <a:cs typeface="Arial" pitchFamily="34" charset="0"/>
            </a:endParaRPr>
          </a:p>
          <a:p>
            <a:pPr lvl="0"/>
            <a:endParaRPr lang="en-GB" altLang="en-US"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1125440068"/>
              </p:ext>
            </p:extLst>
          </p:nvPr>
        </p:nvGraphicFramePr>
        <p:xfrm>
          <a:off x="692696" y="2555776"/>
          <a:ext cx="2376264" cy="2880320"/>
        </p:xfrm>
        <a:graphic>
          <a:graphicData uri="http://schemas.openxmlformats.org/drawingml/2006/table">
            <a:tbl>
              <a:tblPr firstRow="1" bandRow="1">
                <a:tableStyleId>{2D5ABB26-0587-4C30-8999-92F81FD0307C}</a:tableStyleId>
              </a:tblPr>
              <a:tblGrid>
                <a:gridCol w="1188132">
                  <a:extLst>
                    <a:ext uri="{9D8B030D-6E8A-4147-A177-3AD203B41FA5}">
                      <a16:colId xmlns:a16="http://schemas.microsoft.com/office/drawing/2014/main" val="20000"/>
                    </a:ext>
                  </a:extLst>
                </a:gridCol>
                <a:gridCol w="1188132">
                  <a:extLst>
                    <a:ext uri="{9D8B030D-6E8A-4147-A177-3AD203B41FA5}">
                      <a16:colId xmlns:a16="http://schemas.microsoft.com/office/drawing/2014/main" val="20001"/>
                    </a:ext>
                  </a:extLst>
                </a:gridCol>
              </a:tblGrid>
              <a:tr h="2880320">
                <a:tc>
                  <a:txBody>
                    <a:bodyPr/>
                    <a:lstStyle/>
                    <a:p>
                      <a:pPr algn="ctr">
                        <a:lnSpc>
                          <a:spcPct val="115000"/>
                        </a:lnSpc>
                        <a:spcAft>
                          <a:spcPts val="0"/>
                        </a:spcAft>
                      </a:pPr>
                      <a:r>
                        <a:rPr lang="en-GB" sz="1400" dirty="0" smtClean="0">
                          <a:effectLst/>
                          <a:latin typeface="Calibri"/>
                          <a:ea typeface="Calibri"/>
                          <a:cs typeface="Times New Roman"/>
                        </a:rPr>
                        <a:t>0 + 0 = 0</a:t>
                      </a:r>
                    </a:p>
                    <a:p>
                      <a:pPr algn="ctr">
                        <a:lnSpc>
                          <a:spcPct val="115000"/>
                        </a:lnSpc>
                        <a:spcAft>
                          <a:spcPts val="0"/>
                        </a:spcAft>
                      </a:pPr>
                      <a:r>
                        <a:rPr lang="en-GB" sz="1400" dirty="0" smtClean="0">
                          <a:effectLst/>
                          <a:latin typeface="Calibri"/>
                          <a:ea typeface="Calibri"/>
                          <a:cs typeface="Times New Roman"/>
                        </a:rPr>
                        <a:t>1 + 1 = </a:t>
                      </a:r>
                      <a:r>
                        <a:rPr lang="en-GB" sz="1400" dirty="0" smtClean="0">
                          <a:effectLst/>
                          <a:latin typeface="Calibri"/>
                          <a:ea typeface="Calibri"/>
                          <a:cs typeface="Times New Roman"/>
                        </a:rPr>
                        <a:t>2</a:t>
                      </a:r>
                      <a:endParaRPr lang="en-GB" sz="1400" dirty="0" smtClean="0">
                        <a:effectLst/>
                        <a:latin typeface="Calibri"/>
                        <a:ea typeface="Calibri"/>
                        <a:cs typeface="Times New Roman"/>
                      </a:endParaRPr>
                    </a:p>
                    <a:p>
                      <a:pPr algn="ctr">
                        <a:lnSpc>
                          <a:spcPct val="115000"/>
                        </a:lnSpc>
                        <a:spcAft>
                          <a:spcPts val="0"/>
                        </a:spcAft>
                      </a:pPr>
                      <a:r>
                        <a:rPr lang="en-GB" sz="1400" dirty="0" smtClean="0">
                          <a:effectLst/>
                          <a:latin typeface="Calibri"/>
                          <a:ea typeface="Calibri"/>
                          <a:cs typeface="Times New Roman"/>
                        </a:rPr>
                        <a:t>2 + 2 = 4</a:t>
                      </a:r>
                    </a:p>
                    <a:p>
                      <a:pPr algn="ctr">
                        <a:lnSpc>
                          <a:spcPct val="115000"/>
                        </a:lnSpc>
                        <a:spcAft>
                          <a:spcPts val="0"/>
                        </a:spcAft>
                      </a:pPr>
                      <a:r>
                        <a:rPr lang="en-GB" sz="1400" dirty="0" smtClean="0">
                          <a:effectLst/>
                          <a:latin typeface="Calibri"/>
                          <a:ea typeface="Calibri"/>
                          <a:cs typeface="Times New Roman"/>
                        </a:rPr>
                        <a:t>3 + 3 = 6</a:t>
                      </a:r>
                    </a:p>
                    <a:p>
                      <a:pPr algn="ctr">
                        <a:lnSpc>
                          <a:spcPct val="115000"/>
                        </a:lnSpc>
                        <a:spcAft>
                          <a:spcPts val="0"/>
                        </a:spcAft>
                      </a:pPr>
                      <a:r>
                        <a:rPr lang="en-GB" sz="1400" dirty="0" smtClean="0">
                          <a:effectLst/>
                          <a:latin typeface="Calibri"/>
                          <a:ea typeface="Calibri"/>
                          <a:cs typeface="Times New Roman"/>
                        </a:rPr>
                        <a:t>4 + 4 = 8</a:t>
                      </a:r>
                    </a:p>
                    <a:p>
                      <a:pPr algn="ctr">
                        <a:lnSpc>
                          <a:spcPct val="115000"/>
                        </a:lnSpc>
                        <a:spcAft>
                          <a:spcPts val="0"/>
                        </a:spcAft>
                      </a:pPr>
                      <a:r>
                        <a:rPr lang="en-GB" sz="1400" dirty="0" smtClean="0">
                          <a:effectLst/>
                          <a:latin typeface="Calibri"/>
                          <a:ea typeface="Calibri"/>
                          <a:cs typeface="Times New Roman"/>
                        </a:rPr>
                        <a:t>5 + 5 = 10</a:t>
                      </a:r>
                    </a:p>
                    <a:p>
                      <a:pPr algn="ctr">
                        <a:lnSpc>
                          <a:spcPct val="115000"/>
                        </a:lnSpc>
                        <a:spcAft>
                          <a:spcPts val="0"/>
                        </a:spcAft>
                      </a:pPr>
                      <a:r>
                        <a:rPr lang="en-GB" sz="1400" dirty="0" smtClean="0">
                          <a:effectLst/>
                          <a:latin typeface="Calibri"/>
                          <a:ea typeface="Calibri"/>
                          <a:cs typeface="Times New Roman"/>
                        </a:rPr>
                        <a:t>6 + 6 = 12</a:t>
                      </a:r>
                    </a:p>
                    <a:p>
                      <a:pPr algn="ctr">
                        <a:lnSpc>
                          <a:spcPct val="115000"/>
                        </a:lnSpc>
                        <a:spcAft>
                          <a:spcPts val="0"/>
                        </a:spcAft>
                      </a:pPr>
                      <a:r>
                        <a:rPr lang="en-GB" sz="1400" dirty="0" smtClean="0">
                          <a:effectLst/>
                          <a:latin typeface="Calibri"/>
                          <a:ea typeface="Calibri"/>
                          <a:cs typeface="Times New Roman"/>
                        </a:rPr>
                        <a:t>7 + 7 = 14</a:t>
                      </a:r>
                    </a:p>
                    <a:p>
                      <a:pPr algn="ctr">
                        <a:lnSpc>
                          <a:spcPct val="115000"/>
                        </a:lnSpc>
                        <a:spcAft>
                          <a:spcPts val="0"/>
                        </a:spcAft>
                      </a:pPr>
                      <a:r>
                        <a:rPr lang="en-GB" sz="1400" dirty="0" smtClean="0">
                          <a:effectLst/>
                          <a:latin typeface="Calibri"/>
                          <a:ea typeface="Calibri"/>
                          <a:cs typeface="Times New Roman"/>
                        </a:rPr>
                        <a:t>8 + 8 = 16</a:t>
                      </a:r>
                    </a:p>
                    <a:p>
                      <a:pPr algn="ctr">
                        <a:lnSpc>
                          <a:spcPct val="115000"/>
                        </a:lnSpc>
                        <a:spcAft>
                          <a:spcPts val="0"/>
                        </a:spcAft>
                      </a:pPr>
                      <a:r>
                        <a:rPr lang="en-GB" sz="1400" dirty="0" smtClean="0">
                          <a:effectLst/>
                          <a:latin typeface="Calibri"/>
                          <a:ea typeface="Calibri"/>
                          <a:cs typeface="Times New Roman"/>
                        </a:rPr>
                        <a:t>9 + 9 = 18</a:t>
                      </a:r>
                    </a:p>
                    <a:p>
                      <a:pPr algn="ctr">
                        <a:lnSpc>
                          <a:spcPct val="115000"/>
                        </a:lnSpc>
                        <a:spcAft>
                          <a:spcPts val="0"/>
                        </a:spcAft>
                      </a:pPr>
                      <a:r>
                        <a:rPr lang="en-GB" sz="1400" dirty="0" smtClean="0">
                          <a:effectLst/>
                          <a:latin typeface="Calibri"/>
                          <a:ea typeface="Calibri"/>
                          <a:cs typeface="Times New Roman"/>
                        </a:rPr>
                        <a:t>10 + 10 = 20</a:t>
                      </a:r>
                      <a:endParaRPr lang="en-GB"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400" dirty="0" smtClean="0">
                          <a:effectLst/>
                          <a:latin typeface="Calibri"/>
                          <a:ea typeface="Calibri"/>
                          <a:cs typeface="Times New Roman"/>
                        </a:rPr>
                        <a:t>½ of 0 = 0</a:t>
                      </a:r>
                    </a:p>
                    <a:p>
                      <a:pPr algn="ctr">
                        <a:lnSpc>
                          <a:spcPct val="115000"/>
                        </a:lnSpc>
                        <a:spcAft>
                          <a:spcPts val="0"/>
                        </a:spcAft>
                      </a:pPr>
                      <a:r>
                        <a:rPr lang="en-GB" sz="1400" dirty="0" smtClean="0">
                          <a:effectLst/>
                          <a:latin typeface="Calibri"/>
                          <a:ea typeface="Calibri"/>
                          <a:cs typeface="Times New Roman"/>
                        </a:rPr>
                        <a:t>½ of 2 = 1</a:t>
                      </a:r>
                    </a:p>
                    <a:p>
                      <a:pPr algn="ctr">
                        <a:lnSpc>
                          <a:spcPct val="115000"/>
                        </a:lnSpc>
                        <a:spcAft>
                          <a:spcPts val="0"/>
                        </a:spcAft>
                      </a:pPr>
                      <a:r>
                        <a:rPr lang="en-GB" sz="1400" dirty="0" smtClean="0">
                          <a:effectLst/>
                          <a:latin typeface="Calibri"/>
                          <a:ea typeface="Calibri"/>
                          <a:cs typeface="Times New Roman"/>
                        </a:rPr>
                        <a:t>½ of 4 = 2</a:t>
                      </a:r>
                    </a:p>
                    <a:p>
                      <a:pPr algn="ctr">
                        <a:lnSpc>
                          <a:spcPct val="115000"/>
                        </a:lnSpc>
                        <a:spcAft>
                          <a:spcPts val="0"/>
                        </a:spcAft>
                      </a:pPr>
                      <a:r>
                        <a:rPr lang="en-GB" sz="1400" dirty="0" smtClean="0">
                          <a:effectLst/>
                          <a:latin typeface="Calibri"/>
                          <a:ea typeface="Calibri"/>
                          <a:cs typeface="Times New Roman"/>
                        </a:rPr>
                        <a:t>½ of 6 = 3</a:t>
                      </a:r>
                    </a:p>
                    <a:p>
                      <a:pPr algn="ctr">
                        <a:lnSpc>
                          <a:spcPct val="115000"/>
                        </a:lnSpc>
                        <a:spcAft>
                          <a:spcPts val="0"/>
                        </a:spcAft>
                      </a:pPr>
                      <a:r>
                        <a:rPr lang="en-GB" sz="1400" dirty="0" smtClean="0">
                          <a:effectLst/>
                          <a:latin typeface="Calibri"/>
                          <a:ea typeface="Calibri"/>
                          <a:cs typeface="Times New Roman"/>
                        </a:rPr>
                        <a:t>½ of 8 = 4</a:t>
                      </a:r>
                    </a:p>
                    <a:p>
                      <a:pPr algn="ctr">
                        <a:lnSpc>
                          <a:spcPct val="115000"/>
                        </a:lnSpc>
                        <a:spcAft>
                          <a:spcPts val="0"/>
                        </a:spcAft>
                      </a:pPr>
                      <a:r>
                        <a:rPr lang="en-GB" sz="1400" dirty="0" smtClean="0">
                          <a:effectLst/>
                          <a:latin typeface="Calibri"/>
                          <a:ea typeface="Calibri"/>
                          <a:cs typeface="Times New Roman"/>
                        </a:rPr>
                        <a:t>½ of 10 = 5</a:t>
                      </a: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p:txBody>
          <a:bodyPr>
            <a:normAutofit/>
          </a:bodyPr>
          <a:lstStyle/>
          <a:p>
            <a:r>
              <a:rPr lang="en-GB" dirty="0" smtClean="0"/>
              <a:t>Key Vocabulary</a:t>
            </a:r>
          </a:p>
          <a:p>
            <a:pPr algn="l"/>
            <a:r>
              <a:rPr lang="en-GB" b="0" u="none" dirty="0" smtClean="0"/>
              <a:t>What is </a:t>
            </a:r>
            <a:r>
              <a:rPr lang="en-GB" u="none" dirty="0" smtClean="0"/>
              <a:t>double </a:t>
            </a:r>
            <a:r>
              <a:rPr lang="en-GB" b="0" u="none" dirty="0" smtClean="0"/>
              <a:t>9?</a:t>
            </a:r>
          </a:p>
          <a:p>
            <a:pPr algn="l"/>
            <a:r>
              <a:rPr lang="en-GB" b="0" u="none" dirty="0" smtClean="0"/>
              <a:t>What is </a:t>
            </a:r>
            <a:r>
              <a:rPr lang="en-GB" u="none" dirty="0" smtClean="0"/>
              <a:t>half </a:t>
            </a:r>
            <a:r>
              <a:rPr lang="en-GB" b="0" u="none" dirty="0" smtClean="0"/>
              <a:t>of 6?</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16811727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1 – Spring </a:t>
            </a:r>
            <a:r>
              <a:rPr lang="en-GB" dirty="0"/>
              <a:t>2</a:t>
            </a:r>
          </a:p>
        </p:txBody>
      </p:sp>
      <p:sp>
        <p:nvSpPr>
          <p:cNvPr id="3" name="Text Placeholder 2"/>
          <p:cNvSpPr>
            <a:spLocks noGrp="1"/>
          </p:cNvSpPr>
          <p:nvPr>
            <p:ph type="body" sz="quarter" idx="11"/>
          </p:nvPr>
        </p:nvSpPr>
        <p:spPr/>
        <p:txBody>
          <a:bodyPr/>
          <a:lstStyle/>
          <a:p>
            <a:r>
              <a:rPr lang="en-GB" dirty="0" smtClean="0"/>
              <a:t>I know number bonds to 10.</a:t>
            </a:r>
            <a:endParaRPr lang="en-GB" dirty="0"/>
          </a:p>
        </p:txBody>
      </p:sp>
      <p:sp>
        <p:nvSpPr>
          <p:cNvPr id="4" name="Text Placeholder 3"/>
          <p:cNvSpPr>
            <a:spLocks noGrp="1"/>
          </p:cNvSpPr>
          <p:nvPr>
            <p:ph type="body" sz="quarter" idx="12"/>
          </p:nvPr>
        </p:nvSpPr>
        <p:spPr/>
        <p:txBody>
          <a:bodyPr>
            <a:normAutofit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smtClean="0">
                <a:cs typeface="Times New Roman" pitchFamily="18" charset="0"/>
              </a:rPr>
              <a:t>Use practical resources</a:t>
            </a:r>
            <a:r>
              <a:rPr lang="en-GB" altLang="en-US" dirty="0" smtClean="0">
                <a:cs typeface="Times New Roman" pitchFamily="18" charset="0"/>
              </a:rPr>
              <a:t> – Your child has one potato on their plate and you give them two more. Can they predict how many they will have now?</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smtClean="0">
                <a:cs typeface="Times New Roman" pitchFamily="18" charset="0"/>
              </a:rPr>
              <a:t>Make a poster</a:t>
            </a:r>
            <a:r>
              <a:rPr lang="en-GB" altLang="en-US" dirty="0" smtClean="0">
                <a:cs typeface="Times New Roman" pitchFamily="18" charset="0"/>
              </a:rPr>
              <a:t> – We use </a:t>
            </a:r>
            <a:r>
              <a:rPr lang="en-GB" altLang="en-US" dirty="0" err="1" smtClean="0">
                <a:cs typeface="Times New Roman" pitchFamily="18" charset="0"/>
              </a:rPr>
              <a:t>Numicon</a:t>
            </a:r>
            <a:r>
              <a:rPr lang="en-GB" altLang="en-US" dirty="0" smtClean="0">
                <a:cs typeface="Times New Roman" pitchFamily="18" charset="0"/>
              </a:rPr>
              <a:t> at school. You can find pictures of the Numicon</a:t>
            </a:r>
            <a:r>
              <a:rPr lang="en-GB" altLang="en-US" dirty="0">
                <a:cs typeface="Times New Roman" pitchFamily="18" charset="0"/>
              </a:rPr>
              <a:t> shapes here</a:t>
            </a:r>
            <a:r>
              <a:rPr lang="en-GB" altLang="en-US" dirty="0" smtClean="0">
                <a:cs typeface="Times New Roman" pitchFamily="18" charset="0"/>
              </a:rPr>
              <a:t>: bit.ly/</a:t>
            </a:r>
            <a:r>
              <a:rPr lang="en-GB" altLang="en-US" dirty="0" err="1" smtClean="0">
                <a:cs typeface="Times New Roman" pitchFamily="18" charset="0"/>
              </a:rPr>
              <a:t>NumiconPictures</a:t>
            </a:r>
            <a:r>
              <a:rPr lang="en-GB" altLang="en-US" dirty="0" smtClean="0">
                <a:cs typeface="Times New Roman" pitchFamily="18" charset="0"/>
              </a:rPr>
              <a:t> – your child could make a poster showing the different ways of making 10.</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smtClean="0">
                <a:cs typeface="Times New Roman" pitchFamily="18" charset="0"/>
              </a:rPr>
              <a:t>Play games</a:t>
            </a:r>
            <a:r>
              <a:rPr lang="en-GB" altLang="en-US" dirty="0" smtClean="0">
                <a:cs typeface="Times New Roman" pitchFamily="18" charset="0"/>
              </a:rPr>
              <a:t> – You can play number bond pairs online at </a:t>
            </a:r>
            <a:r>
              <a:rPr lang="en-GB" altLang="en-US" dirty="0" smtClean="0">
                <a:cs typeface="Times New Roman" pitchFamily="18" charset="0"/>
                <a:hlinkClick r:id="rId2"/>
              </a:rPr>
              <a:t>www.conkermaths.com</a:t>
            </a:r>
            <a:r>
              <a:rPr lang="en-GB" altLang="en-US" dirty="0" smtClean="0">
                <a:cs typeface="Times New Roman" pitchFamily="18" charset="0"/>
              </a:rPr>
              <a:t> and then see how many questions you can answer in just one minute. </a:t>
            </a:r>
            <a:endParaRPr lang="en-GB" altLang="en-US" dirty="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a:p>
            <a:pPr lvl="0"/>
            <a:endParaRPr lang="en-GB" altLang="en-US"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1112918775"/>
              </p:ext>
            </p:extLst>
          </p:nvPr>
        </p:nvGraphicFramePr>
        <p:xfrm>
          <a:off x="719138" y="2555877"/>
          <a:ext cx="2781870" cy="2109343"/>
        </p:xfrm>
        <a:graphic>
          <a:graphicData uri="http://schemas.openxmlformats.org/drawingml/2006/table">
            <a:tbl>
              <a:tblPr firstRow="1" bandRow="1">
                <a:tableStyleId>{2D5ABB26-0587-4C30-8999-92F81FD0307C}</a:tableStyleId>
              </a:tblPr>
              <a:tblGrid>
                <a:gridCol w="927290">
                  <a:extLst>
                    <a:ext uri="{9D8B030D-6E8A-4147-A177-3AD203B41FA5}">
                      <a16:colId xmlns:a16="http://schemas.microsoft.com/office/drawing/2014/main" val="20000"/>
                    </a:ext>
                  </a:extLst>
                </a:gridCol>
                <a:gridCol w="927290">
                  <a:extLst>
                    <a:ext uri="{9D8B030D-6E8A-4147-A177-3AD203B41FA5}">
                      <a16:colId xmlns:a16="http://schemas.microsoft.com/office/drawing/2014/main" val="20001"/>
                    </a:ext>
                  </a:extLst>
                </a:gridCol>
                <a:gridCol w="927290">
                  <a:extLst>
                    <a:ext uri="{9D8B030D-6E8A-4147-A177-3AD203B41FA5}">
                      <a16:colId xmlns:a16="http://schemas.microsoft.com/office/drawing/2014/main" val="20002"/>
                    </a:ext>
                  </a:extLst>
                </a:gridCol>
              </a:tblGrid>
              <a:tr h="2109343">
                <a:tc>
                  <a:txBody>
                    <a:bodyPr/>
                    <a:lstStyle/>
                    <a:p>
                      <a:pPr algn="ctr">
                        <a:lnSpc>
                          <a:spcPct val="115000"/>
                        </a:lnSpc>
                        <a:spcAft>
                          <a:spcPts val="0"/>
                        </a:spcAft>
                      </a:pPr>
                      <a:r>
                        <a:rPr lang="en-GB" sz="1100" dirty="0" smtClean="0">
                          <a:effectLst/>
                          <a:latin typeface="Calibri"/>
                          <a:ea typeface="Calibri"/>
                          <a:cs typeface="Times New Roman"/>
                        </a:rPr>
                        <a:t>0 + 10 = 10</a:t>
                      </a:r>
                    </a:p>
                    <a:p>
                      <a:pPr algn="ctr">
                        <a:lnSpc>
                          <a:spcPct val="115000"/>
                        </a:lnSpc>
                        <a:spcAft>
                          <a:spcPts val="0"/>
                        </a:spcAft>
                      </a:pPr>
                      <a:r>
                        <a:rPr lang="en-GB" sz="1100" dirty="0" smtClean="0">
                          <a:effectLst/>
                          <a:latin typeface="Calibri"/>
                          <a:ea typeface="Calibri"/>
                          <a:cs typeface="Times New Roman"/>
                        </a:rPr>
                        <a:t>10 + 0 = 10</a:t>
                      </a:r>
                    </a:p>
                    <a:p>
                      <a:pPr algn="ctr">
                        <a:lnSpc>
                          <a:spcPct val="115000"/>
                        </a:lnSpc>
                        <a:spcAft>
                          <a:spcPts val="0"/>
                        </a:spcAft>
                      </a:pPr>
                      <a:r>
                        <a:rPr lang="en-GB" sz="1100" dirty="0" smtClean="0">
                          <a:effectLst/>
                          <a:latin typeface="Calibri"/>
                          <a:ea typeface="Calibri"/>
                          <a:cs typeface="Times New Roman"/>
                        </a:rPr>
                        <a:t>10 – 10 = 0</a:t>
                      </a:r>
                    </a:p>
                    <a:p>
                      <a:pPr algn="ctr">
                        <a:lnSpc>
                          <a:spcPct val="115000"/>
                        </a:lnSpc>
                        <a:spcAft>
                          <a:spcPts val="0"/>
                        </a:spcAft>
                      </a:pPr>
                      <a:r>
                        <a:rPr lang="en-GB" sz="1100" dirty="0" smtClean="0">
                          <a:effectLst/>
                          <a:latin typeface="Calibri"/>
                          <a:ea typeface="Calibri"/>
                          <a:cs typeface="Times New Roman"/>
                        </a:rPr>
                        <a:t>10</a:t>
                      </a:r>
                      <a:r>
                        <a:rPr lang="en-GB" sz="1100" baseline="0" dirty="0" smtClean="0">
                          <a:effectLst/>
                          <a:latin typeface="Calibri"/>
                          <a:ea typeface="Calibri"/>
                          <a:cs typeface="Times New Roman"/>
                        </a:rPr>
                        <a:t> – 0 = 10</a:t>
                      </a:r>
                    </a:p>
                    <a:p>
                      <a:pPr algn="ctr">
                        <a:lnSpc>
                          <a:spcPct val="115000"/>
                        </a:lnSpc>
                        <a:spcAft>
                          <a:spcPts val="0"/>
                        </a:spcAft>
                      </a:pPr>
                      <a:endParaRPr lang="en-GB" sz="1100" dirty="0" smtClean="0">
                        <a:effectLst/>
                        <a:latin typeface="Calibri"/>
                        <a:ea typeface="Calibri"/>
                        <a:cs typeface="Times New Roman"/>
                      </a:endParaRPr>
                    </a:p>
                    <a:p>
                      <a:pPr algn="ctr">
                        <a:lnSpc>
                          <a:spcPct val="115000"/>
                        </a:lnSpc>
                        <a:spcAft>
                          <a:spcPts val="0"/>
                        </a:spcAft>
                      </a:pPr>
                      <a:r>
                        <a:rPr lang="en-GB" sz="1100" dirty="0" smtClean="0">
                          <a:effectLst/>
                          <a:latin typeface="Calibri"/>
                          <a:ea typeface="Calibri"/>
                          <a:cs typeface="Times New Roman"/>
                        </a:rPr>
                        <a:t>1 + 9 = 10</a:t>
                      </a:r>
                    </a:p>
                    <a:p>
                      <a:pPr algn="ctr">
                        <a:lnSpc>
                          <a:spcPct val="115000"/>
                        </a:lnSpc>
                        <a:spcAft>
                          <a:spcPts val="0"/>
                        </a:spcAft>
                      </a:pPr>
                      <a:r>
                        <a:rPr lang="en-GB" sz="1100" dirty="0" smtClean="0">
                          <a:effectLst/>
                          <a:latin typeface="Calibri"/>
                          <a:ea typeface="Calibri"/>
                          <a:cs typeface="Times New Roman"/>
                        </a:rPr>
                        <a:t>9</a:t>
                      </a:r>
                      <a:r>
                        <a:rPr lang="en-GB" sz="1100" baseline="0" dirty="0" smtClean="0">
                          <a:effectLst/>
                          <a:latin typeface="Calibri"/>
                          <a:ea typeface="Calibri"/>
                          <a:cs typeface="Times New Roman"/>
                        </a:rPr>
                        <a:t> + 1 = 10</a:t>
                      </a:r>
                    </a:p>
                    <a:p>
                      <a:pPr algn="ctr">
                        <a:lnSpc>
                          <a:spcPct val="115000"/>
                        </a:lnSpc>
                        <a:spcAft>
                          <a:spcPts val="0"/>
                        </a:spcAft>
                      </a:pPr>
                      <a:r>
                        <a:rPr lang="en-GB" sz="1100" baseline="0" dirty="0" smtClean="0">
                          <a:effectLst/>
                          <a:latin typeface="Calibri"/>
                          <a:ea typeface="Calibri"/>
                          <a:cs typeface="Times New Roman"/>
                        </a:rPr>
                        <a:t>10 – 9 = 1</a:t>
                      </a:r>
                    </a:p>
                    <a:p>
                      <a:pPr algn="ctr">
                        <a:lnSpc>
                          <a:spcPct val="115000"/>
                        </a:lnSpc>
                        <a:spcAft>
                          <a:spcPts val="0"/>
                        </a:spcAft>
                      </a:pPr>
                      <a:r>
                        <a:rPr lang="en-GB" sz="1100" baseline="0" dirty="0" smtClean="0">
                          <a:effectLst/>
                          <a:latin typeface="Calibri"/>
                          <a:ea typeface="Calibri"/>
                          <a:cs typeface="Times New Roman"/>
                        </a:rPr>
                        <a:t>10 – 1 = 9</a:t>
                      </a:r>
                      <a:endParaRPr lang="en-GB" sz="1100" dirty="0" smtClean="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baseline="0" dirty="0" smtClean="0">
                          <a:effectLst/>
                          <a:latin typeface="Calibri"/>
                          <a:ea typeface="Calibri"/>
                          <a:cs typeface="Times New Roman"/>
                        </a:rPr>
                        <a:t>2 + 8 = 10</a:t>
                      </a:r>
                    </a:p>
                    <a:p>
                      <a:pPr algn="ctr">
                        <a:lnSpc>
                          <a:spcPct val="115000"/>
                        </a:lnSpc>
                        <a:spcAft>
                          <a:spcPts val="0"/>
                        </a:spcAft>
                      </a:pPr>
                      <a:r>
                        <a:rPr lang="en-GB" sz="1100" baseline="0" dirty="0" smtClean="0">
                          <a:effectLst/>
                          <a:latin typeface="Calibri"/>
                          <a:ea typeface="Calibri"/>
                          <a:cs typeface="Times New Roman"/>
                        </a:rPr>
                        <a:t>8 + 2 = 10</a:t>
                      </a:r>
                    </a:p>
                    <a:p>
                      <a:pPr algn="ctr">
                        <a:lnSpc>
                          <a:spcPct val="115000"/>
                        </a:lnSpc>
                        <a:spcAft>
                          <a:spcPts val="0"/>
                        </a:spcAft>
                      </a:pPr>
                      <a:r>
                        <a:rPr lang="en-GB" sz="1100" baseline="0" dirty="0" smtClean="0">
                          <a:effectLst/>
                          <a:latin typeface="Calibri"/>
                          <a:ea typeface="Calibri"/>
                          <a:cs typeface="Times New Roman"/>
                        </a:rPr>
                        <a:t>10 – 8 = 2</a:t>
                      </a:r>
                    </a:p>
                    <a:p>
                      <a:pPr algn="ctr">
                        <a:lnSpc>
                          <a:spcPct val="115000"/>
                        </a:lnSpc>
                        <a:spcAft>
                          <a:spcPts val="0"/>
                        </a:spcAft>
                      </a:pPr>
                      <a:r>
                        <a:rPr lang="en-GB" sz="1100" baseline="0" dirty="0" smtClean="0">
                          <a:effectLst/>
                          <a:latin typeface="Calibri"/>
                          <a:ea typeface="Calibri"/>
                          <a:cs typeface="Times New Roman"/>
                        </a:rPr>
                        <a:t>10 – 2 = 8</a:t>
                      </a:r>
                    </a:p>
                    <a:p>
                      <a:pPr algn="ctr">
                        <a:lnSpc>
                          <a:spcPct val="115000"/>
                        </a:lnSpc>
                        <a:spcAft>
                          <a:spcPts val="0"/>
                        </a:spcAft>
                      </a:pPr>
                      <a:endParaRPr lang="en-GB" sz="1100" baseline="0" dirty="0" smtClean="0">
                        <a:effectLst/>
                        <a:latin typeface="Calibri"/>
                        <a:ea typeface="Calibri"/>
                        <a:cs typeface="Times New Roman"/>
                      </a:endParaRPr>
                    </a:p>
                    <a:p>
                      <a:pPr algn="ctr">
                        <a:lnSpc>
                          <a:spcPct val="115000"/>
                        </a:lnSpc>
                        <a:spcAft>
                          <a:spcPts val="0"/>
                        </a:spcAft>
                      </a:pPr>
                      <a:r>
                        <a:rPr lang="en-GB" sz="1100" baseline="0" dirty="0" smtClean="0">
                          <a:effectLst/>
                          <a:latin typeface="Calibri"/>
                          <a:ea typeface="Calibri"/>
                          <a:cs typeface="Times New Roman"/>
                        </a:rPr>
                        <a:t>3 + 7 = 10</a:t>
                      </a:r>
                    </a:p>
                    <a:p>
                      <a:pPr algn="ctr">
                        <a:lnSpc>
                          <a:spcPct val="115000"/>
                        </a:lnSpc>
                        <a:spcAft>
                          <a:spcPts val="0"/>
                        </a:spcAft>
                      </a:pPr>
                      <a:r>
                        <a:rPr lang="en-GB" sz="1100" baseline="0" dirty="0" smtClean="0">
                          <a:effectLst/>
                          <a:latin typeface="Calibri"/>
                          <a:ea typeface="Calibri"/>
                          <a:cs typeface="Times New Roman"/>
                        </a:rPr>
                        <a:t>7 + 3 = 10</a:t>
                      </a:r>
                    </a:p>
                    <a:p>
                      <a:pPr algn="ctr">
                        <a:lnSpc>
                          <a:spcPct val="115000"/>
                        </a:lnSpc>
                        <a:spcAft>
                          <a:spcPts val="0"/>
                        </a:spcAft>
                      </a:pPr>
                      <a:r>
                        <a:rPr lang="en-GB" sz="1100" baseline="0" dirty="0" smtClean="0">
                          <a:effectLst/>
                          <a:latin typeface="Calibri"/>
                          <a:ea typeface="Calibri"/>
                          <a:cs typeface="Times New Roman"/>
                        </a:rPr>
                        <a:t>10 – 7 = 3</a:t>
                      </a:r>
                    </a:p>
                    <a:p>
                      <a:pPr algn="ctr">
                        <a:lnSpc>
                          <a:spcPct val="115000"/>
                        </a:lnSpc>
                        <a:spcAft>
                          <a:spcPts val="0"/>
                        </a:spcAft>
                      </a:pPr>
                      <a:r>
                        <a:rPr lang="en-GB" sz="1100" baseline="0" dirty="0" smtClean="0">
                          <a:effectLst/>
                          <a:latin typeface="Calibri"/>
                          <a:ea typeface="Calibri"/>
                          <a:cs typeface="Times New Roman"/>
                        </a:rPr>
                        <a:t>10 – 3 = 7</a:t>
                      </a:r>
                    </a:p>
                  </a:txBody>
                  <a:tcPr marL="68580" marR="68580" marT="0" marB="0"/>
                </a:tc>
                <a:tc>
                  <a:txBody>
                    <a:bodyPr/>
                    <a:lstStyle/>
                    <a:p>
                      <a:pPr algn="ctr">
                        <a:lnSpc>
                          <a:spcPct val="115000"/>
                        </a:lnSpc>
                        <a:spcAft>
                          <a:spcPts val="0"/>
                        </a:spcAft>
                      </a:pPr>
                      <a:r>
                        <a:rPr lang="en-GB" sz="1100" dirty="0" smtClean="0">
                          <a:effectLst/>
                          <a:latin typeface="Calibri"/>
                          <a:ea typeface="Calibri"/>
                          <a:cs typeface="Times New Roman"/>
                        </a:rPr>
                        <a:t>4 + 6 = 10</a:t>
                      </a:r>
                    </a:p>
                    <a:p>
                      <a:pPr algn="ctr">
                        <a:lnSpc>
                          <a:spcPct val="115000"/>
                        </a:lnSpc>
                        <a:spcAft>
                          <a:spcPts val="0"/>
                        </a:spcAft>
                      </a:pPr>
                      <a:r>
                        <a:rPr lang="en-GB" sz="1100" dirty="0" smtClean="0">
                          <a:effectLst/>
                          <a:latin typeface="Calibri"/>
                          <a:ea typeface="Calibri"/>
                          <a:cs typeface="Times New Roman"/>
                        </a:rPr>
                        <a:t>6</a:t>
                      </a:r>
                      <a:r>
                        <a:rPr lang="en-GB" sz="1100" baseline="0" dirty="0" smtClean="0">
                          <a:effectLst/>
                          <a:latin typeface="Calibri"/>
                          <a:ea typeface="Calibri"/>
                          <a:cs typeface="Times New Roman"/>
                        </a:rPr>
                        <a:t> + 4 = 10</a:t>
                      </a:r>
                    </a:p>
                    <a:p>
                      <a:pPr algn="ctr">
                        <a:lnSpc>
                          <a:spcPct val="115000"/>
                        </a:lnSpc>
                        <a:spcAft>
                          <a:spcPts val="0"/>
                        </a:spcAft>
                      </a:pPr>
                      <a:r>
                        <a:rPr lang="en-GB" sz="1100" baseline="0" dirty="0" smtClean="0">
                          <a:effectLst/>
                          <a:latin typeface="Calibri"/>
                          <a:ea typeface="Calibri"/>
                          <a:cs typeface="Times New Roman"/>
                        </a:rPr>
                        <a:t>10 – 6 = 4</a:t>
                      </a:r>
                    </a:p>
                    <a:p>
                      <a:pPr algn="ctr">
                        <a:lnSpc>
                          <a:spcPct val="115000"/>
                        </a:lnSpc>
                        <a:spcAft>
                          <a:spcPts val="0"/>
                        </a:spcAft>
                      </a:pPr>
                      <a:r>
                        <a:rPr lang="en-GB" sz="1100" baseline="0" dirty="0" smtClean="0">
                          <a:effectLst/>
                          <a:latin typeface="Calibri"/>
                          <a:ea typeface="Calibri"/>
                          <a:cs typeface="Times New Roman"/>
                        </a:rPr>
                        <a:t>10 – 4 = 6</a:t>
                      </a:r>
                    </a:p>
                    <a:p>
                      <a:pPr algn="ctr">
                        <a:lnSpc>
                          <a:spcPct val="115000"/>
                        </a:lnSpc>
                        <a:spcAft>
                          <a:spcPts val="0"/>
                        </a:spcAft>
                      </a:pPr>
                      <a:endParaRPr lang="en-GB" sz="1100" baseline="0" dirty="0" smtClean="0">
                        <a:effectLst/>
                        <a:latin typeface="Calibri"/>
                        <a:ea typeface="Calibri"/>
                        <a:cs typeface="Times New Roman"/>
                      </a:endParaRPr>
                    </a:p>
                    <a:p>
                      <a:pPr algn="ctr">
                        <a:lnSpc>
                          <a:spcPct val="115000"/>
                        </a:lnSpc>
                        <a:spcAft>
                          <a:spcPts val="0"/>
                        </a:spcAft>
                      </a:pPr>
                      <a:r>
                        <a:rPr lang="en-GB" sz="1100" baseline="0" dirty="0" smtClean="0">
                          <a:effectLst/>
                          <a:latin typeface="Calibri"/>
                          <a:ea typeface="Calibri"/>
                          <a:cs typeface="Times New Roman"/>
                        </a:rPr>
                        <a:t>5 + 5 = 10</a:t>
                      </a:r>
                    </a:p>
                    <a:p>
                      <a:pPr algn="ctr">
                        <a:lnSpc>
                          <a:spcPct val="115000"/>
                        </a:lnSpc>
                        <a:spcAft>
                          <a:spcPts val="0"/>
                        </a:spcAft>
                      </a:pPr>
                      <a:r>
                        <a:rPr lang="en-GB" sz="1100" baseline="0" dirty="0" smtClean="0">
                          <a:effectLst/>
                          <a:latin typeface="Calibri"/>
                          <a:ea typeface="Calibri"/>
                          <a:cs typeface="Times New Roman"/>
                        </a:rPr>
                        <a:t>10 – 5 = 5</a:t>
                      </a: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p:txBody>
          <a:bodyPr>
            <a:normAutofit/>
          </a:bodyPr>
          <a:lstStyle/>
          <a:p>
            <a:r>
              <a:rPr lang="en-GB" dirty="0" smtClean="0"/>
              <a:t>Key Vocabulary</a:t>
            </a:r>
          </a:p>
          <a:p>
            <a:pPr algn="l"/>
            <a:r>
              <a:rPr lang="en-GB" b="0" u="none" dirty="0" smtClean="0"/>
              <a:t>What is 3 </a:t>
            </a:r>
            <a:r>
              <a:rPr lang="en-GB" u="none" dirty="0" smtClean="0"/>
              <a:t>add</a:t>
            </a:r>
            <a:r>
              <a:rPr lang="en-GB" b="0" u="none" dirty="0" smtClean="0"/>
              <a:t> 2?</a:t>
            </a:r>
          </a:p>
          <a:p>
            <a:pPr algn="l"/>
            <a:r>
              <a:rPr lang="en-GB" b="0" u="none" dirty="0" smtClean="0"/>
              <a:t>What is 2 </a:t>
            </a:r>
            <a:r>
              <a:rPr lang="en-GB" u="none" dirty="0" smtClean="0"/>
              <a:t>plus</a:t>
            </a:r>
            <a:r>
              <a:rPr lang="en-GB" b="0" u="none" dirty="0" smtClean="0"/>
              <a:t> 2?</a:t>
            </a:r>
          </a:p>
          <a:p>
            <a:pPr algn="l"/>
            <a:r>
              <a:rPr lang="en-GB" b="0" u="none" dirty="0" smtClean="0"/>
              <a:t>What is 5 </a:t>
            </a:r>
            <a:r>
              <a:rPr lang="en-GB" u="none" dirty="0" smtClean="0"/>
              <a:t>subtract </a:t>
            </a:r>
            <a:r>
              <a:rPr lang="en-GB" b="0" u="none" dirty="0" smtClean="0"/>
              <a:t>2?</a:t>
            </a:r>
          </a:p>
          <a:p>
            <a:pPr algn="l"/>
            <a:r>
              <a:rPr lang="en-GB" b="0" u="none" dirty="0" smtClean="0"/>
              <a:t>What is 1 </a:t>
            </a:r>
            <a:r>
              <a:rPr lang="en-GB" u="none" dirty="0" smtClean="0"/>
              <a:t>less than </a:t>
            </a:r>
            <a:r>
              <a:rPr lang="en-GB" b="0" u="none" dirty="0"/>
              <a:t>4</a:t>
            </a:r>
            <a:r>
              <a:rPr lang="en-GB" b="0" u="none" dirty="0" smtClean="0"/>
              <a:t>?</a:t>
            </a:r>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a:t>
            </a:r>
            <a:r>
              <a:rPr lang="en-GB" altLang="en-US" dirty="0" smtClean="0">
                <a:ea typeface="Calibri" pitchFamily="34" charset="0"/>
                <a:cs typeface="Times New Roman" pitchFamily="18" charset="0"/>
              </a:rPr>
              <a:t>6 </a:t>
            </a:r>
            <a:r>
              <a:rPr lang="en-GB" altLang="en-US" dirty="0">
                <a:ea typeface="Calibri" pitchFamily="34" charset="0"/>
                <a:cs typeface="Times New Roman" pitchFamily="18" charset="0"/>
              </a:rPr>
              <a:t>+</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 = </a:t>
            </a:r>
            <a:r>
              <a:rPr lang="en-GB" altLang="en-US" dirty="0" smtClean="0">
                <a:ea typeface="Calibri" pitchFamily="34" charset="0"/>
                <a:cs typeface="Times New Roman" pitchFamily="18" charset="0"/>
              </a:rPr>
              <a:t>10 </a:t>
            </a:r>
            <a:r>
              <a:rPr lang="en-GB" altLang="en-US" dirty="0">
                <a:ea typeface="Calibri" pitchFamily="34" charset="0"/>
                <a:cs typeface="Times New Roman" pitchFamily="18" charset="0"/>
              </a:rPr>
              <a:t>or </a:t>
            </a:r>
            <a:r>
              <a:rPr lang="en-GB" altLang="en-US" dirty="0" smtClean="0">
                <a:ea typeface="Calibri" pitchFamily="34" charset="0"/>
                <a:cs typeface="Times New Roman" pitchFamily="18" charset="0"/>
              </a:rPr>
              <a:t>10 – ⃝ = </a:t>
            </a:r>
            <a:r>
              <a:rPr lang="en-GB" altLang="en-US" dirty="0">
                <a:ea typeface="Calibri" pitchFamily="34" charset="0"/>
                <a:cs typeface="Times New Roman" pitchFamily="18" charset="0"/>
              </a:rPr>
              <a:t>3</a:t>
            </a:r>
            <a:r>
              <a:rPr lang="en-GB" altLang="en-US" dirty="0" smtClean="0">
                <a:ea typeface="Calibri" pitchFamily="34" charset="0"/>
                <a:cs typeface="Times New Roman" pitchFamily="18" charset="0"/>
              </a:rPr>
              <a:t>.</a:t>
            </a:r>
            <a:endParaRPr lang="en-GB" altLang="en-US" dirty="0">
              <a:ea typeface="Calibri" pitchFamily="34" charset="0"/>
              <a:cs typeface="Times New Roman" pitchFamily="18" charset="0"/>
            </a:endParaRPr>
          </a:p>
          <a:p>
            <a:endParaRPr lang="en-GB"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37001223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1 – Summer 1</a:t>
            </a:r>
            <a:endParaRPr lang="en-GB" dirty="0"/>
          </a:p>
        </p:txBody>
      </p:sp>
      <p:sp>
        <p:nvSpPr>
          <p:cNvPr id="3" name="Text Placeholder 2"/>
          <p:cNvSpPr>
            <a:spLocks noGrp="1"/>
          </p:cNvSpPr>
          <p:nvPr>
            <p:ph type="body" sz="quarter" idx="11"/>
          </p:nvPr>
        </p:nvSpPr>
        <p:spPr/>
        <p:txBody>
          <a:bodyPr>
            <a:normAutofit/>
          </a:bodyPr>
          <a:lstStyle/>
          <a:p>
            <a:r>
              <a:rPr lang="en-GB" dirty="0" smtClean="0"/>
              <a:t>I can tell the time.</a:t>
            </a:r>
          </a:p>
        </p:txBody>
      </p:sp>
      <p:sp>
        <p:nvSpPr>
          <p:cNvPr id="4" name="Text Placeholder 3"/>
          <p:cNvSpPr>
            <a:spLocks noGrp="1"/>
          </p:cNvSpPr>
          <p:nvPr>
            <p:ph type="body" sz="quarter" idx="12"/>
          </p:nvPr>
        </p:nvSpPr>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If you would like more ideas, please speak to your child’s teacher.</a:t>
            </a:r>
          </a:p>
          <a:p>
            <a:pPr lvl="0" eaLnBrk="0" fontAlgn="base" hangingPunct="0">
              <a:spcBef>
                <a:spcPct val="0"/>
              </a:spcBef>
              <a:spcAft>
                <a:spcPct val="0"/>
              </a:spcAft>
              <a:buClrTx/>
              <a:buSzTx/>
            </a:pPr>
            <a:endParaRPr lang="en-GB" altLang="en-US" dirty="0" smtClean="0">
              <a:cs typeface="Arial" pitchFamily="34" charset="0"/>
            </a:endParaRPr>
          </a:p>
          <a:p>
            <a:pPr eaLnBrk="0" fontAlgn="base" hangingPunct="0">
              <a:spcBef>
                <a:spcPct val="0"/>
              </a:spcBef>
              <a:spcAft>
                <a:spcPct val="0"/>
              </a:spcAft>
              <a:buClrTx/>
              <a:buSzTx/>
            </a:pPr>
            <a:r>
              <a:rPr lang="en-GB" altLang="en-US" u="sng" dirty="0" smtClean="0">
                <a:cs typeface="Arial" pitchFamily="34" charset="0"/>
              </a:rPr>
              <a:t>Talk about time</a:t>
            </a:r>
            <a:r>
              <a:rPr lang="en-GB" altLang="en-US" dirty="0" smtClean="0">
                <a:cs typeface="Arial" pitchFamily="34" charset="0"/>
              </a:rPr>
              <a:t>  - Discuss  what time things happen. When does your child wake up? What time do they eat breakfast? </a:t>
            </a:r>
            <a:r>
              <a:rPr lang="en-GB" altLang="en-US" dirty="0">
                <a:cs typeface="Arial" pitchFamily="34" charset="0"/>
              </a:rPr>
              <a:t>Digital faces are </a:t>
            </a:r>
            <a:r>
              <a:rPr lang="en-GB" altLang="en-US" dirty="0" smtClean="0">
                <a:cs typeface="Arial" pitchFamily="34" charset="0"/>
              </a:rPr>
              <a:t>commonplace so make sure that you have an analogue clock visible in your house or that your child wears a watch with hands in addition to seeing digital representations.. </a:t>
            </a:r>
          </a:p>
          <a:p>
            <a:pPr eaLnBrk="0" fontAlgn="base" hangingPunct="0">
              <a:spcBef>
                <a:spcPct val="0"/>
              </a:spcBef>
              <a:spcAft>
                <a:spcPct val="0"/>
              </a:spcAft>
              <a:buClrTx/>
              <a:buSzTx/>
            </a:pPr>
            <a:endParaRPr lang="en-GB" altLang="en-US" u="sng" dirty="0">
              <a:cs typeface="Arial" pitchFamily="34" charset="0"/>
            </a:endParaRPr>
          </a:p>
          <a:p>
            <a:pPr lvl="0" eaLnBrk="0" fontAlgn="base" hangingPunct="0">
              <a:spcBef>
                <a:spcPct val="0"/>
              </a:spcBef>
              <a:spcAft>
                <a:spcPct val="0"/>
              </a:spcAft>
              <a:buClrTx/>
              <a:buSzTx/>
            </a:pPr>
            <a:r>
              <a:rPr lang="en-GB" altLang="en-US" u="sng" dirty="0" smtClean="0"/>
              <a:t>Play “What’s  the time Mr Wolf?”</a:t>
            </a:r>
            <a:r>
              <a:rPr lang="en-GB" altLang="en-US" dirty="0" smtClean="0"/>
              <a:t>– You could also give your child some responsibility for watching the clock :</a:t>
            </a:r>
          </a:p>
          <a:p>
            <a:pPr lvl="0" eaLnBrk="0" fontAlgn="base" hangingPunct="0">
              <a:spcBef>
                <a:spcPct val="0"/>
              </a:spcBef>
              <a:spcAft>
                <a:spcPct val="0"/>
              </a:spcAft>
              <a:buClrTx/>
              <a:buSzTx/>
            </a:pPr>
            <a:endParaRPr lang="en-GB" altLang="en-US" dirty="0"/>
          </a:p>
          <a:p>
            <a:pPr eaLnBrk="0" fontAlgn="base" hangingPunct="0">
              <a:spcBef>
                <a:spcPct val="0"/>
              </a:spcBef>
              <a:spcAft>
                <a:spcPct val="0"/>
              </a:spcAft>
              <a:buClrTx/>
              <a:buSzTx/>
            </a:pPr>
            <a:r>
              <a:rPr lang="en-GB" altLang="en-US" u="sng" dirty="0" smtClean="0">
                <a:cs typeface="Arial" pitchFamily="34" charset="0"/>
              </a:rPr>
              <a:t>Read books about time</a:t>
            </a:r>
            <a:endParaRPr lang="en-GB" altLang="en-US" dirty="0" smtClean="0"/>
          </a:p>
        </p:txBody>
      </p:sp>
      <p:sp>
        <p:nvSpPr>
          <p:cNvPr id="6" name="Text Placeholder 5"/>
          <p:cNvSpPr>
            <a:spLocks noGrp="1"/>
          </p:cNvSpPr>
          <p:nvPr>
            <p:ph type="body" sz="quarter" idx="14"/>
          </p:nvPr>
        </p:nvSpPr>
        <p:spPr>
          <a:xfrm>
            <a:off x="4365104" y="2555776"/>
            <a:ext cx="1876971" cy="2304256"/>
          </a:xfrm>
        </p:spPr>
        <p:txBody>
          <a:bodyPr>
            <a:normAutofit lnSpcReduction="10000"/>
          </a:bodyPr>
          <a:lstStyle/>
          <a:p>
            <a:r>
              <a:rPr lang="en-GB" dirty="0" smtClean="0"/>
              <a:t>Key Vocabulary</a:t>
            </a:r>
          </a:p>
          <a:p>
            <a:pPr algn="l"/>
            <a:r>
              <a:rPr lang="en-GB" b="0" u="none" dirty="0" smtClean="0"/>
              <a:t>Twelve </a:t>
            </a:r>
            <a:r>
              <a:rPr lang="en-GB" u="none" dirty="0" smtClean="0"/>
              <a:t>o’clock</a:t>
            </a:r>
          </a:p>
          <a:p>
            <a:pPr algn="l"/>
            <a:r>
              <a:rPr lang="en-GB" u="none" dirty="0" smtClean="0"/>
              <a:t>Half past</a:t>
            </a:r>
            <a:r>
              <a:rPr lang="en-GB" b="0" u="none" dirty="0" smtClean="0"/>
              <a:t> two</a:t>
            </a:r>
          </a:p>
          <a:p>
            <a:pPr algn="l"/>
            <a:r>
              <a:rPr lang="en-GB" u="none" dirty="0" smtClean="0"/>
              <a:t>Clockwise</a:t>
            </a:r>
          </a:p>
          <a:p>
            <a:pPr algn="l"/>
            <a:r>
              <a:rPr lang="en-GB" u="none" dirty="0" smtClean="0"/>
              <a:t>Half turn</a:t>
            </a:r>
          </a:p>
          <a:p>
            <a:pPr algn="l"/>
            <a:r>
              <a:rPr lang="en-GB" u="none" dirty="0" smtClean="0"/>
              <a:t>Quarter </a:t>
            </a:r>
            <a:r>
              <a:rPr lang="en-GB" b="0" u="none" dirty="0" smtClean="0"/>
              <a:t>turn</a:t>
            </a:r>
          </a:p>
          <a:p>
            <a:pPr algn="l"/>
            <a:r>
              <a:rPr lang="en-GB" u="none" dirty="0" smtClean="0"/>
              <a:t>Anticlockwise</a:t>
            </a:r>
          </a:p>
          <a:p>
            <a:pPr algn="l"/>
            <a:r>
              <a:rPr lang="en-GB" u="none" dirty="0" smtClean="0"/>
              <a:t>Left</a:t>
            </a:r>
          </a:p>
          <a:p>
            <a:pPr algn="l"/>
            <a:r>
              <a:rPr lang="en-GB" u="none" dirty="0" smtClean="0"/>
              <a:t>Right</a:t>
            </a:r>
          </a:p>
          <a:p>
            <a:pPr algn="l"/>
            <a:endParaRPr lang="en-GB" b="0" u="none" dirty="0" smtClean="0"/>
          </a:p>
        </p:txBody>
      </p:sp>
      <p:sp>
        <p:nvSpPr>
          <p:cNvPr id="5" name="Content Placeholder 4"/>
          <p:cNvSpPr>
            <a:spLocks noGrp="1"/>
          </p:cNvSpPr>
          <p:nvPr>
            <p:ph sz="quarter" idx="13"/>
          </p:nvPr>
        </p:nvSpPr>
        <p:spPr>
          <a:xfrm>
            <a:off x="719336" y="2627784"/>
            <a:ext cx="3501752" cy="1800200"/>
          </a:xfrm>
        </p:spPr>
        <p:txBody>
          <a:bodyPr>
            <a:normAutofit fontScale="62500" lnSpcReduction="20000"/>
          </a:bodyPr>
          <a:lstStyle/>
          <a:p>
            <a:pPr marL="0" indent="0">
              <a:buNone/>
            </a:pPr>
            <a:r>
              <a:rPr lang="en-GB" dirty="0" smtClean="0"/>
              <a:t>Children need to be able to tell the time using a clock with hands. This target can be broken down into several steps.</a:t>
            </a:r>
          </a:p>
          <a:p>
            <a:r>
              <a:rPr lang="en-GB" dirty="0" smtClean="0"/>
              <a:t>I can tell the time to the nearest hour.</a:t>
            </a:r>
          </a:p>
          <a:p>
            <a:r>
              <a:rPr lang="en-GB" dirty="0" smtClean="0"/>
              <a:t>I can tell the time to the nearest half hour.</a:t>
            </a:r>
          </a:p>
          <a:p>
            <a:pPr marL="0" indent="0">
              <a:buNone/>
            </a:pPr>
            <a:endParaRPr lang="en-GB"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259342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1 – Summer 2</a:t>
            </a:r>
            <a:endParaRPr lang="en-GB" dirty="0"/>
          </a:p>
        </p:txBody>
      </p:sp>
      <p:sp>
        <p:nvSpPr>
          <p:cNvPr id="3" name="Text Placeholder 2"/>
          <p:cNvSpPr>
            <a:spLocks noGrp="1"/>
          </p:cNvSpPr>
          <p:nvPr>
            <p:ph type="body" sz="quarter" idx="11"/>
          </p:nvPr>
        </p:nvSpPr>
        <p:spPr/>
        <p:txBody>
          <a:bodyPr/>
          <a:lstStyle/>
          <a:p>
            <a:r>
              <a:rPr lang="en-GB" dirty="0" smtClean="0"/>
              <a:t>I know number bonds for each number to 14.</a:t>
            </a:r>
            <a:endParaRPr lang="en-GB" dirty="0"/>
          </a:p>
        </p:txBody>
      </p:sp>
      <p:sp>
        <p:nvSpPr>
          <p:cNvPr id="4" name="Text Placeholder 3"/>
          <p:cNvSpPr>
            <a:spLocks noGrp="1"/>
          </p:cNvSpPr>
          <p:nvPr>
            <p:ph type="body" sz="quarter" idx="12"/>
          </p:nvPr>
        </p:nvSpPr>
        <p:spPr/>
        <p:txBody>
          <a:bodyPr>
            <a:normAutofit/>
          </a:bodyPr>
          <a:lstStyle/>
          <a:p>
            <a:pPr lvl="0" algn="ctr" eaLnBrk="0" fontAlgn="base" hangingPunct="0">
              <a:spcBef>
                <a:spcPct val="0"/>
              </a:spcBef>
              <a:spcAft>
                <a:spcPct val="0"/>
              </a:spcAft>
              <a:buClrTx/>
              <a:buSzTx/>
            </a:pPr>
            <a:endParaRPr lang="en-GB" altLang="en-US" sz="1400" u="sng" dirty="0" smtClean="0">
              <a:ea typeface="Calibri" panose="020F0502020204030204" pitchFamily="34" charset="0"/>
              <a:cs typeface="Times New Roman" pitchFamily="18" charset="0"/>
            </a:endParaRPr>
          </a:p>
          <a:p>
            <a:pPr lvl="0" algn="ctr" eaLnBrk="0" fontAlgn="base" hangingPunct="0">
              <a:spcBef>
                <a:spcPct val="0"/>
              </a:spcBef>
              <a:spcAft>
                <a:spcPct val="0"/>
              </a:spcAft>
              <a:buClrTx/>
              <a:buSzTx/>
            </a:pPr>
            <a:endParaRPr lang="en-GB" altLang="en-US" sz="1400" u="sng" dirty="0">
              <a:ea typeface="Calibri" panose="020F0502020204030204" pitchFamily="34" charset="0"/>
              <a:cs typeface="Times New Roman" pitchFamily="18" charset="0"/>
            </a:endParaRPr>
          </a:p>
          <a:p>
            <a:pPr lvl="0" algn="ctr" eaLnBrk="0" fontAlgn="base" hangingPunct="0">
              <a:spcBef>
                <a:spcPct val="0"/>
              </a:spcBef>
              <a:spcAft>
                <a:spcPct val="0"/>
              </a:spcAft>
              <a:buClrTx/>
              <a:buSzTx/>
            </a:pPr>
            <a:endParaRPr lang="en-GB" altLang="en-US" sz="1400" u="sng" dirty="0" smtClean="0">
              <a:ea typeface="Calibri" panose="020F0502020204030204" pitchFamily="34" charset="0"/>
              <a:cs typeface="Times New Roman" pitchFamily="18" charset="0"/>
            </a:endParaRPr>
          </a:p>
          <a:p>
            <a:pPr lvl="0" algn="ctr" eaLnBrk="0" fontAlgn="base" hangingPunct="0">
              <a:spcBef>
                <a:spcPct val="0"/>
              </a:spcBef>
              <a:spcAft>
                <a:spcPct val="0"/>
              </a:spcAft>
              <a:buClrTx/>
              <a:buSzTx/>
            </a:pPr>
            <a:r>
              <a:rPr lang="en-GB" altLang="en-US" sz="1400" u="sng" dirty="0" smtClean="0">
                <a:ea typeface="Calibri" panose="020F0502020204030204" pitchFamily="34" charset="0"/>
                <a:cs typeface="Times New Roman" pitchFamily="18" charset="0"/>
              </a:rPr>
              <a:t>Top </a:t>
            </a:r>
            <a:r>
              <a:rPr lang="en-GB" altLang="en-US" sz="1400" u="sng" dirty="0">
                <a:ea typeface="Calibri" panose="020F0502020204030204" pitchFamily="34" charset="0"/>
                <a:cs typeface="Times New Roman" pitchFamily="18" charset="0"/>
              </a:rPr>
              <a:t>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r>
              <a:rPr lang="en-GB" altLang="en-US" dirty="0" smtClean="0">
                <a:ea typeface="Calibri" pitchFamily="34" charset="0"/>
                <a:cs typeface="Times New Roman" pitchFamily="18" charset="0"/>
              </a:rPr>
              <a:t>.</a:t>
            </a:r>
          </a:p>
          <a:p>
            <a:pPr lvl="0" eaLnBrk="0" fontAlgn="base" hangingPunct="0">
              <a:spcBef>
                <a:spcPct val="0"/>
              </a:spcBef>
              <a:spcAft>
                <a:spcPct val="0"/>
              </a:spcAft>
              <a:buClrTx/>
              <a:buSzTx/>
            </a:pPr>
            <a:endParaRPr lang="en-GB" altLang="en-US" dirty="0">
              <a:ea typeface="Calibri" pitchFamily="34" charset="0"/>
              <a:cs typeface="Times New Roman" pitchFamily="18" charset="0"/>
            </a:endParaRPr>
          </a:p>
          <a:p>
            <a:pPr lvl="0" eaLnBrk="0" fontAlgn="base" hangingPunct="0">
              <a:spcBef>
                <a:spcPct val="0"/>
              </a:spcBef>
              <a:spcAft>
                <a:spcPct val="0"/>
              </a:spcAft>
              <a:buClrTx/>
              <a:buSzTx/>
            </a:pPr>
            <a:endParaRPr lang="en-GB" altLang="en-US" dirty="0" smtClean="0">
              <a:ea typeface="Calibri" pitchFamily="34" charset="0"/>
              <a:cs typeface="Times New Roman" pitchFamily="18" charset="0"/>
            </a:endParaRPr>
          </a:p>
          <a:p>
            <a:pPr lvl="0" eaLnBrk="0" fontAlgn="base" hangingPunct="0">
              <a:spcBef>
                <a:spcPct val="0"/>
              </a:spcBef>
              <a:spcAft>
                <a:spcPct val="0"/>
              </a:spcAft>
              <a:buClrTx/>
              <a:buSzTx/>
            </a:pPr>
            <a:endParaRPr lang="en-GB" altLang="en-US" dirty="0">
              <a:ea typeface="Calibri" pitchFamily="34" charset="0"/>
              <a:cs typeface="Times New Roman" pitchFamily="18" charset="0"/>
            </a:endParaRPr>
          </a:p>
          <a:p>
            <a:pPr lvl="0" eaLnBrk="0" fontAlgn="base" hangingPunct="0">
              <a:spcBef>
                <a:spcPct val="0"/>
              </a:spcBef>
              <a:spcAft>
                <a:spcPct val="0"/>
              </a:spcAft>
              <a:buClrTx/>
              <a:buSzTx/>
            </a:pPr>
            <a:r>
              <a:rPr lang="en-GB" altLang="en-US" dirty="0">
                <a:solidFill>
                  <a:srgbClr val="C00000"/>
                </a:solidFill>
                <a:ea typeface="Calibri" pitchFamily="34" charset="0"/>
                <a:cs typeface="Times New Roman" pitchFamily="18" charset="0"/>
              </a:rPr>
              <a:t>Summer </a:t>
            </a:r>
            <a:r>
              <a:rPr lang="en-GB" altLang="en-US" dirty="0" smtClean="0">
                <a:solidFill>
                  <a:srgbClr val="C00000"/>
                </a:solidFill>
                <a:ea typeface="Calibri" pitchFamily="34" charset="0"/>
                <a:cs typeface="Times New Roman" pitchFamily="18" charset="0"/>
              </a:rPr>
              <a:t>Holiday Learning-Continue to</a:t>
            </a:r>
            <a:r>
              <a:rPr lang="en-GB" dirty="0">
                <a:solidFill>
                  <a:srgbClr val="C00000"/>
                </a:solidFill>
              </a:rPr>
              <a:t> know number bonds for each number to </a:t>
            </a:r>
            <a:r>
              <a:rPr lang="en-GB" dirty="0" smtClean="0">
                <a:solidFill>
                  <a:srgbClr val="C00000"/>
                </a:solidFill>
              </a:rPr>
              <a:t>19</a:t>
            </a:r>
            <a:endParaRPr lang="en-GB" altLang="en-US" dirty="0">
              <a:solidFill>
                <a:srgbClr val="C00000"/>
              </a:solidFill>
              <a:cs typeface="Arial" pitchFamily="34" charset="0"/>
            </a:endParaRPr>
          </a:p>
          <a:p>
            <a:pPr lvl="0"/>
            <a:endParaRPr lang="en-GB" altLang="en-US"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3967568272"/>
              </p:ext>
            </p:extLst>
          </p:nvPr>
        </p:nvGraphicFramePr>
        <p:xfrm>
          <a:off x="719138" y="2555877"/>
          <a:ext cx="3390900" cy="2891790"/>
        </p:xfrm>
        <a:graphic>
          <a:graphicData uri="http://schemas.openxmlformats.org/drawingml/2006/table">
            <a:tbl>
              <a:tblPr firstRow="1" bandRow="1">
                <a:tableStyleId>{2D5ABB26-0587-4C30-8999-92F81FD0307C}</a:tableStyleId>
              </a:tblPr>
              <a:tblGrid>
                <a:gridCol w="847725">
                  <a:extLst>
                    <a:ext uri="{9D8B030D-6E8A-4147-A177-3AD203B41FA5}">
                      <a16:colId xmlns:a16="http://schemas.microsoft.com/office/drawing/2014/main" val="20000"/>
                    </a:ext>
                  </a:extLst>
                </a:gridCol>
                <a:gridCol w="847725">
                  <a:extLst>
                    <a:ext uri="{9D8B030D-6E8A-4147-A177-3AD203B41FA5}">
                      <a16:colId xmlns:a16="http://schemas.microsoft.com/office/drawing/2014/main" val="20001"/>
                    </a:ext>
                  </a:extLst>
                </a:gridCol>
                <a:gridCol w="847725">
                  <a:extLst>
                    <a:ext uri="{9D8B030D-6E8A-4147-A177-3AD203B41FA5}">
                      <a16:colId xmlns:a16="http://schemas.microsoft.com/office/drawing/2014/main" val="20002"/>
                    </a:ext>
                  </a:extLst>
                </a:gridCol>
                <a:gridCol w="847725">
                  <a:extLst>
                    <a:ext uri="{9D8B030D-6E8A-4147-A177-3AD203B41FA5}">
                      <a16:colId xmlns:a16="http://schemas.microsoft.com/office/drawing/2014/main" val="20003"/>
                    </a:ext>
                  </a:extLst>
                </a:gridCol>
              </a:tblGrid>
              <a:tr h="2376164">
                <a:tc>
                  <a:txBody>
                    <a:bodyPr/>
                    <a:lstStyle/>
                    <a:p>
                      <a:pPr algn="ctr">
                        <a:lnSpc>
                          <a:spcPct val="115000"/>
                        </a:lnSpc>
                        <a:spcAft>
                          <a:spcPts val="0"/>
                        </a:spcAft>
                      </a:pPr>
                      <a:r>
                        <a:rPr lang="en-GB" sz="1100" dirty="0" smtClean="0">
                          <a:solidFill>
                            <a:schemeClr val="tx1"/>
                          </a:solidFill>
                          <a:effectLst/>
                          <a:latin typeface="Calibri"/>
                          <a:ea typeface="Calibri"/>
                          <a:cs typeface="Times New Roman"/>
                        </a:rPr>
                        <a:t>0 + 11 = 11</a:t>
                      </a:r>
                    </a:p>
                    <a:p>
                      <a:pPr algn="ctr">
                        <a:lnSpc>
                          <a:spcPct val="115000"/>
                        </a:lnSpc>
                        <a:spcAft>
                          <a:spcPts val="0"/>
                        </a:spcAft>
                      </a:pPr>
                      <a:r>
                        <a:rPr lang="en-GB" sz="1100" dirty="0" smtClean="0">
                          <a:solidFill>
                            <a:schemeClr val="tx1"/>
                          </a:solidFill>
                          <a:effectLst/>
                          <a:latin typeface="Calibri"/>
                          <a:ea typeface="Calibri"/>
                          <a:cs typeface="Times New Roman"/>
                        </a:rPr>
                        <a:t>1 + 10 = 11</a:t>
                      </a:r>
                    </a:p>
                    <a:p>
                      <a:pPr algn="ctr">
                        <a:lnSpc>
                          <a:spcPct val="115000"/>
                        </a:lnSpc>
                        <a:spcAft>
                          <a:spcPts val="0"/>
                        </a:spcAft>
                      </a:pPr>
                      <a:r>
                        <a:rPr lang="en-GB" sz="1100" dirty="0" smtClean="0">
                          <a:solidFill>
                            <a:schemeClr val="tx1"/>
                          </a:solidFill>
                          <a:effectLst/>
                          <a:latin typeface="Calibri"/>
                          <a:ea typeface="Calibri"/>
                          <a:cs typeface="Times New Roman"/>
                        </a:rPr>
                        <a:t>2 + 9 = 11</a:t>
                      </a:r>
                    </a:p>
                    <a:p>
                      <a:pPr algn="ctr">
                        <a:lnSpc>
                          <a:spcPct val="115000"/>
                        </a:lnSpc>
                        <a:spcAft>
                          <a:spcPts val="0"/>
                        </a:spcAft>
                      </a:pPr>
                      <a:r>
                        <a:rPr lang="en-GB" sz="1100" dirty="0" smtClean="0">
                          <a:solidFill>
                            <a:schemeClr val="tx1"/>
                          </a:solidFill>
                          <a:effectLst/>
                          <a:latin typeface="Calibri"/>
                          <a:ea typeface="Calibri"/>
                          <a:cs typeface="Times New Roman"/>
                        </a:rPr>
                        <a:t>3 + 8 = 11</a:t>
                      </a:r>
                    </a:p>
                    <a:p>
                      <a:pPr algn="ctr">
                        <a:lnSpc>
                          <a:spcPct val="115000"/>
                        </a:lnSpc>
                        <a:spcAft>
                          <a:spcPts val="0"/>
                        </a:spcAft>
                      </a:pPr>
                      <a:r>
                        <a:rPr lang="en-GB" sz="1100" dirty="0" smtClean="0">
                          <a:solidFill>
                            <a:schemeClr val="tx1"/>
                          </a:solidFill>
                          <a:effectLst/>
                          <a:latin typeface="Calibri"/>
                          <a:ea typeface="Calibri"/>
                          <a:cs typeface="Times New Roman"/>
                        </a:rPr>
                        <a:t>4 + 7</a:t>
                      </a:r>
                      <a:r>
                        <a:rPr lang="en-GB" sz="1100" baseline="0" dirty="0" smtClean="0">
                          <a:solidFill>
                            <a:schemeClr val="tx1"/>
                          </a:solidFill>
                          <a:effectLst/>
                          <a:latin typeface="Calibri"/>
                          <a:ea typeface="Calibri"/>
                          <a:cs typeface="Times New Roman"/>
                        </a:rPr>
                        <a:t> = 11</a:t>
                      </a:r>
                    </a:p>
                    <a:p>
                      <a:pPr algn="ctr">
                        <a:lnSpc>
                          <a:spcPct val="115000"/>
                        </a:lnSpc>
                        <a:spcAft>
                          <a:spcPts val="0"/>
                        </a:spcAft>
                      </a:pPr>
                      <a:r>
                        <a:rPr lang="en-GB" sz="1100" baseline="0" dirty="0" smtClean="0">
                          <a:solidFill>
                            <a:schemeClr val="tx1"/>
                          </a:solidFill>
                          <a:effectLst/>
                          <a:latin typeface="Calibri"/>
                          <a:ea typeface="Calibri"/>
                          <a:cs typeface="Times New Roman"/>
                        </a:rPr>
                        <a:t>5 + 6 = 11</a:t>
                      </a:r>
                    </a:p>
                    <a:p>
                      <a:pPr algn="ctr">
                        <a:lnSpc>
                          <a:spcPct val="115000"/>
                        </a:lnSpc>
                        <a:spcAft>
                          <a:spcPts val="0"/>
                        </a:spcAft>
                      </a:pPr>
                      <a:r>
                        <a:rPr lang="en-GB" sz="1100" baseline="0" dirty="0" smtClean="0">
                          <a:solidFill>
                            <a:schemeClr val="tx1"/>
                          </a:solidFill>
                          <a:effectLst/>
                          <a:latin typeface="Calibri"/>
                          <a:ea typeface="Calibri"/>
                          <a:cs typeface="Times New Roman"/>
                        </a:rPr>
                        <a:t>6 + 5 = 11</a:t>
                      </a:r>
                      <a:endParaRPr lang="en-GB" sz="1100" dirty="0" smtClean="0">
                        <a:solidFill>
                          <a:schemeClr val="tx1"/>
                        </a:solidFill>
                        <a:effectLst/>
                        <a:latin typeface="Calibri"/>
                        <a:ea typeface="Calibri"/>
                        <a:cs typeface="Times New Roman"/>
                      </a:endParaRPr>
                    </a:p>
                    <a:p>
                      <a:pPr algn="ctr">
                        <a:lnSpc>
                          <a:spcPct val="115000"/>
                        </a:lnSpc>
                        <a:spcAft>
                          <a:spcPts val="0"/>
                        </a:spcAft>
                      </a:pPr>
                      <a:r>
                        <a:rPr lang="en-GB" sz="1100" baseline="0" dirty="0" smtClean="0">
                          <a:solidFill>
                            <a:schemeClr val="tx1"/>
                          </a:solidFill>
                          <a:effectLst/>
                          <a:latin typeface="Calibri"/>
                          <a:ea typeface="Calibri"/>
                          <a:cs typeface="Times New Roman"/>
                        </a:rPr>
                        <a:t>7 + 4 = 11</a:t>
                      </a:r>
                    </a:p>
                    <a:p>
                      <a:pPr algn="ctr">
                        <a:lnSpc>
                          <a:spcPct val="115000"/>
                        </a:lnSpc>
                        <a:spcAft>
                          <a:spcPts val="0"/>
                        </a:spcAft>
                      </a:pPr>
                      <a:r>
                        <a:rPr lang="en-GB" sz="1100" baseline="0" dirty="0" smtClean="0">
                          <a:solidFill>
                            <a:schemeClr val="tx1"/>
                          </a:solidFill>
                          <a:effectLst/>
                          <a:latin typeface="Calibri"/>
                          <a:ea typeface="Calibri"/>
                          <a:cs typeface="Times New Roman"/>
                        </a:rPr>
                        <a:t>8 + 3 = 11</a:t>
                      </a:r>
                    </a:p>
                    <a:p>
                      <a:pPr algn="ctr">
                        <a:lnSpc>
                          <a:spcPct val="115000"/>
                        </a:lnSpc>
                        <a:spcAft>
                          <a:spcPts val="0"/>
                        </a:spcAft>
                      </a:pPr>
                      <a:r>
                        <a:rPr lang="en-GB" sz="1100" baseline="0" dirty="0" smtClean="0">
                          <a:solidFill>
                            <a:schemeClr val="tx1"/>
                          </a:solidFill>
                          <a:effectLst/>
                          <a:latin typeface="Calibri"/>
                          <a:ea typeface="Calibri"/>
                          <a:cs typeface="Times New Roman"/>
                        </a:rPr>
                        <a:t>9 + 2 = 11</a:t>
                      </a:r>
                    </a:p>
                    <a:p>
                      <a:pPr algn="ctr">
                        <a:lnSpc>
                          <a:spcPct val="115000"/>
                        </a:lnSpc>
                        <a:spcAft>
                          <a:spcPts val="0"/>
                        </a:spcAft>
                      </a:pPr>
                      <a:r>
                        <a:rPr lang="en-GB" sz="1100" baseline="0" dirty="0" smtClean="0">
                          <a:solidFill>
                            <a:schemeClr val="tx1"/>
                          </a:solidFill>
                          <a:effectLst/>
                          <a:latin typeface="Calibri"/>
                          <a:ea typeface="Calibri"/>
                          <a:cs typeface="Times New Roman"/>
                        </a:rPr>
                        <a:t>10 + 1 = 11</a:t>
                      </a:r>
                    </a:p>
                    <a:p>
                      <a:pPr algn="ctr">
                        <a:lnSpc>
                          <a:spcPct val="115000"/>
                        </a:lnSpc>
                        <a:spcAft>
                          <a:spcPts val="0"/>
                        </a:spcAft>
                      </a:pPr>
                      <a:r>
                        <a:rPr lang="en-GB" sz="1100" baseline="0" dirty="0" smtClean="0">
                          <a:solidFill>
                            <a:schemeClr val="tx1"/>
                          </a:solidFill>
                          <a:effectLst/>
                          <a:latin typeface="Calibri"/>
                          <a:ea typeface="Calibri"/>
                          <a:cs typeface="Times New Roman"/>
                        </a:rPr>
                        <a:t>11 + 0 = 11</a:t>
                      </a:r>
                    </a:p>
                    <a:p>
                      <a:pPr algn="ctr">
                        <a:lnSpc>
                          <a:spcPct val="115000"/>
                        </a:lnSpc>
                        <a:spcAft>
                          <a:spcPts val="0"/>
                        </a:spcAft>
                      </a:pPr>
                      <a:endParaRPr lang="en-GB" sz="1100" dirty="0" smtClean="0">
                        <a:solidFill>
                          <a:schemeClr val="tx1"/>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smtClean="0">
                          <a:solidFill>
                            <a:schemeClr val="tx1"/>
                          </a:solidFill>
                          <a:effectLst/>
                          <a:latin typeface="Calibri"/>
                          <a:ea typeface="Calibri"/>
                          <a:cs typeface="Times New Roman"/>
                        </a:rPr>
                        <a:t>0 + 12 = 12</a:t>
                      </a:r>
                    </a:p>
                    <a:p>
                      <a:pPr algn="ctr">
                        <a:lnSpc>
                          <a:spcPct val="115000"/>
                        </a:lnSpc>
                        <a:spcAft>
                          <a:spcPts val="0"/>
                        </a:spcAft>
                      </a:pPr>
                      <a:r>
                        <a:rPr lang="en-GB" sz="1100" dirty="0" smtClean="0">
                          <a:solidFill>
                            <a:schemeClr val="tx1"/>
                          </a:solidFill>
                          <a:effectLst/>
                          <a:latin typeface="Calibri"/>
                          <a:ea typeface="Calibri"/>
                          <a:cs typeface="Times New Roman"/>
                        </a:rPr>
                        <a:t>1 + 11 = 12</a:t>
                      </a:r>
                    </a:p>
                    <a:p>
                      <a:pPr algn="ctr">
                        <a:lnSpc>
                          <a:spcPct val="115000"/>
                        </a:lnSpc>
                        <a:spcAft>
                          <a:spcPts val="0"/>
                        </a:spcAft>
                      </a:pPr>
                      <a:r>
                        <a:rPr lang="en-GB" sz="1100" dirty="0" smtClean="0">
                          <a:solidFill>
                            <a:schemeClr val="tx1"/>
                          </a:solidFill>
                          <a:effectLst/>
                          <a:latin typeface="Calibri"/>
                          <a:ea typeface="Calibri"/>
                          <a:cs typeface="Times New Roman"/>
                        </a:rPr>
                        <a:t>2 + 10 = 12</a:t>
                      </a:r>
                    </a:p>
                    <a:p>
                      <a:pPr algn="ctr">
                        <a:lnSpc>
                          <a:spcPct val="115000"/>
                        </a:lnSpc>
                        <a:spcAft>
                          <a:spcPts val="0"/>
                        </a:spcAft>
                      </a:pPr>
                      <a:r>
                        <a:rPr lang="en-GB" sz="1100" dirty="0" smtClean="0">
                          <a:solidFill>
                            <a:schemeClr val="tx1"/>
                          </a:solidFill>
                          <a:effectLst/>
                          <a:latin typeface="Calibri"/>
                          <a:ea typeface="Calibri"/>
                          <a:cs typeface="Times New Roman"/>
                        </a:rPr>
                        <a:t>3 + 9 = 12</a:t>
                      </a:r>
                    </a:p>
                    <a:p>
                      <a:pPr algn="ctr">
                        <a:lnSpc>
                          <a:spcPct val="115000"/>
                        </a:lnSpc>
                        <a:spcAft>
                          <a:spcPts val="0"/>
                        </a:spcAft>
                      </a:pPr>
                      <a:r>
                        <a:rPr lang="en-GB" sz="1100" dirty="0" smtClean="0">
                          <a:solidFill>
                            <a:schemeClr val="tx1"/>
                          </a:solidFill>
                          <a:effectLst/>
                          <a:latin typeface="Calibri"/>
                          <a:ea typeface="Calibri"/>
                          <a:cs typeface="Times New Roman"/>
                        </a:rPr>
                        <a:t>4 + 8</a:t>
                      </a:r>
                      <a:r>
                        <a:rPr lang="en-GB" sz="1100" baseline="0" dirty="0" smtClean="0">
                          <a:solidFill>
                            <a:schemeClr val="tx1"/>
                          </a:solidFill>
                          <a:effectLst/>
                          <a:latin typeface="Calibri"/>
                          <a:ea typeface="Calibri"/>
                          <a:cs typeface="Times New Roman"/>
                        </a:rPr>
                        <a:t> = 12</a:t>
                      </a:r>
                    </a:p>
                    <a:p>
                      <a:pPr algn="ctr">
                        <a:lnSpc>
                          <a:spcPct val="115000"/>
                        </a:lnSpc>
                        <a:spcAft>
                          <a:spcPts val="0"/>
                        </a:spcAft>
                      </a:pPr>
                      <a:r>
                        <a:rPr lang="en-GB" sz="1100" baseline="0" dirty="0" smtClean="0">
                          <a:solidFill>
                            <a:schemeClr val="tx1"/>
                          </a:solidFill>
                          <a:effectLst/>
                          <a:latin typeface="Calibri"/>
                          <a:ea typeface="Calibri"/>
                          <a:cs typeface="Times New Roman"/>
                        </a:rPr>
                        <a:t>5 + 7 = 12</a:t>
                      </a:r>
                    </a:p>
                    <a:p>
                      <a:pPr algn="ctr">
                        <a:lnSpc>
                          <a:spcPct val="115000"/>
                        </a:lnSpc>
                        <a:spcAft>
                          <a:spcPts val="0"/>
                        </a:spcAft>
                      </a:pPr>
                      <a:r>
                        <a:rPr lang="en-GB" sz="1100" baseline="0" dirty="0" smtClean="0">
                          <a:solidFill>
                            <a:schemeClr val="tx1"/>
                          </a:solidFill>
                          <a:effectLst/>
                          <a:latin typeface="Calibri"/>
                          <a:ea typeface="Calibri"/>
                          <a:cs typeface="Times New Roman"/>
                        </a:rPr>
                        <a:t>6 + 6 = 12</a:t>
                      </a:r>
                    </a:p>
                    <a:p>
                      <a:pPr algn="ctr">
                        <a:lnSpc>
                          <a:spcPct val="115000"/>
                        </a:lnSpc>
                        <a:spcAft>
                          <a:spcPts val="0"/>
                        </a:spcAft>
                      </a:pPr>
                      <a:r>
                        <a:rPr lang="en-GB" sz="1100" baseline="0" dirty="0" smtClean="0">
                          <a:solidFill>
                            <a:schemeClr val="tx1"/>
                          </a:solidFill>
                          <a:effectLst/>
                          <a:latin typeface="Calibri"/>
                          <a:ea typeface="Calibri"/>
                          <a:cs typeface="Times New Roman"/>
                        </a:rPr>
                        <a:t>7 + 5 = 12</a:t>
                      </a:r>
                    </a:p>
                    <a:p>
                      <a:pPr algn="ctr">
                        <a:lnSpc>
                          <a:spcPct val="115000"/>
                        </a:lnSpc>
                        <a:spcAft>
                          <a:spcPts val="0"/>
                        </a:spcAft>
                      </a:pPr>
                      <a:r>
                        <a:rPr lang="en-GB" sz="1100" baseline="0" dirty="0" smtClean="0">
                          <a:solidFill>
                            <a:schemeClr val="tx1"/>
                          </a:solidFill>
                          <a:effectLst/>
                          <a:latin typeface="Calibri"/>
                          <a:ea typeface="Calibri"/>
                          <a:cs typeface="Times New Roman"/>
                        </a:rPr>
                        <a:t>8 + 4 = 12</a:t>
                      </a:r>
                    </a:p>
                    <a:p>
                      <a:pPr algn="ctr">
                        <a:lnSpc>
                          <a:spcPct val="115000"/>
                        </a:lnSpc>
                        <a:spcAft>
                          <a:spcPts val="0"/>
                        </a:spcAft>
                      </a:pPr>
                      <a:r>
                        <a:rPr lang="en-GB" sz="1100" baseline="0" dirty="0" smtClean="0">
                          <a:solidFill>
                            <a:schemeClr val="tx1"/>
                          </a:solidFill>
                          <a:effectLst/>
                          <a:latin typeface="Calibri"/>
                          <a:ea typeface="Calibri"/>
                          <a:cs typeface="Times New Roman"/>
                        </a:rPr>
                        <a:t>9 + 3 = 12</a:t>
                      </a:r>
                    </a:p>
                    <a:p>
                      <a:pPr algn="ctr">
                        <a:lnSpc>
                          <a:spcPct val="115000"/>
                        </a:lnSpc>
                        <a:spcAft>
                          <a:spcPts val="0"/>
                        </a:spcAft>
                      </a:pPr>
                      <a:r>
                        <a:rPr lang="en-GB" sz="1100" baseline="0" dirty="0" smtClean="0">
                          <a:solidFill>
                            <a:schemeClr val="tx1"/>
                          </a:solidFill>
                          <a:effectLst/>
                          <a:latin typeface="Calibri"/>
                          <a:ea typeface="Calibri"/>
                          <a:cs typeface="Times New Roman"/>
                        </a:rPr>
                        <a:t>10 + 2 = 12</a:t>
                      </a:r>
                    </a:p>
                    <a:p>
                      <a:pPr algn="ctr">
                        <a:lnSpc>
                          <a:spcPct val="115000"/>
                        </a:lnSpc>
                        <a:spcAft>
                          <a:spcPts val="0"/>
                        </a:spcAft>
                      </a:pPr>
                      <a:r>
                        <a:rPr lang="en-GB" sz="1100" baseline="0" dirty="0" smtClean="0">
                          <a:solidFill>
                            <a:schemeClr val="tx1"/>
                          </a:solidFill>
                          <a:effectLst/>
                          <a:latin typeface="Calibri"/>
                          <a:ea typeface="Calibri"/>
                          <a:cs typeface="Times New Roman"/>
                        </a:rPr>
                        <a:t>11 + 1 = 12</a:t>
                      </a:r>
                    </a:p>
                    <a:p>
                      <a:pPr algn="ctr">
                        <a:lnSpc>
                          <a:spcPct val="115000"/>
                        </a:lnSpc>
                        <a:spcAft>
                          <a:spcPts val="0"/>
                        </a:spcAft>
                      </a:pPr>
                      <a:r>
                        <a:rPr lang="en-GB" sz="1100" baseline="0" dirty="0" smtClean="0">
                          <a:solidFill>
                            <a:schemeClr val="tx1"/>
                          </a:solidFill>
                          <a:effectLst/>
                          <a:latin typeface="Calibri"/>
                          <a:ea typeface="Calibri"/>
                          <a:cs typeface="Times New Roman"/>
                        </a:rPr>
                        <a:t>12 + 0 = 12</a:t>
                      </a:r>
                      <a:endParaRPr lang="en-GB" sz="1100" dirty="0" smtClean="0">
                        <a:solidFill>
                          <a:schemeClr val="tx1"/>
                        </a:solidFill>
                        <a:effectLst/>
                        <a:latin typeface="Calibri"/>
                        <a:ea typeface="Calibri"/>
                        <a:cs typeface="Times New Roman"/>
                      </a:endParaRPr>
                    </a:p>
                    <a:p>
                      <a:pPr algn="ctr">
                        <a:lnSpc>
                          <a:spcPct val="115000"/>
                        </a:lnSpc>
                        <a:spcAft>
                          <a:spcPts val="0"/>
                        </a:spcAft>
                      </a:pPr>
                      <a:endParaRPr lang="en-GB" sz="1100" baseline="0" dirty="0" smtClean="0">
                        <a:solidFill>
                          <a:schemeClr val="tx1"/>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smtClean="0">
                          <a:solidFill>
                            <a:schemeClr val="tx1"/>
                          </a:solidFill>
                          <a:effectLst/>
                          <a:latin typeface="Calibri"/>
                          <a:ea typeface="Calibri"/>
                          <a:cs typeface="Times New Roman"/>
                        </a:rPr>
                        <a:t>0 + 13 = 13</a:t>
                      </a:r>
                    </a:p>
                    <a:p>
                      <a:pPr algn="ctr">
                        <a:lnSpc>
                          <a:spcPct val="115000"/>
                        </a:lnSpc>
                        <a:spcAft>
                          <a:spcPts val="0"/>
                        </a:spcAft>
                      </a:pPr>
                      <a:r>
                        <a:rPr lang="en-GB" sz="1100" dirty="0" smtClean="0">
                          <a:solidFill>
                            <a:schemeClr val="tx1"/>
                          </a:solidFill>
                          <a:effectLst/>
                          <a:latin typeface="Calibri"/>
                          <a:ea typeface="Calibri"/>
                          <a:cs typeface="Times New Roman"/>
                        </a:rPr>
                        <a:t>1 + 12 = 13</a:t>
                      </a:r>
                    </a:p>
                    <a:p>
                      <a:pPr algn="ctr">
                        <a:lnSpc>
                          <a:spcPct val="115000"/>
                        </a:lnSpc>
                        <a:spcAft>
                          <a:spcPts val="0"/>
                        </a:spcAft>
                      </a:pPr>
                      <a:r>
                        <a:rPr lang="en-GB" sz="1100" dirty="0" smtClean="0">
                          <a:solidFill>
                            <a:schemeClr val="tx1"/>
                          </a:solidFill>
                          <a:effectLst/>
                          <a:latin typeface="Calibri"/>
                          <a:ea typeface="Calibri"/>
                          <a:cs typeface="Times New Roman"/>
                        </a:rPr>
                        <a:t>2 + 11 = 13</a:t>
                      </a:r>
                    </a:p>
                    <a:p>
                      <a:pPr algn="ctr">
                        <a:lnSpc>
                          <a:spcPct val="115000"/>
                        </a:lnSpc>
                        <a:spcAft>
                          <a:spcPts val="0"/>
                        </a:spcAft>
                      </a:pPr>
                      <a:r>
                        <a:rPr lang="en-GB" sz="1100" dirty="0" smtClean="0">
                          <a:solidFill>
                            <a:schemeClr val="tx1"/>
                          </a:solidFill>
                          <a:effectLst/>
                          <a:latin typeface="Calibri"/>
                          <a:ea typeface="Calibri"/>
                          <a:cs typeface="Times New Roman"/>
                        </a:rPr>
                        <a:t>3 + 10 = 13</a:t>
                      </a:r>
                    </a:p>
                    <a:p>
                      <a:pPr algn="ctr">
                        <a:lnSpc>
                          <a:spcPct val="115000"/>
                        </a:lnSpc>
                        <a:spcAft>
                          <a:spcPts val="0"/>
                        </a:spcAft>
                      </a:pPr>
                      <a:r>
                        <a:rPr lang="en-GB" sz="1100" dirty="0" smtClean="0">
                          <a:solidFill>
                            <a:schemeClr val="tx1"/>
                          </a:solidFill>
                          <a:effectLst/>
                          <a:latin typeface="Calibri"/>
                          <a:ea typeface="Calibri"/>
                          <a:cs typeface="Times New Roman"/>
                        </a:rPr>
                        <a:t>4 + 9</a:t>
                      </a:r>
                      <a:r>
                        <a:rPr lang="en-GB" sz="1100" baseline="0" dirty="0" smtClean="0">
                          <a:solidFill>
                            <a:schemeClr val="tx1"/>
                          </a:solidFill>
                          <a:effectLst/>
                          <a:latin typeface="Calibri"/>
                          <a:ea typeface="Calibri"/>
                          <a:cs typeface="Times New Roman"/>
                        </a:rPr>
                        <a:t> = 13</a:t>
                      </a:r>
                    </a:p>
                    <a:p>
                      <a:pPr algn="ctr">
                        <a:lnSpc>
                          <a:spcPct val="115000"/>
                        </a:lnSpc>
                        <a:spcAft>
                          <a:spcPts val="0"/>
                        </a:spcAft>
                      </a:pPr>
                      <a:r>
                        <a:rPr lang="en-GB" sz="1100" baseline="0" dirty="0" smtClean="0">
                          <a:solidFill>
                            <a:schemeClr val="tx1"/>
                          </a:solidFill>
                          <a:effectLst/>
                          <a:latin typeface="Calibri"/>
                          <a:ea typeface="Calibri"/>
                          <a:cs typeface="Times New Roman"/>
                        </a:rPr>
                        <a:t>5 + 8 = 13</a:t>
                      </a:r>
                    </a:p>
                    <a:p>
                      <a:pPr algn="ctr">
                        <a:lnSpc>
                          <a:spcPct val="115000"/>
                        </a:lnSpc>
                        <a:spcAft>
                          <a:spcPts val="0"/>
                        </a:spcAft>
                      </a:pPr>
                      <a:r>
                        <a:rPr lang="en-GB" sz="1100" baseline="0" dirty="0" smtClean="0">
                          <a:solidFill>
                            <a:schemeClr val="tx1"/>
                          </a:solidFill>
                          <a:effectLst/>
                          <a:latin typeface="Calibri"/>
                          <a:ea typeface="Calibri"/>
                          <a:cs typeface="Times New Roman"/>
                        </a:rPr>
                        <a:t>6 + 7 = 13</a:t>
                      </a:r>
                    </a:p>
                    <a:p>
                      <a:pPr algn="ctr">
                        <a:lnSpc>
                          <a:spcPct val="115000"/>
                        </a:lnSpc>
                        <a:spcAft>
                          <a:spcPts val="0"/>
                        </a:spcAft>
                      </a:pPr>
                      <a:r>
                        <a:rPr lang="en-GB" sz="1100" baseline="0" dirty="0" smtClean="0">
                          <a:solidFill>
                            <a:schemeClr val="tx1"/>
                          </a:solidFill>
                          <a:effectLst/>
                          <a:latin typeface="Calibri"/>
                          <a:ea typeface="Calibri"/>
                          <a:cs typeface="Times New Roman"/>
                        </a:rPr>
                        <a:t>7 + 6 = 13</a:t>
                      </a:r>
                    </a:p>
                    <a:p>
                      <a:pPr algn="ctr">
                        <a:lnSpc>
                          <a:spcPct val="115000"/>
                        </a:lnSpc>
                        <a:spcAft>
                          <a:spcPts val="0"/>
                        </a:spcAft>
                      </a:pPr>
                      <a:r>
                        <a:rPr lang="en-GB" sz="1100" baseline="0" dirty="0" smtClean="0">
                          <a:solidFill>
                            <a:schemeClr val="tx1"/>
                          </a:solidFill>
                          <a:effectLst/>
                          <a:latin typeface="Calibri"/>
                          <a:ea typeface="Calibri"/>
                          <a:cs typeface="Times New Roman"/>
                        </a:rPr>
                        <a:t>8 + 5 = 13</a:t>
                      </a:r>
                    </a:p>
                    <a:p>
                      <a:pPr algn="ctr">
                        <a:lnSpc>
                          <a:spcPct val="115000"/>
                        </a:lnSpc>
                        <a:spcAft>
                          <a:spcPts val="0"/>
                        </a:spcAft>
                      </a:pPr>
                      <a:r>
                        <a:rPr lang="en-GB" sz="1100" baseline="0" dirty="0" smtClean="0">
                          <a:solidFill>
                            <a:schemeClr val="tx1"/>
                          </a:solidFill>
                          <a:effectLst/>
                          <a:latin typeface="Calibri"/>
                          <a:ea typeface="Calibri"/>
                          <a:cs typeface="Times New Roman"/>
                        </a:rPr>
                        <a:t>9 + 4 = 13</a:t>
                      </a:r>
                    </a:p>
                    <a:p>
                      <a:pPr algn="ctr">
                        <a:lnSpc>
                          <a:spcPct val="115000"/>
                        </a:lnSpc>
                        <a:spcAft>
                          <a:spcPts val="0"/>
                        </a:spcAft>
                      </a:pPr>
                      <a:r>
                        <a:rPr lang="en-GB" sz="1100" baseline="0" dirty="0" smtClean="0">
                          <a:solidFill>
                            <a:schemeClr val="tx1"/>
                          </a:solidFill>
                          <a:effectLst/>
                          <a:latin typeface="Calibri"/>
                          <a:ea typeface="Calibri"/>
                          <a:cs typeface="Times New Roman"/>
                        </a:rPr>
                        <a:t>10 + 3 = 13</a:t>
                      </a:r>
                    </a:p>
                    <a:p>
                      <a:pPr algn="ctr">
                        <a:lnSpc>
                          <a:spcPct val="115000"/>
                        </a:lnSpc>
                        <a:spcAft>
                          <a:spcPts val="0"/>
                        </a:spcAft>
                      </a:pPr>
                      <a:r>
                        <a:rPr lang="en-GB" sz="1100" baseline="0" dirty="0" smtClean="0">
                          <a:solidFill>
                            <a:schemeClr val="tx1"/>
                          </a:solidFill>
                          <a:effectLst/>
                          <a:latin typeface="Calibri"/>
                          <a:ea typeface="Calibri"/>
                          <a:cs typeface="Times New Roman"/>
                        </a:rPr>
                        <a:t>11 + 2 = 13</a:t>
                      </a:r>
                    </a:p>
                    <a:p>
                      <a:pPr algn="ctr">
                        <a:lnSpc>
                          <a:spcPct val="115000"/>
                        </a:lnSpc>
                        <a:spcAft>
                          <a:spcPts val="0"/>
                        </a:spcAft>
                      </a:pPr>
                      <a:r>
                        <a:rPr lang="en-GB" sz="1100" baseline="0" dirty="0" smtClean="0">
                          <a:solidFill>
                            <a:schemeClr val="tx1"/>
                          </a:solidFill>
                          <a:effectLst/>
                          <a:latin typeface="Calibri"/>
                          <a:ea typeface="Calibri"/>
                          <a:cs typeface="Times New Roman"/>
                        </a:rPr>
                        <a:t>12 + 1 = 13</a:t>
                      </a:r>
                    </a:p>
                    <a:p>
                      <a:pPr algn="ctr">
                        <a:lnSpc>
                          <a:spcPct val="115000"/>
                        </a:lnSpc>
                        <a:spcAft>
                          <a:spcPts val="0"/>
                        </a:spcAft>
                      </a:pPr>
                      <a:r>
                        <a:rPr lang="en-GB" sz="1100" baseline="0" dirty="0" smtClean="0">
                          <a:solidFill>
                            <a:schemeClr val="tx1"/>
                          </a:solidFill>
                          <a:effectLst/>
                          <a:latin typeface="Calibri"/>
                          <a:ea typeface="Calibri"/>
                          <a:cs typeface="Times New Roman"/>
                        </a:rPr>
                        <a:t>13 + 0 = 13</a:t>
                      </a:r>
                      <a:endParaRPr lang="en-GB" sz="1100" dirty="0" smtClean="0">
                        <a:solidFill>
                          <a:schemeClr val="tx1"/>
                        </a:solidFill>
                        <a:effectLst/>
                        <a:latin typeface="Calibri"/>
                        <a:ea typeface="Calibri"/>
                        <a:cs typeface="Times New Roman"/>
                      </a:endParaRPr>
                    </a:p>
                    <a:p>
                      <a:pPr algn="ctr">
                        <a:lnSpc>
                          <a:spcPct val="115000"/>
                        </a:lnSpc>
                        <a:spcAft>
                          <a:spcPts val="0"/>
                        </a:spcAft>
                      </a:pPr>
                      <a:endParaRPr lang="en-GB" sz="1100" dirty="0" smtClean="0">
                        <a:solidFill>
                          <a:schemeClr val="tx1"/>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smtClean="0">
                          <a:solidFill>
                            <a:schemeClr val="tx1"/>
                          </a:solidFill>
                          <a:effectLst/>
                          <a:latin typeface="Calibri"/>
                          <a:ea typeface="Calibri"/>
                          <a:cs typeface="Times New Roman"/>
                        </a:rPr>
                        <a:t>0 + 14 = 14</a:t>
                      </a:r>
                    </a:p>
                    <a:p>
                      <a:pPr algn="ctr">
                        <a:lnSpc>
                          <a:spcPct val="115000"/>
                        </a:lnSpc>
                        <a:spcAft>
                          <a:spcPts val="0"/>
                        </a:spcAft>
                      </a:pPr>
                      <a:r>
                        <a:rPr lang="en-GB" sz="1100" dirty="0" smtClean="0">
                          <a:solidFill>
                            <a:schemeClr val="tx1"/>
                          </a:solidFill>
                          <a:effectLst/>
                          <a:latin typeface="Calibri"/>
                          <a:ea typeface="Calibri"/>
                          <a:cs typeface="Times New Roman"/>
                        </a:rPr>
                        <a:t>1 + 13 = 14</a:t>
                      </a:r>
                    </a:p>
                    <a:p>
                      <a:pPr algn="ctr">
                        <a:lnSpc>
                          <a:spcPct val="115000"/>
                        </a:lnSpc>
                        <a:spcAft>
                          <a:spcPts val="0"/>
                        </a:spcAft>
                      </a:pPr>
                      <a:r>
                        <a:rPr lang="en-GB" sz="1100" dirty="0" smtClean="0">
                          <a:solidFill>
                            <a:schemeClr val="tx1"/>
                          </a:solidFill>
                          <a:effectLst/>
                          <a:latin typeface="Calibri"/>
                          <a:ea typeface="Calibri"/>
                          <a:cs typeface="Times New Roman"/>
                        </a:rPr>
                        <a:t>2 + 12 = 14</a:t>
                      </a:r>
                    </a:p>
                    <a:p>
                      <a:pPr algn="ctr">
                        <a:lnSpc>
                          <a:spcPct val="115000"/>
                        </a:lnSpc>
                        <a:spcAft>
                          <a:spcPts val="0"/>
                        </a:spcAft>
                      </a:pPr>
                      <a:r>
                        <a:rPr lang="en-GB" sz="1100" dirty="0" smtClean="0">
                          <a:solidFill>
                            <a:schemeClr val="tx1"/>
                          </a:solidFill>
                          <a:effectLst/>
                          <a:latin typeface="Calibri"/>
                          <a:ea typeface="Calibri"/>
                          <a:cs typeface="Times New Roman"/>
                        </a:rPr>
                        <a:t>3 + 11= 14</a:t>
                      </a:r>
                    </a:p>
                    <a:p>
                      <a:pPr algn="ctr">
                        <a:lnSpc>
                          <a:spcPct val="115000"/>
                        </a:lnSpc>
                        <a:spcAft>
                          <a:spcPts val="0"/>
                        </a:spcAft>
                      </a:pPr>
                      <a:r>
                        <a:rPr lang="en-GB" sz="1100" dirty="0" smtClean="0">
                          <a:solidFill>
                            <a:schemeClr val="tx1"/>
                          </a:solidFill>
                          <a:effectLst/>
                          <a:latin typeface="Calibri"/>
                          <a:ea typeface="Calibri"/>
                          <a:cs typeface="Times New Roman"/>
                        </a:rPr>
                        <a:t>4 + 10</a:t>
                      </a:r>
                      <a:r>
                        <a:rPr lang="en-GB" sz="1100" baseline="0" dirty="0" smtClean="0">
                          <a:solidFill>
                            <a:schemeClr val="tx1"/>
                          </a:solidFill>
                          <a:effectLst/>
                          <a:latin typeface="Calibri"/>
                          <a:ea typeface="Calibri"/>
                          <a:cs typeface="Times New Roman"/>
                        </a:rPr>
                        <a:t>= 14</a:t>
                      </a:r>
                    </a:p>
                    <a:p>
                      <a:pPr algn="ctr">
                        <a:lnSpc>
                          <a:spcPct val="115000"/>
                        </a:lnSpc>
                        <a:spcAft>
                          <a:spcPts val="0"/>
                        </a:spcAft>
                      </a:pPr>
                      <a:r>
                        <a:rPr lang="en-GB" sz="1100" baseline="0" dirty="0" smtClean="0">
                          <a:solidFill>
                            <a:schemeClr val="tx1"/>
                          </a:solidFill>
                          <a:effectLst/>
                          <a:latin typeface="Calibri"/>
                          <a:ea typeface="Calibri"/>
                          <a:cs typeface="Times New Roman"/>
                        </a:rPr>
                        <a:t>5 + 9 = 14</a:t>
                      </a:r>
                    </a:p>
                    <a:p>
                      <a:pPr algn="ctr">
                        <a:lnSpc>
                          <a:spcPct val="115000"/>
                        </a:lnSpc>
                        <a:spcAft>
                          <a:spcPts val="0"/>
                        </a:spcAft>
                      </a:pPr>
                      <a:r>
                        <a:rPr lang="en-GB" sz="1100" baseline="0" dirty="0" smtClean="0">
                          <a:solidFill>
                            <a:schemeClr val="tx1"/>
                          </a:solidFill>
                          <a:effectLst/>
                          <a:latin typeface="Calibri"/>
                          <a:ea typeface="Calibri"/>
                          <a:cs typeface="Times New Roman"/>
                        </a:rPr>
                        <a:t>6 + 8 = 14</a:t>
                      </a:r>
                    </a:p>
                    <a:p>
                      <a:pPr algn="ctr">
                        <a:lnSpc>
                          <a:spcPct val="115000"/>
                        </a:lnSpc>
                        <a:spcAft>
                          <a:spcPts val="0"/>
                        </a:spcAft>
                      </a:pPr>
                      <a:r>
                        <a:rPr lang="en-GB" sz="1100" baseline="0" dirty="0" smtClean="0">
                          <a:solidFill>
                            <a:schemeClr val="tx1"/>
                          </a:solidFill>
                          <a:effectLst/>
                          <a:latin typeface="Calibri"/>
                          <a:ea typeface="Calibri"/>
                          <a:cs typeface="Times New Roman"/>
                        </a:rPr>
                        <a:t>7 + 7 = 14</a:t>
                      </a:r>
                    </a:p>
                    <a:p>
                      <a:pPr algn="ctr">
                        <a:lnSpc>
                          <a:spcPct val="115000"/>
                        </a:lnSpc>
                        <a:spcAft>
                          <a:spcPts val="0"/>
                        </a:spcAft>
                      </a:pPr>
                      <a:r>
                        <a:rPr lang="en-GB" sz="1100" baseline="0" dirty="0" smtClean="0">
                          <a:solidFill>
                            <a:schemeClr val="tx1"/>
                          </a:solidFill>
                          <a:effectLst/>
                          <a:latin typeface="Calibri"/>
                          <a:ea typeface="Calibri"/>
                          <a:cs typeface="Times New Roman"/>
                        </a:rPr>
                        <a:t>8 + 6 = 14</a:t>
                      </a:r>
                    </a:p>
                    <a:p>
                      <a:pPr algn="ctr">
                        <a:lnSpc>
                          <a:spcPct val="115000"/>
                        </a:lnSpc>
                        <a:spcAft>
                          <a:spcPts val="0"/>
                        </a:spcAft>
                      </a:pPr>
                      <a:r>
                        <a:rPr lang="en-GB" sz="1100" baseline="0" dirty="0" smtClean="0">
                          <a:solidFill>
                            <a:schemeClr val="tx1"/>
                          </a:solidFill>
                          <a:effectLst/>
                          <a:latin typeface="Calibri"/>
                          <a:ea typeface="Calibri"/>
                          <a:cs typeface="Times New Roman"/>
                        </a:rPr>
                        <a:t>9 + 5 = 14</a:t>
                      </a:r>
                    </a:p>
                    <a:p>
                      <a:pPr algn="ctr">
                        <a:lnSpc>
                          <a:spcPct val="115000"/>
                        </a:lnSpc>
                        <a:spcAft>
                          <a:spcPts val="0"/>
                        </a:spcAft>
                      </a:pPr>
                      <a:r>
                        <a:rPr lang="en-GB" sz="1100" baseline="0" dirty="0" smtClean="0">
                          <a:solidFill>
                            <a:schemeClr val="tx1"/>
                          </a:solidFill>
                          <a:effectLst/>
                          <a:latin typeface="Calibri"/>
                          <a:ea typeface="Calibri"/>
                          <a:cs typeface="Times New Roman"/>
                        </a:rPr>
                        <a:t>10 + 4 = 14</a:t>
                      </a:r>
                    </a:p>
                    <a:p>
                      <a:pPr algn="ctr">
                        <a:lnSpc>
                          <a:spcPct val="115000"/>
                        </a:lnSpc>
                        <a:spcAft>
                          <a:spcPts val="0"/>
                        </a:spcAft>
                      </a:pPr>
                      <a:r>
                        <a:rPr lang="en-GB" sz="1100" baseline="0" dirty="0" smtClean="0">
                          <a:solidFill>
                            <a:schemeClr val="tx1"/>
                          </a:solidFill>
                          <a:effectLst/>
                          <a:latin typeface="Calibri"/>
                          <a:ea typeface="Calibri"/>
                          <a:cs typeface="Times New Roman"/>
                        </a:rPr>
                        <a:t>11 + 3 = 14</a:t>
                      </a:r>
                    </a:p>
                    <a:p>
                      <a:pPr algn="ctr">
                        <a:lnSpc>
                          <a:spcPct val="115000"/>
                        </a:lnSpc>
                        <a:spcAft>
                          <a:spcPts val="0"/>
                        </a:spcAft>
                      </a:pPr>
                      <a:r>
                        <a:rPr lang="en-GB" sz="1100" baseline="0" dirty="0" smtClean="0">
                          <a:solidFill>
                            <a:schemeClr val="tx1"/>
                          </a:solidFill>
                          <a:effectLst/>
                          <a:latin typeface="Calibri"/>
                          <a:ea typeface="Calibri"/>
                          <a:cs typeface="Times New Roman"/>
                        </a:rPr>
                        <a:t>12 +2 = 14 13 + 1 = 14</a:t>
                      </a:r>
                    </a:p>
                    <a:p>
                      <a:pPr algn="ctr">
                        <a:lnSpc>
                          <a:spcPct val="115000"/>
                        </a:lnSpc>
                        <a:spcAft>
                          <a:spcPts val="0"/>
                        </a:spcAft>
                      </a:pPr>
                      <a:r>
                        <a:rPr lang="en-GB" sz="1100" baseline="0" dirty="0" smtClean="0">
                          <a:solidFill>
                            <a:schemeClr val="tx1"/>
                          </a:solidFill>
                          <a:effectLst/>
                          <a:latin typeface="Calibri"/>
                          <a:ea typeface="Calibri"/>
                          <a:cs typeface="Times New Roman"/>
                        </a:rPr>
                        <a:t>14 = 0 = 14</a:t>
                      </a:r>
                      <a:endParaRPr lang="en-GB" sz="1100" dirty="0" smtClean="0">
                        <a:solidFill>
                          <a:schemeClr val="tx1"/>
                        </a:solidFill>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a:xfrm>
            <a:off x="4293096" y="3220228"/>
            <a:ext cx="2020987" cy="1368152"/>
          </a:xfrm>
        </p:spPr>
        <p:txBody>
          <a:bodyPr>
            <a:normAutofit fontScale="92500"/>
          </a:bodyPr>
          <a:lstStyle/>
          <a:p>
            <a:r>
              <a:rPr lang="en-GB" dirty="0" smtClean="0"/>
              <a:t>Key Vocabulary</a:t>
            </a:r>
          </a:p>
          <a:p>
            <a:pPr algn="l"/>
            <a:r>
              <a:rPr lang="en-GB" b="0" u="none" dirty="0"/>
              <a:t>What do I </a:t>
            </a:r>
            <a:r>
              <a:rPr lang="en-GB" u="none" dirty="0"/>
              <a:t>add </a:t>
            </a:r>
            <a:r>
              <a:rPr lang="en-GB" b="0" u="none" dirty="0"/>
              <a:t>to 5 to make </a:t>
            </a:r>
            <a:r>
              <a:rPr lang="en-GB" b="0" u="none" dirty="0" smtClean="0"/>
              <a:t>10</a:t>
            </a:r>
            <a:r>
              <a:rPr lang="en-GB" b="0" u="none" dirty="0"/>
              <a:t>?</a:t>
            </a:r>
          </a:p>
          <a:p>
            <a:pPr algn="l"/>
            <a:r>
              <a:rPr lang="en-GB" b="0" u="none" dirty="0"/>
              <a:t>What is </a:t>
            </a:r>
            <a:r>
              <a:rPr lang="en-GB" b="0" u="none" dirty="0" smtClean="0"/>
              <a:t>10 </a:t>
            </a:r>
            <a:r>
              <a:rPr lang="en-GB" u="none" dirty="0" smtClean="0"/>
              <a:t>subtract </a:t>
            </a:r>
            <a:r>
              <a:rPr lang="en-GB" b="0" u="none" dirty="0" smtClean="0"/>
              <a:t>6</a:t>
            </a:r>
            <a:r>
              <a:rPr lang="en-GB" b="0" u="none" dirty="0"/>
              <a:t>?</a:t>
            </a:r>
          </a:p>
          <a:p>
            <a:pPr algn="l"/>
            <a:r>
              <a:rPr lang="en-GB" b="0" u="none" dirty="0"/>
              <a:t>What is 3 </a:t>
            </a:r>
            <a:r>
              <a:rPr lang="en-GB" u="none" dirty="0"/>
              <a:t>less than </a:t>
            </a:r>
            <a:r>
              <a:rPr lang="en-GB" b="0" u="none" dirty="0" smtClean="0"/>
              <a:t>10</a:t>
            </a:r>
            <a:r>
              <a:rPr lang="en-GB" b="0" u="none" dirty="0"/>
              <a:t>?</a:t>
            </a:r>
          </a:p>
          <a:p>
            <a:pPr algn="l"/>
            <a:r>
              <a:rPr lang="en-GB" u="none" dirty="0"/>
              <a:t>How many more </a:t>
            </a:r>
            <a:r>
              <a:rPr lang="en-GB" b="0" u="none" dirty="0"/>
              <a:t>than 2</a:t>
            </a:r>
            <a:r>
              <a:rPr lang="en-GB" b="0" u="none" dirty="0" smtClean="0"/>
              <a:t> </a:t>
            </a:r>
            <a:r>
              <a:rPr lang="en-GB" b="0" u="none" dirty="0"/>
              <a:t>is </a:t>
            </a:r>
            <a:r>
              <a:rPr lang="en-GB" b="0" u="none" dirty="0" smtClean="0"/>
              <a:t>10</a:t>
            </a:r>
            <a:r>
              <a:rPr lang="en-GB" b="0" u="none" dirty="0"/>
              <a:t>?</a:t>
            </a:r>
            <a:endParaRPr lang="en-GB" u="none"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
        <p:nvSpPr>
          <p:cNvPr id="11" name="Text Placeholder 12"/>
          <p:cNvSpPr txBox="1">
            <a:spLocks/>
          </p:cNvSpPr>
          <p:nvPr/>
        </p:nvSpPr>
        <p:spPr>
          <a:xfrm>
            <a:off x="703108" y="5704503"/>
            <a:ext cx="5838825" cy="614164"/>
          </a:xfrm>
          <a:prstGeom prst="rect">
            <a:avLst/>
          </a:prstGeom>
        </p:spPr>
        <p:txBody>
          <a:bodyPr vert="horz">
            <a:normAutofit/>
          </a:bodyPr>
          <a:lstStyle>
            <a:lvl1pPr marL="0" indent="0" algn="l" rtl="0" eaLnBrk="1" latinLnBrk="0" hangingPunct="1">
              <a:spcBef>
                <a:spcPts val="600"/>
              </a:spcBef>
              <a:buClr>
                <a:schemeClr val="accent1"/>
              </a:buClr>
              <a:buSzPct val="76000"/>
              <a:buFont typeface="Wingdings 3"/>
              <a:buNone/>
              <a:defRPr kumimoji="0" sz="1200" kern="1200">
                <a:solidFill>
                  <a:schemeClr val="tx1"/>
                </a:solidFill>
                <a:latin typeface="Calibri" panose="020F0502020204030204" pitchFamily="34" charset="0"/>
                <a:ea typeface="+mn-ea"/>
                <a:cs typeface="+mn-cs"/>
              </a:defRPr>
            </a:lvl1pPr>
            <a:lvl2pPr marL="274320" indent="0" algn="l" rtl="0" eaLnBrk="1" latinLnBrk="0" hangingPunct="1">
              <a:spcBef>
                <a:spcPts val="500"/>
              </a:spcBef>
              <a:buClr>
                <a:schemeClr val="accent2"/>
              </a:buClr>
              <a:buSzPct val="76000"/>
              <a:buFont typeface="Wingdings 3"/>
              <a:buNone/>
              <a:defRPr kumimoji="0" sz="1050" kern="1200">
                <a:solidFill>
                  <a:schemeClr val="tx2"/>
                </a:solidFill>
                <a:latin typeface="Calibri" panose="020F0502020204030204" pitchFamily="34" charset="0"/>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1050" kern="1200">
                <a:solidFill>
                  <a:schemeClr val="tx1"/>
                </a:solidFill>
                <a:latin typeface="Calibri" panose="020F0502020204030204" pitchFamily="34" charset="0"/>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Calibri" panose="020F0502020204030204" pitchFamily="34" charset="0"/>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Calibri" panose="020F0502020204030204" pitchFamily="34" charset="0"/>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r>
              <a:rPr lang="en-GB" dirty="0" smtClean="0">
                <a:ea typeface="Calibri" pitchFamily="34" charset="0"/>
                <a:cs typeface="Times New Roman" pitchFamily="18" charset="0"/>
              </a:rPr>
              <a:t>They should be able to answer these questions in any order, including missing number </a:t>
            </a:r>
            <a:r>
              <a:rPr lang="en-GB" altLang="en-US" dirty="0" smtClean="0">
                <a:ea typeface="Calibri" pitchFamily="34" charset="0"/>
                <a:cs typeface="Times New Roman" pitchFamily="18" charset="0"/>
              </a:rPr>
              <a:t>questions e.g.  1 + ⃝ = 10 or 12 – ⃝ = 8.</a:t>
            </a:r>
          </a:p>
          <a:p>
            <a:endParaRPr lang="en-GB" dirty="0" smtClean="0"/>
          </a:p>
          <a:p>
            <a:endParaRPr lang="en-GB" dirty="0" smtClean="0"/>
          </a:p>
          <a:p>
            <a:endParaRPr lang="en-GB" dirty="0" smtClean="0"/>
          </a:p>
          <a:p>
            <a:endParaRPr lang="en-GB" dirty="0"/>
          </a:p>
        </p:txBody>
      </p:sp>
    </p:spTree>
    <p:extLst>
      <p:ext uri="{BB962C8B-B14F-4D97-AF65-F5344CB8AC3E}">
        <p14:creationId xmlns:p14="http://schemas.microsoft.com/office/powerpoint/2010/main" val="2949547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2 – Autumn 1</a:t>
            </a:r>
            <a:endParaRPr lang="en-GB" dirty="0"/>
          </a:p>
        </p:txBody>
      </p:sp>
      <p:sp>
        <p:nvSpPr>
          <p:cNvPr id="3" name="Text Placeholder 2"/>
          <p:cNvSpPr>
            <a:spLocks noGrp="1"/>
          </p:cNvSpPr>
          <p:nvPr>
            <p:ph type="body" sz="quarter" idx="11"/>
          </p:nvPr>
        </p:nvSpPr>
        <p:spPr/>
        <p:txBody>
          <a:bodyPr/>
          <a:lstStyle/>
          <a:p>
            <a:r>
              <a:rPr lang="en-GB" dirty="0" smtClean="0"/>
              <a:t>I know number bonds to 20.</a:t>
            </a:r>
            <a:endParaRPr lang="en-GB" dirty="0"/>
          </a:p>
        </p:txBody>
      </p:sp>
      <p:sp>
        <p:nvSpPr>
          <p:cNvPr id="4" name="Text Placeholder 3"/>
          <p:cNvSpPr>
            <a:spLocks noGrp="1"/>
          </p:cNvSpPr>
          <p:nvPr>
            <p:ph type="body" sz="quarter" idx="12"/>
          </p:nvPr>
        </p:nvSpPr>
        <p:spPr/>
        <p:txBody>
          <a:bodyPr>
            <a:normAutofit fontScale="92500"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smtClean="0">
                <a:ea typeface="Calibri" pitchFamily="34" charset="0"/>
                <a:cs typeface="Times New Roman" pitchFamily="18" charset="0"/>
              </a:rPr>
              <a:t>Use </a:t>
            </a:r>
            <a:r>
              <a:rPr lang="en-GB" altLang="en-US" u="sng" dirty="0">
                <a:ea typeface="Calibri" pitchFamily="34" charset="0"/>
                <a:cs typeface="Times New Roman" pitchFamily="18" charset="0"/>
              </a:rPr>
              <a:t>what you already </a:t>
            </a:r>
            <a:r>
              <a:rPr lang="en-GB" altLang="en-US" u="sng" dirty="0" smtClean="0">
                <a:ea typeface="Calibri" pitchFamily="34" charset="0"/>
                <a:cs typeface="Times New Roman" pitchFamily="18" charset="0"/>
              </a:rPr>
              <a:t>know </a:t>
            </a:r>
            <a:r>
              <a:rPr lang="en-GB" altLang="en-US" dirty="0" smtClean="0">
                <a:ea typeface="Calibri" pitchFamily="34" charset="0"/>
                <a:cs typeface="Times New Roman" pitchFamily="18" charset="0"/>
              </a:rPr>
              <a:t>– Use number bonds to 10 (e.g. 7 + 3 = 10) to work out related number bonds to 20 (e.g. 17 + 3 = 20).</a:t>
            </a:r>
            <a:endParaRPr lang="en-GB" altLang="en-US" dirty="0">
              <a:ea typeface="Calibri" pitchFamily="34" charset="0"/>
              <a:cs typeface="Times New Roman" pitchFamily="18" charset="0"/>
            </a:endParaRP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smtClean="0">
                <a:cs typeface="Times New Roman" pitchFamily="18" charset="0"/>
              </a:rPr>
              <a:t>Use practical resources</a:t>
            </a:r>
            <a:r>
              <a:rPr lang="en-GB" altLang="en-US" dirty="0" smtClean="0">
                <a:cs typeface="Times New Roman" pitchFamily="18" charset="0"/>
              </a:rPr>
              <a:t> – Make collections of 20 objects. Ask questions such as, “How many more conkers would I need to make 20?”</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smtClean="0">
                <a:cs typeface="Times New Roman" pitchFamily="18" charset="0"/>
              </a:rPr>
              <a:t>Make a poster</a:t>
            </a:r>
            <a:r>
              <a:rPr lang="en-GB" altLang="en-US" dirty="0" smtClean="0">
                <a:cs typeface="Times New Roman" pitchFamily="18" charset="0"/>
              </a:rPr>
              <a:t> – We use </a:t>
            </a:r>
            <a:r>
              <a:rPr lang="en-GB" altLang="en-US" dirty="0" err="1" smtClean="0">
                <a:cs typeface="Times New Roman" pitchFamily="18" charset="0"/>
              </a:rPr>
              <a:t>Numicon</a:t>
            </a:r>
            <a:r>
              <a:rPr lang="en-GB" altLang="en-US" dirty="0" smtClean="0">
                <a:cs typeface="Times New Roman" pitchFamily="18" charset="0"/>
              </a:rPr>
              <a:t> at school. You can find pictures of the </a:t>
            </a:r>
            <a:r>
              <a:rPr lang="en-GB" altLang="en-US" dirty="0" err="1" smtClean="0">
                <a:cs typeface="Times New Roman" pitchFamily="18" charset="0"/>
              </a:rPr>
              <a:t>Numicon</a:t>
            </a:r>
            <a:r>
              <a:rPr lang="en-GB" altLang="en-US" dirty="0">
                <a:cs typeface="Times New Roman" pitchFamily="18" charset="0"/>
              </a:rPr>
              <a:t> shapes here</a:t>
            </a:r>
            <a:r>
              <a:rPr lang="en-GB" altLang="en-US" dirty="0" smtClean="0">
                <a:cs typeface="Times New Roman" pitchFamily="18" charset="0"/>
              </a:rPr>
              <a:t>: bit.ly/</a:t>
            </a:r>
            <a:r>
              <a:rPr lang="en-GB" altLang="en-US" dirty="0" err="1" smtClean="0">
                <a:cs typeface="Times New Roman" pitchFamily="18" charset="0"/>
              </a:rPr>
              <a:t>NumiconPictures</a:t>
            </a:r>
            <a:r>
              <a:rPr lang="en-GB" altLang="en-US" dirty="0" smtClean="0">
                <a:cs typeface="Times New Roman" pitchFamily="18" charset="0"/>
              </a:rPr>
              <a:t> – your child could make a poster showing the different ways of making 20.</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smtClean="0">
                <a:cs typeface="Times New Roman" pitchFamily="18" charset="0"/>
              </a:rPr>
              <a:t>Play games</a:t>
            </a:r>
            <a:r>
              <a:rPr lang="en-GB" altLang="en-US" dirty="0" smtClean="0">
                <a:cs typeface="Times New Roman" pitchFamily="18" charset="0"/>
              </a:rPr>
              <a:t> – You can play number bond pairs online at </a:t>
            </a:r>
            <a:r>
              <a:rPr lang="en-GB" altLang="en-US" dirty="0" smtClean="0">
                <a:cs typeface="Times New Roman" pitchFamily="18" charset="0"/>
                <a:hlinkClick r:id="rId2"/>
              </a:rPr>
              <a:t>www.conkermaths.com</a:t>
            </a:r>
            <a:r>
              <a:rPr lang="en-GB" altLang="en-US" dirty="0" smtClean="0">
                <a:cs typeface="Times New Roman" pitchFamily="18" charset="0"/>
              </a:rPr>
              <a:t> and then see how many questions you can answer in just one minute. </a:t>
            </a:r>
            <a:endParaRPr lang="en-GB" altLang="en-US" dirty="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a:p>
            <a:pPr lvl="0"/>
            <a:endParaRPr lang="en-GB" altLang="en-US"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4047661519"/>
              </p:ext>
            </p:extLst>
          </p:nvPr>
        </p:nvGraphicFramePr>
        <p:xfrm>
          <a:off x="719138" y="2555877"/>
          <a:ext cx="3390900" cy="2120646"/>
        </p:xfrm>
        <a:graphic>
          <a:graphicData uri="http://schemas.openxmlformats.org/drawingml/2006/table">
            <a:tbl>
              <a:tblPr firstRow="1" bandRow="1">
                <a:tableStyleId>{2D5ABB26-0587-4C30-8999-92F81FD0307C}</a:tableStyleId>
              </a:tblPr>
              <a:tblGrid>
                <a:gridCol w="847725">
                  <a:extLst>
                    <a:ext uri="{9D8B030D-6E8A-4147-A177-3AD203B41FA5}">
                      <a16:colId xmlns:a16="http://schemas.microsoft.com/office/drawing/2014/main" val="20000"/>
                    </a:ext>
                  </a:extLst>
                </a:gridCol>
                <a:gridCol w="847725">
                  <a:extLst>
                    <a:ext uri="{9D8B030D-6E8A-4147-A177-3AD203B41FA5}">
                      <a16:colId xmlns:a16="http://schemas.microsoft.com/office/drawing/2014/main" val="20001"/>
                    </a:ext>
                  </a:extLst>
                </a:gridCol>
                <a:gridCol w="847725">
                  <a:extLst>
                    <a:ext uri="{9D8B030D-6E8A-4147-A177-3AD203B41FA5}">
                      <a16:colId xmlns:a16="http://schemas.microsoft.com/office/drawing/2014/main" val="20002"/>
                    </a:ext>
                  </a:extLst>
                </a:gridCol>
                <a:gridCol w="847725">
                  <a:extLst>
                    <a:ext uri="{9D8B030D-6E8A-4147-A177-3AD203B41FA5}">
                      <a16:colId xmlns:a16="http://schemas.microsoft.com/office/drawing/2014/main" val="20003"/>
                    </a:ext>
                  </a:extLst>
                </a:gridCol>
              </a:tblGrid>
              <a:tr h="2109343">
                <a:tc>
                  <a:txBody>
                    <a:bodyPr/>
                    <a:lstStyle/>
                    <a:p>
                      <a:pPr algn="ctr">
                        <a:lnSpc>
                          <a:spcPct val="115000"/>
                        </a:lnSpc>
                        <a:spcAft>
                          <a:spcPts val="0"/>
                        </a:spcAft>
                      </a:pPr>
                      <a:r>
                        <a:rPr lang="en-GB" sz="1100" dirty="0" smtClean="0">
                          <a:effectLst/>
                          <a:latin typeface="Calibri"/>
                          <a:ea typeface="Calibri"/>
                          <a:cs typeface="Times New Roman"/>
                        </a:rPr>
                        <a:t>0</a:t>
                      </a:r>
                      <a:r>
                        <a:rPr lang="en-GB" sz="1100" baseline="0" dirty="0" smtClean="0">
                          <a:effectLst/>
                          <a:latin typeface="Calibri"/>
                          <a:ea typeface="Calibri"/>
                          <a:cs typeface="Times New Roman"/>
                        </a:rPr>
                        <a:t> + 20 = 20</a:t>
                      </a:r>
                    </a:p>
                    <a:p>
                      <a:pPr algn="ctr">
                        <a:lnSpc>
                          <a:spcPct val="115000"/>
                        </a:lnSpc>
                        <a:spcAft>
                          <a:spcPts val="0"/>
                        </a:spcAft>
                      </a:pPr>
                      <a:r>
                        <a:rPr lang="en-GB" sz="1100" baseline="0" dirty="0" smtClean="0">
                          <a:effectLst/>
                          <a:latin typeface="Calibri"/>
                          <a:ea typeface="Calibri"/>
                          <a:cs typeface="Times New Roman"/>
                        </a:rPr>
                        <a:t>1 + 19 = 20</a:t>
                      </a:r>
                    </a:p>
                    <a:p>
                      <a:pPr algn="ctr">
                        <a:lnSpc>
                          <a:spcPct val="115000"/>
                        </a:lnSpc>
                        <a:spcAft>
                          <a:spcPts val="0"/>
                        </a:spcAft>
                      </a:pPr>
                      <a:r>
                        <a:rPr lang="en-GB" sz="1100" baseline="0" dirty="0" smtClean="0">
                          <a:effectLst/>
                          <a:latin typeface="Calibri"/>
                          <a:ea typeface="Calibri"/>
                          <a:cs typeface="Times New Roman"/>
                        </a:rPr>
                        <a:t>2 + 18 = 20</a:t>
                      </a:r>
                    </a:p>
                    <a:p>
                      <a:pPr algn="ctr">
                        <a:lnSpc>
                          <a:spcPct val="115000"/>
                        </a:lnSpc>
                        <a:spcAft>
                          <a:spcPts val="0"/>
                        </a:spcAft>
                      </a:pPr>
                      <a:r>
                        <a:rPr lang="en-GB" sz="1100" baseline="0" dirty="0" smtClean="0">
                          <a:effectLst/>
                          <a:latin typeface="Calibri"/>
                          <a:ea typeface="Calibri"/>
                          <a:cs typeface="Times New Roman"/>
                        </a:rPr>
                        <a:t>3 + 17 = 20</a:t>
                      </a:r>
                    </a:p>
                    <a:p>
                      <a:pPr algn="ctr">
                        <a:lnSpc>
                          <a:spcPct val="115000"/>
                        </a:lnSpc>
                        <a:spcAft>
                          <a:spcPts val="0"/>
                        </a:spcAft>
                      </a:pPr>
                      <a:r>
                        <a:rPr lang="en-GB" sz="1100" baseline="0" dirty="0" smtClean="0">
                          <a:effectLst/>
                          <a:latin typeface="Calibri"/>
                          <a:ea typeface="Calibri"/>
                          <a:cs typeface="Times New Roman"/>
                        </a:rPr>
                        <a:t>4 + 16 = 20</a:t>
                      </a:r>
                    </a:p>
                    <a:p>
                      <a:pPr algn="ctr">
                        <a:lnSpc>
                          <a:spcPct val="115000"/>
                        </a:lnSpc>
                        <a:spcAft>
                          <a:spcPts val="0"/>
                        </a:spcAft>
                      </a:pPr>
                      <a:r>
                        <a:rPr lang="en-GB" sz="1100" baseline="0" dirty="0" smtClean="0">
                          <a:effectLst/>
                          <a:latin typeface="Calibri"/>
                          <a:ea typeface="Calibri"/>
                          <a:cs typeface="Times New Roman"/>
                        </a:rPr>
                        <a:t>5 + 15 = 20</a:t>
                      </a:r>
                    </a:p>
                    <a:p>
                      <a:pPr algn="ctr">
                        <a:lnSpc>
                          <a:spcPct val="115000"/>
                        </a:lnSpc>
                        <a:spcAft>
                          <a:spcPts val="0"/>
                        </a:spcAft>
                      </a:pPr>
                      <a:r>
                        <a:rPr lang="en-GB" sz="1100" baseline="0" dirty="0" smtClean="0">
                          <a:effectLst/>
                          <a:latin typeface="Calibri"/>
                          <a:ea typeface="Calibri"/>
                          <a:cs typeface="Times New Roman"/>
                        </a:rPr>
                        <a:t>6 + 14 = 20</a:t>
                      </a:r>
                    </a:p>
                    <a:p>
                      <a:pPr algn="ctr">
                        <a:lnSpc>
                          <a:spcPct val="115000"/>
                        </a:lnSpc>
                        <a:spcAft>
                          <a:spcPts val="0"/>
                        </a:spcAft>
                      </a:pPr>
                      <a:r>
                        <a:rPr lang="en-GB" sz="1100" baseline="0" dirty="0" smtClean="0">
                          <a:effectLst/>
                          <a:latin typeface="Calibri"/>
                          <a:ea typeface="Calibri"/>
                          <a:cs typeface="Times New Roman"/>
                        </a:rPr>
                        <a:t>7 + 13 = 20</a:t>
                      </a:r>
                    </a:p>
                    <a:p>
                      <a:pPr algn="ctr">
                        <a:lnSpc>
                          <a:spcPct val="115000"/>
                        </a:lnSpc>
                        <a:spcAft>
                          <a:spcPts val="0"/>
                        </a:spcAft>
                      </a:pPr>
                      <a:r>
                        <a:rPr lang="en-GB" sz="1100" baseline="0" dirty="0" smtClean="0">
                          <a:effectLst/>
                          <a:latin typeface="Calibri"/>
                          <a:ea typeface="Calibri"/>
                          <a:cs typeface="Times New Roman"/>
                        </a:rPr>
                        <a:t>8 + 12 = 20</a:t>
                      </a:r>
                    </a:p>
                    <a:p>
                      <a:pPr algn="ctr">
                        <a:lnSpc>
                          <a:spcPct val="115000"/>
                        </a:lnSpc>
                        <a:spcAft>
                          <a:spcPts val="0"/>
                        </a:spcAft>
                      </a:pPr>
                      <a:r>
                        <a:rPr lang="en-GB" sz="1100" baseline="0" dirty="0" smtClean="0">
                          <a:effectLst/>
                          <a:latin typeface="Calibri"/>
                          <a:ea typeface="Calibri"/>
                          <a:cs typeface="Times New Roman"/>
                        </a:rPr>
                        <a:t>9 + 11 = 20</a:t>
                      </a:r>
                    </a:p>
                    <a:p>
                      <a:pPr algn="ctr">
                        <a:lnSpc>
                          <a:spcPct val="115000"/>
                        </a:lnSpc>
                        <a:spcAft>
                          <a:spcPts val="0"/>
                        </a:spcAft>
                      </a:pPr>
                      <a:r>
                        <a:rPr lang="en-GB" sz="1100" baseline="0" dirty="0" smtClean="0">
                          <a:effectLst/>
                          <a:latin typeface="Calibri"/>
                          <a:ea typeface="Calibri"/>
                          <a:cs typeface="Times New Roman"/>
                        </a:rPr>
                        <a:t>10 + 10 = 20</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smtClean="0">
                          <a:effectLst/>
                          <a:latin typeface="Calibri"/>
                          <a:ea typeface="Calibri"/>
                          <a:cs typeface="Times New Roman"/>
                        </a:rPr>
                        <a:t>20 + 0 = 20</a:t>
                      </a:r>
                    </a:p>
                    <a:p>
                      <a:pPr algn="ctr">
                        <a:lnSpc>
                          <a:spcPct val="115000"/>
                        </a:lnSpc>
                        <a:spcAft>
                          <a:spcPts val="0"/>
                        </a:spcAft>
                      </a:pPr>
                      <a:r>
                        <a:rPr lang="en-GB" sz="1100" dirty="0" smtClean="0">
                          <a:effectLst/>
                          <a:latin typeface="Calibri"/>
                          <a:ea typeface="Calibri"/>
                          <a:cs typeface="Times New Roman"/>
                        </a:rPr>
                        <a:t>19 + 1 = 20</a:t>
                      </a:r>
                    </a:p>
                    <a:p>
                      <a:pPr algn="ctr">
                        <a:lnSpc>
                          <a:spcPct val="115000"/>
                        </a:lnSpc>
                        <a:spcAft>
                          <a:spcPts val="0"/>
                        </a:spcAft>
                      </a:pPr>
                      <a:r>
                        <a:rPr lang="en-GB" sz="1100" dirty="0" smtClean="0">
                          <a:effectLst/>
                          <a:latin typeface="Calibri"/>
                          <a:ea typeface="Calibri"/>
                          <a:cs typeface="Times New Roman"/>
                        </a:rPr>
                        <a:t>18 + 2 = 20</a:t>
                      </a:r>
                    </a:p>
                    <a:p>
                      <a:pPr algn="ctr">
                        <a:lnSpc>
                          <a:spcPct val="115000"/>
                        </a:lnSpc>
                        <a:spcAft>
                          <a:spcPts val="0"/>
                        </a:spcAft>
                      </a:pPr>
                      <a:r>
                        <a:rPr lang="en-GB" sz="1100" dirty="0" smtClean="0">
                          <a:effectLst/>
                          <a:latin typeface="Calibri"/>
                          <a:ea typeface="Calibri"/>
                          <a:cs typeface="Times New Roman"/>
                        </a:rPr>
                        <a:t>17 + 3 = 20</a:t>
                      </a:r>
                    </a:p>
                    <a:p>
                      <a:pPr algn="ctr">
                        <a:lnSpc>
                          <a:spcPct val="115000"/>
                        </a:lnSpc>
                        <a:spcAft>
                          <a:spcPts val="0"/>
                        </a:spcAft>
                      </a:pPr>
                      <a:r>
                        <a:rPr lang="en-GB" sz="1100" dirty="0" smtClean="0">
                          <a:effectLst/>
                          <a:latin typeface="Calibri"/>
                          <a:ea typeface="Calibri"/>
                          <a:cs typeface="Times New Roman"/>
                        </a:rPr>
                        <a:t>16 + 4 = 20</a:t>
                      </a:r>
                    </a:p>
                    <a:p>
                      <a:pPr algn="ctr">
                        <a:lnSpc>
                          <a:spcPct val="115000"/>
                        </a:lnSpc>
                        <a:spcAft>
                          <a:spcPts val="0"/>
                        </a:spcAft>
                      </a:pPr>
                      <a:r>
                        <a:rPr lang="en-GB" sz="1100" dirty="0" smtClean="0">
                          <a:effectLst/>
                          <a:latin typeface="Calibri"/>
                          <a:ea typeface="Calibri"/>
                          <a:cs typeface="Times New Roman"/>
                        </a:rPr>
                        <a:t>15 + 5 = 20</a:t>
                      </a:r>
                    </a:p>
                    <a:p>
                      <a:pPr algn="ctr">
                        <a:lnSpc>
                          <a:spcPct val="115000"/>
                        </a:lnSpc>
                        <a:spcAft>
                          <a:spcPts val="0"/>
                        </a:spcAft>
                      </a:pPr>
                      <a:r>
                        <a:rPr lang="en-GB" sz="1100" dirty="0" smtClean="0">
                          <a:effectLst/>
                          <a:latin typeface="Calibri"/>
                          <a:ea typeface="Calibri"/>
                          <a:cs typeface="Times New Roman"/>
                        </a:rPr>
                        <a:t>14 + 6 = 20</a:t>
                      </a:r>
                    </a:p>
                    <a:p>
                      <a:pPr algn="ctr">
                        <a:lnSpc>
                          <a:spcPct val="115000"/>
                        </a:lnSpc>
                        <a:spcAft>
                          <a:spcPts val="0"/>
                        </a:spcAft>
                      </a:pPr>
                      <a:r>
                        <a:rPr lang="en-GB" sz="1100" dirty="0" smtClean="0">
                          <a:effectLst/>
                          <a:latin typeface="Calibri"/>
                          <a:ea typeface="Calibri"/>
                          <a:cs typeface="Times New Roman"/>
                        </a:rPr>
                        <a:t>13 + 7 = 20</a:t>
                      </a:r>
                    </a:p>
                    <a:p>
                      <a:pPr algn="ctr">
                        <a:lnSpc>
                          <a:spcPct val="115000"/>
                        </a:lnSpc>
                        <a:spcAft>
                          <a:spcPts val="0"/>
                        </a:spcAft>
                      </a:pPr>
                      <a:r>
                        <a:rPr lang="en-GB" sz="1100" dirty="0" smtClean="0">
                          <a:effectLst/>
                          <a:latin typeface="Calibri"/>
                          <a:ea typeface="Calibri"/>
                          <a:cs typeface="Times New Roman"/>
                        </a:rPr>
                        <a:t>12 + 8 = 20</a:t>
                      </a:r>
                    </a:p>
                    <a:p>
                      <a:pPr algn="ctr">
                        <a:lnSpc>
                          <a:spcPct val="115000"/>
                        </a:lnSpc>
                        <a:spcAft>
                          <a:spcPts val="0"/>
                        </a:spcAft>
                      </a:pPr>
                      <a:r>
                        <a:rPr lang="en-GB" sz="1100" dirty="0" smtClean="0">
                          <a:effectLst/>
                          <a:latin typeface="Calibri"/>
                          <a:ea typeface="Calibri"/>
                          <a:cs typeface="Times New Roman"/>
                        </a:rPr>
                        <a:t>11 + 9 = 20</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smtClean="0">
                          <a:effectLst/>
                          <a:latin typeface="Calibri"/>
                          <a:ea typeface="Calibri"/>
                          <a:cs typeface="Times New Roman"/>
                        </a:rPr>
                        <a:t>20 – 0 = 20</a:t>
                      </a:r>
                    </a:p>
                    <a:p>
                      <a:pPr algn="ctr">
                        <a:lnSpc>
                          <a:spcPct val="115000"/>
                        </a:lnSpc>
                        <a:spcAft>
                          <a:spcPts val="0"/>
                        </a:spcAft>
                      </a:pPr>
                      <a:r>
                        <a:rPr lang="en-GB" sz="1100" dirty="0" smtClean="0">
                          <a:effectLst/>
                          <a:latin typeface="Calibri"/>
                          <a:ea typeface="Calibri"/>
                          <a:cs typeface="Times New Roman"/>
                        </a:rPr>
                        <a:t>20 – 1 = 19</a:t>
                      </a:r>
                    </a:p>
                    <a:p>
                      <a:pPr algn="ctr">
                        <a:lnSpc>
                          <a:spcPct val="115000"/>
                        </a:lnSpc>
                        <a:spcAft>
                          <a:spcPts val="0"/>
                        </a:spcAft>
                      </a:pPr>
                      <a:r>
                        <a:rPr lang="en-GB" sz="1100" dirty="0" smtClean="0">
                          <a:effectLst/>
                          <a:latin typeface="Calibri"/>
                          <a:ea typeface="Calibri"/>
                          <a:cs typeface="Times New Roman"/>
                        </a:rPr>
                        <a:t>20</a:t>
                      </a:r>
                      <a:r>
                        <a:rPr lang="en-GB" sz="1100" baseline="0" dirty="0" smtClean="0">
                          <a:effectLst/>
                          <a:latin typeface="Calibri"/>
                          <a:ea typeface="Calibri"/>
                          <a:cs typeface="Times New Roman"/>
                        </a:rPr>
                        <a:t> – 2 = 18</a:t>
                      </a:r>
                    </a:p>
                    <a:p>
                      <a:pPr algn="ctr">
                        <a:lnSpc>
                          <a:spcPct val="115000"/>
                        </a:lnSpc>
                        <a:spcAft>
                          <a:spcPts val="0"/>
                        </a:spcAft>
                      </a:pPr>
                      <a:r>
                        <a:rPr lang="en-GB" sz="1100" baseline="0" dirty="0" smtClean="0">
                          <a:effectLst/>
                          <a:latin typeface="Calibri"/>
                          <a:ea typeface="Calibri"/>
                          <a:cs typeface="Times New Roman"/>
                        </a:rPr>
                        <a:t>20 – 3 = 17</a:t>
                      </a:r>
                    </a:p>
                    <a:p>
                      <a:pPr algn="ctr">
                        <a:lnSpc>
                          <a:spcPct val="115000"/>
                        </a:lnSpc>
                        <a:spcAft>
                          <a:spcPts val="0"/>
                        </a:spcAft>
                      </a:pPr>
                      <a:r>
                        <a:rPr lang="en-GB" sz="1100" baseline="0" dirty="0" smtClean="0">
                          <a:effectLst/>
                          <a:latin typeface="Calibri"/>
                          <a:ea typeface="Calibri"/>
                          <a:cs typeface="Times New Roman"/>
                        </a:rPr>
                        <a:t>20 – 4 = 16</a:t>
                      </a:r>
                    </a:p>
                    <a:p>
                      <a:pPr algn="ctr">
                        <a:lnSpc>
                          <a:spcPct val="115000"/>
                        </a:lnSpc>
                        <a:spcAft>
                          <a:spcPts val="0"/>
                        </a:spcAft>
                      </a:pPr>
                      <a:r>
                        <a:rPr lang="en-GB" sz="1100" baseline="0" dirty="0" smtClean="0">
                          <a:effectLst/>
                          <a:latin typeface="Calibri"/>
                          <a:ea typeface="Calibri"/>
                          <a:cs typeface="Times New Roman"/>
                        </a:rPr>
                        <a:t>20 – 5 = 15</a:t>
                      </a:r>
                    </a:p>
                    <a:p>
                      <a:pPr algn="ctr">
                        <a:lnSpc>
                          <a:spcPct val="115000"/>
                        </a:lnSpc>
                        <a:spcAft>
                          <a:spcPts val="0"/>
                        </a:spcAft>
                      </a:pPr>
                      <a:r>
                        <a:rPr lang="en-GB" sz="1100" baseline="0" dirty="0" smtClean="0">
                          <a:effectLst/>
                          <a:latin typeface="Calibri"/>
                          <a:ea typeface="Calibri"/>
                          <a:cs typeface="Times New Roman"/>
                        </a:rPr>
                        <a:t>20 – 6 = 14</a:t>
                      </a:r>
                    </a:p>
                    <a:p>
                      <a:pPr algn="ctr">
                        <a:lnSpc>
                          <a:spcPct val="115000"/>
                        </a:lnSpc>
                        <a:spcAft>
                          <a:spcPts val="0"/>
                        </a:spcAft>
                      </a:pPr>
                      <a:r>
                        <a:rPr lang="en-GB" sz="1100" baseline="0" dirty="0" smtClean="0">
                          <a:effectLst/>
                          <a:latin typeface="Calibri"/>
                          <a:ea typeface="Calibri"/>
                          <a:cs typeface="Times New Roman"/>
                        </a:rPr>
                        <a:t>20 – 7 = 13</a:t>
                      </a:r>
                    </a:p>
                    <a:p>
                      <a:pPr algn="ctr">
                        <a:lnSpc>
                          <a:spcPct val="115000"/>
                        </a:lnSpc>
                        <a:spcAft>
                          <a:spcPts val="0"/>
                        </a:spcAft>
                      </a:pPr>
                      <a:r>
                        <a:rPr lang="en-GB" sz="1100" baseline="0" dirty="0" smtClean="0">
                          <a:effectLst/>
                          <a:latin typeface="Calibri"/>
                          <a:ea typeface="Calibri"/>
                          <a:cs typeface="Times New Roman"/>
                        </a:rPr>
                        <a:t>20 – 8 = 12</a:t>
                      </a:r>
                    </a:p>
                    <a:p>
                      <a:pPr algn="ctr">
                        <a:lnSpc>
                          <a:spcPct val="115000"/>
                        </a:lnSpc>
                        <a:spcAft>
                          <a:spcPts val="0"/>
                        </a:spcAft>
                      </a:pPr>
                      <a:r>
                        <a:rPr lang="en-GB" sz="1100" baseline="0" dirty="0" smtClean="0">
                          <a:effectLst/>
                          <a:latin typeface="Calibri"/>
                          <a:ea typeface="Calibri"/>
                          <a:cs typeface="Times New Roman"/>
                        </a:rPr>
                        <a:t>20 – 9 = 11</a:t>
                      </a:r>
                    </a:p>
                    <a:p>
                      <a:pPr algn="ctr">
                        <a:lnSpc>
                          <a:spcPct val="115000"/>
                        </a:lnSpc>
                        <a:spcAft>
                          <a:spcPts val="0"/>
                        </a:spcAft>
                      </a:pPr>
                      <a:r>
                        <a:rPr lang="en-GB" sz="1100" baseline="0" dirty="0" smtClean="0">
                          <a:effectLst/>
                          <a:latin typeface="Calibri"/>
                          <a:ea typeface="Calibri"/>
                          <a:cs typeface="Times New Roman"/>
                        </a:rPr>
                        <a:t>20 – 10 = 10</a:t>
                      </a:r>
                      <a:endParaRPr lang="en-GB" sz="1100" dirty="0" smtClean="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smtClean="0">
                          <a:effectLst/>
                          <a:latin typeface="Calibri"/>
                          <a:ea typeface="Calibri"/>
                          <a:cs typeface="Times New Roman"/>
                        </a:rPr>
                        <a:t>20 – 20 = 0</a:t>
                      </a:r>
                    </a:p>
                    <a:p>
                      <a:pPr algn="ctr">
                        <a:lnSpc>
                          <a:spcPct val="115000"/>
                        </a:lnSpc>
                        <a:spcAft>
                          <a:spcPts val="0"/>
                        </a:spcAft>
                      </a:pPr>
                      <a:r>
                        <a:rPr lang="en-GB" sz="1100" dirty="0" smtClean="0">
                          <a:effectLst/>
                          <a:latin typeface="Calibri"/>
                          <a:ea typeface="Calibri"/>
                          <a:cs typeface="Times New Roman"/>
                        </a:rPr>
                        <a:t>20</a:t>
                      </a:r>
                      <a:r>
                        <a:rPr lang="en-GB" sz="1100" baseline="0" dirty="0" smtClean="0">
                          <a:effectLst/>
                          <a:latin typeface="Calibri"/>
                          <a:ea typeface="Calibri"/>
                          <a:cs typeface="Times New Roman"/>
                        </a:rPr>
                        <a:t> – 19 = 1</a:t>
                      </a:r>
                    </a:p>
                    <a:p>
                      <a:pPr algn="ctr">
                        <a:lnSpc>
                          <a:spcPct val="115000"/>
                        </a:lnSpc>
                        <a:spcAft>
                          <a:spcPts val="0"/>
                        </a:spcAft>
                      </a:pPr>
                      <a:r>
                        <a:rPr lang="en-GB" sz="1100" baseline="0" dirty="0" smtClean="0">
                          <a:effectLst/>
                          <a:latin typeface="Calibri"/>
                          <a:ea typeface="Calibri"/>
                          <a:cs typeface="Times New Roman"/>
                        </a:rPr>
                        <a:t>20 – 18 = 2</a:t>
                      </a:r>
                    </a:p>
                    <a:p>
                      <a:pPr algn="ctr">
                        <a:lnSpc>
                          <a:spcPct val="115000"/>
                        </a:lnSpc>
                        <a:spcAft>
                          <a:spcPts val="0"/>
                        </a:spcAft>
                      </a:pPr>
                      <a:r>
                        <a:rPr lang="en-GB" sz="1100" baseline="0" dirty="0" smtClean="0">
                          <a:effectLst/>
                          <a:latin typeface="Calibri"/>
                          <a:ea typeface="Calibri"/>
                          <a:cs typeface="Times New Roman"/>
                        </a:rPr>
                        <a:t>20 – 17 = 3</a:t>
                      </a:r>
                    </a:p>
                    <a:p>
                      <a:pPr algn="ctr">
                        <a:lnSpc>
                          <a:spcPct val="115000"/>
                        </a:lnSpc>
                        <a:spcAft>
                          <a:spcPts val="0"/>
                        </a:spcAft>
                      </a:pPr>
                      <a:r>
                        <a:rPr lang="en-GB" sz="1100" baseline="0" dirty="0" smtClean="0">
                          <a:effectLst/>
                          <a:latin typeface="Calibri"/>
                          <a:ea typeface="Calibri"/>
                          <a:cs typeface="Times New Roman"/>
                        </a:rPr>
                        <a:t>20 – 16 = 4</a:t>
                      </a:r>
                    </a:p>
                    <a:p>
                      <a:pPr algn="ctr">
                        <a:lnSpc>
                          <a:spcPct val="115000"/>
                        </a:lnSpc>
                        <a:spcAft>
                          <a:spcPts val="0"/>
                        </a:spcAft>
                      </a:pPr>
                      <a:r>
                        <a:rPr lang="en-GB" sz="1100" baseline="0" dirty="0" smtClean="0">
                          <a:effectLst/>
                          <a:latin typeface="Calibri"/>
                          <a:ea typeface="Calibri"/>
                          <a:cs typeface="Times New Roman"/>
                        </a:rPr>
                        <a:t>20 – 15 = 5</a:t>
                      </a:r>
                    </a:p>
                    <a:p>
                      <a:pPr algn="ctr">
                        <a:lnSpc>
                          <a:spcPct val="115000"/>
                        </a:lnSpc>
                        <a:spcAft>
                          <a:spcPts val="0"/>
                        </a:spcAft>
                      </a:pPr>
                      <a:r>
                        <a:rPr lang="en-GB" sz="1100" baseline="0" dirty="0" smtClean="0">
                          <a:effectLst/>
                          <a:latin typeface="Calibri"/>
                          <a:ea typeface="Calibri"/>
                          <a:cs typeface="Times New Roman"/>
                        </a:rPr>
                        <a:t>20 – 14 = 6</a:t>
                      </a:r>
                    </a:p>
                    <a:p>
                      <a:pPr algn="ctr">
                        <a:lnSpc>
                          <a:spcPct val="115000"/>
                        </a:lnSpc>
                        <a:spcAft>
                          <a:spcPts val="0"/>
                        </a:spcAft>
                      </a:pPr>
                      <a:r>
                        <a:rPr lang="en-GB" sz="1100" baseline="0" dirty="0" smtClean="0">
                          <a:effectLst/>
                          <a:latin typeface="Calibri"/>
                          <a:ea typeface="Calibri"/>
                          <a:cs typeface="Times New Roman"/>
                        </a:rPr>
                        <a:t>20 – 13 = 7</a:t>
                      </a:r>
                    </a:p>
                    <a:p>
                      <a:pPr algn="ctr">
                        <a:lnSpc>
                          <a:spcPct val="115000"/>
                        </a:lnSpc>
                        <a:spcAft>
                          <a:spcPts val="0"/>
                        </a:spcAft>
                      </a:pPr>
                      <a:r>
                        <a:rPr lang="en-GB" sz="1100" baseline="0" dirty="0" smtClean="0">
                          <a:effectLst/>
                          <a:latin typeface="Calibri"/>
                          <a:ea typeface="Calibri"/>
                          <a:cs typeface="Times New Roman"/>
                        </a:rPr>
                        <a:t>20 – 12 = 8</a:t>
                      </a:r>
                    </a:p>
                    <a:p>
                      <a:pPr algn="ctr">
                        <a:lnSpc>
                          <a:spcPct val="115000"/>
                        </a:lnSpc>
                        <a:spcAft>
                          <a:spcPts val="0"/>
                        </a:spcAft>
                      </a:pPr>
                      <a:r>
                        <a:rPr lang="en-GB" sz="1100" baseline="0" dirty="0" smtClean="0">
                          <a:effectLst/>
                          <a:latin typeface="Calibri"/>
                          <a:ea typeface="Calibri"/>
                          <a:cs typeface="Times New Roman"/>
                        </a:rPr>
                        <a:t>20 – 11 = 9</a:t>
                      </a:r>
                    </a:p>
                    <a:p>
                      <a:pPr algn="ctr">
                        <a:lnSpc>
                          <a:spcPct val="115000"/>
                        </a:lnSpc>
                        <a:spcAft>
                          <a:spcPts val="0"/>
                        </a:spcAft>
                      </a:pPr>
                      <a:endParaRPr lang="en-GB" sz="1100"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bl>
          </a:graphicData>
        </a:graphic>
      </p:graphicFrame>
      <p:sp>
        <p:nvSpPr>
          <p:cNvPr id="6" name="Text Placeholder 5"/>
          <p:cNvSpPr>
            <a:spLocks noGrp="1"/>
          </p:cNvSpPr>
          <p:nvPr>
            <p:ph type="body" sz="quarter" idx="14"/>
          </p:nvPr>
        </p:nvSpPr>
        <p:spPr/>
        <p:txBody>
          <a:bodyPr>
            <a:normAutofit fontScale="92500"/>
          </a:bodyPr>
          <a:lstStyle/>
          <a:p>
            <a:r>
              <a:rPr lang="en-GB" dirty="0" smtClean="0"/>
              <a:t>Key Vocabulary</a:t>
            </a:r>
          </a:p>
          <a:p>
            <a:pPr algn="l"/>
            <a:r>
              <a:rPr lang="en-GB" b="0" u="none" dirty="0" smtClean="0"/>
              <a:t>What do I </a:t>
            </a:r>
            <a:r>
              <a:rPr lang="en-GB" u="none" dirty="0" smtClean="0"/>
              <a:t>add </a:t>
            </a:r>
            <a:r>
              <a:rPr lang="en-GB" b="0" u="none" dirty="0" smtClean="0"/>
              <a:t>to 5 to make 20?</a:t>
            </a:r>
          </a:p>
          <a:p>
            <a:pPr algn="l"/>
            <a:r>
              <a:rPr lang="en-GB" b="0" u="none" dirty="0" smtClean="0"/>
              <a:t>What is 20 </a:t>
            </a:r>
            <a:r>
              <a:rPr lang="en-GB" u="none" dirty="0" smtClean="0"/>
              <a:t>take away </a:t>
            </a:r>
            <a:r>
              <a:rPr lang="en-GB" b="0" u="none" dirty="0"/>
              <a:t>6</a:t>
            </a:r>
            <a:r>
              <a:rPr lang="en-GB" b="0" u="none" dirty="0" smtClean="0"/>
              <a:t>?</a:t>
            </a:r>
          </a:p>
          <a:p>
            <a:pPr algn="l"/>
            <a:r>
              <a:rPr lang="en-GB" b="0" u="none" dirty="0" smtClean="0"/>
              <a:t>What is 3 </a:t>
            </a:r>
            <a:r>
              <a:rPr lang="en-GB" u="none" dirty="0" smtClean="0"/>
              <a:t>less than </a:t>
            </a:r>
            <a:r>
              <a:rPr lang="en-GB" b="0" u="none" dirty="0" smtClean="0"/>
              <a:t>20?</a:t>
            </a:r>
          </a:p>
          <a:p>
            <a:pPr algn="l"/>
            <a:r>
              <a:rPr lang="en-GB" u="none" dirty="0" smtClean="0"/>
              <a:t>How many more </a:t>
            </a:r>
            <a:r>
              <a:rPr lang="en-GB" b="0" u="none" dirty="0" smtClean="0"/>
              <a:t>than 16 is 20?</a:t>
            </a:r>
            <a:endParaRPr lang="en-GB" u="none" dirty="0"/>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a:t>
            </a:r>
            <a:r>
              <a:rPr lang="en-GB" altLang="en-US" dirty="0" smtClean="0">
                <a:ea typeface="Calibri" pitchFamily="34" charset="0"/>
                <a:cs typeface="Times New Roman" pitchFamily="18" charset="0"/>
              </a:rPr>
              <a:t>19 </a:t>
            </a:r>
            <a:r>
              <a:rPr lang="en-GB" altLang="en-US" dirty="0">
                <a:ea typeface="Calibri" pitchFamily="34" charset="0"/>
                <a:cs typeface="Times New Roman" pitchFamily="18" charset="0"/>
              </a:rPr>
              <a:t>+</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 = </a:t>
            </a:r>
            <a:r>
              <a:rPr lang="en-GB" altLang="en-US" dirty="0" smtClean="0">
                <a:ea typeface="Calibri" pitchFamily="34" charset="0"/>
                <a:cs typeface="Times New Roman" pitchFamily="18" charset="0"/>
              </a:rPr>
              <a:t>20 </a:t>
            </a:r>
            <a:r>
              <a:rPr lang="en-GB" altLang="en-US" dirty="0">
                <a:ea typeface="Calibri" pitchFamily="34" charset="0"/>
                <a:cs typeface="Times New Roman" pitchFamily="18" charset="0"/>
              </a:rPr>
              <a:t>or </a:t>
            </a:r>
            <a:r>
              <a:rPr lang="en-GB" altLang="en-US" dirty="0" smtClean="0">
                <a:ea typeface="Calibri" pitchFamily="34" charset="0"/>
                <a:cs typeface="Times New Roman" pitchFamily="18" charset="0"/>
              </a:rPr>
              <a:t>20 – ⃝ = 8.</a:t>
            </a:r>
            <a:endParaRPr lang="en-GB" altLang="en-US" dirty="0">
              <a:ea typeface="Calibri" pitchFamily="34" charset="0"/>
              <a:cs typeface="Times New Roman" pitchFamily="18" charset="0"/>
            </a:endParaRPr>
          </a:p>
          <a:p>
            <a:endParaRPr lang="en-GB"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14585269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Year 2 – Autumn 2</a:t>
            </a:r>
            <a:endParaRPr lang="en-GB" dirty="0"/>
          </a:p>
        </p:txBody>
      </p:sp>
      <p:sp>
        <p:nvSpPr>
          <p:cNvPr id="3" name="Text Placeholder 2"/>
          <p:cNvSpPr>
            <a:spLocks noGrp="1"/>
          </p:cNvSpPr>
          <p:nvPr>
            <p:ph type="body" sz="quarter" idx="11"/>
          </p:nvPr>
        </p:nvSpPr>
        <p:spPr/>
        <p:txBody>
          <a:bodyPr>
            <a:normAutofit/>
          </a:bodyPr>
          <a:lstStyle/>
          <a:p>
            <a:r>
              <a:rPr lang="en-GB" dirty="0" smtClean="0"/>
              <a:t>I can tell the time.</a:t>
            </a:r>
          </a:p>
        </p:txBody>
      </p:sp>
      <p:sp>
        <p:nvSpPr>
          <p:cNvPr id="4" name="Text Placeholder 3"/>
          <p:cNvSpPr>
            <a:spLocks noGrp="1"/>
          </p:cNvSpPr>
          <p:nvPr>
            <p:ph type="body" sz="quarter" idx="12"/>
          </p:nvPr>
        </p:nvSpPr>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smtClean="0">
                <a:ea typeface="Calibri" pitchFamily="34" charset="0"/>
                <a:cs typeface="Times New Roman" pitchFamily="18" charset="0"/>
              </a:rPr>
              <a:t>. </a:t>
            </a:r>
            <a:r>
              <a:rPr lang="en-GB" altLang="en-US" dirty="0">
                <a:ea typeface="Calibri" pitchFamily="34" charset="0"/>
                <a:cs typeface="Times New Roman" pitchFamily="18" charset="0"/>
              </a:rPr>
              <a:t>If you would like more ideas, please speak to your child’s teacher.</a:t>
            </a:r>
          </a:p>
          <a:p>
            <a:pPr lvl="0" eaLnBrk="0" fontAlgn="base" hangingPunct="0">
              <a:spcBef>
                <a:spcPct val="0"/>
              </a:spcBef>
              <a:spcAft>
                <a:spcPct val="0"/>
              </a:spcAft>
              <a:buClrTx/>
              <a:buSzTx/>
            </a:pPr>
            <a:endParaRPr lang="en-GB" altLang="en-US" dirty="0" smtClean="0">
              <a:cs typeface="Arial" pitchFamily="34" charset="0"/>
            </a:endParaRPr>
          </a:p>
          <a:p>
            <a:pPr lvl="0" eaLnBrk="0" fontAlgn="base" hangingPunct="0">
              <a:spcBef>
                <a:spcPct val="0"/>
              </a:spcBef>
              <a:spcAft>
                <a:spcPct val="0"/>
              </a:spcAft>
              <a:buClrTx/>
              <a:buSzTx/>
            </a:pPr>
            <a:r>
              <a:rPr lang="en-GB" altLang="en-US" u="sng" dirty="0" smtClean="0">
                <a:cs typeface="Arial" pitchFamily="34" charset="0"/>
              </a:rPr>
              <a:t>Talk about time</a:t>
            </a:r>
            <a:r>
              <a:rPr lang="en-GB" altLang="en-US" dirty="0" smtClean="0">
                <a:cs typeface="Arial" pitchFamily="34" charset="0"/>
              </a:rPr>
              <a:t>  - Discuss  what time things happen. When does your child wake up? What time do they eat breakfast?  Make sure that you have an analogue clock visible in your house or that your child wears a watch with hands.</a:t>
            </a:r>
          </a:p>
          <a:p>
            <a:pPr lvl="0" eaLnBrk="0" fontAlgn="base" hangingPunct="0">
              <a:spcBef>
                <a:spcPct val="0"/>
              </a:spcBef>
              <a:spcAft>
                <a:spcPct val="0"/>
              </a:spcAft>
              <a:buClrTx/>
              <a:buSzTx/>
            </a:pPr>
            <a:endParaRPr lang="en-GB" altLang="en-US" u="sng" dirty="0">
              <a:cs typeface="Arial" pitchFamily="34" charset="0"/>
            </a:endParaRPr>
          </a:p>
          <a:p>
            <a:pPr lvl="0" eaLnBrk="0" fontAlgn="base" hangingPunct="0">
              <a:spcBef>
                <a:spcPct val="0"/>
              </a:spcBef>
              <a:spcAft>
                <a:spcPct val="0"/>
              </a:spcAft>
              <a:buClrTx/>
              <a:buSzTx/>
            </a:pPr>
            <a:r>
              <a:rPr lang="en-GB" altLang="en-US" u="sng" dirty="0" smtClean="0"/>
              <a:t>Ask your child the time regularly </a:t>
            </a:r>
            <a:r>
              <a:rPr lang="en-GB" altLang="en-US" dirty="0" smtClean="0"/>
              <a:t>– You could also give your child some responsibility for watching the clock :</a:t>
            </a:r>
          </a:p>
          <a:p>
            <a:pPr lvl="0" eaLnBrk="0" fontAlgn="base" hangingPunct="0">
              <a:spcBef>
                <a:spcPct val="0"/>
              </a:spcBef>
              <a:spcAft>
                <a:spcPct val="0"/>
              </a:spcAft>
              <a:buClrTx/>
              <a:buSzTx/>
            </a:pPr>
            <a:r>
              <a:rPr lang="en-GB" altLang="en-US" dirty="0" smtClean="0"/>
              <a:t>“The cakes need to come out of the oven at quarter past four.”</a:t>
            </a:r>
          </a:p>
          <a:p>
            <a:pPr lvl="0" eaLnBrk="0" fontAlgn="base" hangingPunct="0">
              <a:spcBef>
                <a:spcPct val="0"/>
              </a:spcBef>
              <a:spcAft>
                <a:spcPct val="0"/>
              </a:spcAft>
              <a:buClrTx/>
              <a:buSzTx/>
            </a:pPr>
            <a:r>
              <a:rPr lang="en-GB" altLang="en-US" dirty="0" smtClean="0"/>
              <a:t>“We need to leave the house at half past eight.”</a:t>
            </a:r>
          </a:p>
        </p:txBody>
      </p:sp>
      <p:sp>
        <p:nvSpPr>
          <p:cNvPr id="6" name="Text Placeholder 5"/>
          <p:cNvSpPr>
            <a:spLocks noGrp="1"/>
          </p:cNvSpPr>
          <p:nvPr>
            <p:ph type="body" sz="quarter" idx="14"/>
          </p:nvPr>
        </p:nvSpPr>
        <p:spPr>
          <a:xfrm>
            <a:off x="4365104" y="2555776"/>
            <a:ext cx="1876971" cy="1944216"/>
          </a:xfrm>
        </p:spPr>
        <p:txBody>
          <a:bodyPr/>
          <a:lstStyle/>
          <a:p>
            <a:r>
              <a:rPr lang="en-GB" dirty="0" smtClean="0"/>
              <a:t>Key Vocabulary</a:t>
            </a:r>
          </a:p>
          <a:p>
            <a:pPr algn="l"/>
            <a:r>
              <a:rPr lang="en-GB" b="0" u="none" dirty="0" smtClean="0"/>
              <a:t>Twelve </a:t>
            </a:r>
            <a:r>
              <a:rPr lang="en-GB" u="none" dirty="0" smtClean="0"/>
              <a:t>o’clock</a:t>
            </a:r>
          </a:p>
          <a:p>
            <a:pPr algn="l"/>
            <a:r>
              <a:rPr lang="en-GB" u="none" dirty="0" smtClean="0"/>
              <a:t>Half past</a:t>
            </a:r>
            <a:r>
              <a:rPr lang="en-GB" b="0" u="none" dirty="0" smtClean="0"/>
              <a:t> two</a:t>
            </a:r>
          </a:p>
          <a:p>
            <a:pPr algn="l"/>
            <a:r>
              <a:rPr lang="en-GB" u="none" dirty="0" smtClean="0"/>
              <a:t>Quarter past</a:t>
            </a:r>
            <a:r>
              <a:rPr lang="en-GB" b="0" u="none" dirty="0" smtClean="0"/>
              <a:t> three</a:t>
            </a:r>
          </a:p>
          <a:p>
            <a:pPr algn="l"/>
            <a:r>
              <a:rPr lang="en-GB" u="none" dirty="0" smtClean="0"/>
              <a:t>Quarter to</a:t>
            </a:r>
            <a:r>
              <a:rPr lang="en-GB" b="0" u="none" dirty="0" smtClean="0"/>
              <a:t> nine</a:t>
            </a:r>
          </a:p>
          <a:p>
            <a:pPr algn="l"/>
            <a:r>
              <a:rPr lang="en-GB" b="0" u="none" dirty="0" smtClean="0"/>
              <a:t>Five</a:t>
            </a:r>
            <a:r>
              <a:rPr lang="en-GB" u="none" dirty="0" smtClean="0"/>
              <a:t> past </a:t>
            </a:r>
            <a:r>
              <a:rPr lang="en-GB" b="0" u="none" dirty="0" smtClean="0"/>
              <a:t>one</a:t>
            </a:r>
          </a:p>
          <a:p>
            <a:pPr algn="l"/>
            <a:r>
              <a:rPr lang="en-GB" b="0" u="none" dirty="0" smtClean="0"/>
              <a:t>Twenty-five </a:t>
            </a:r>
            <a:r>
              <a:rPr lang="en-GB" u="none" dirty="0" smtClean="0"/>
              <a:t>to</a:t>
            </a:r>
            <a:r>
              <a:rPr lang="en-GB" b="0" u="none" dirty="0" smtClean="0"/>
              <a:t> ten</a:t>
            </a:r>
            <a:endParaRPr lang="en-GB" u="none" dirty="0"/>
          </a:p>
        </p:txBody>
      </p:sp>
      <p:sp>
        <p:nvSpPr>
          <p:cNvPr id="5" name="Content Placeholder 4"/>
          <p:cNvSpPr>
            <a:spLocks noGrp="1"/>
          </p:cNvSpPr>
          <p:nvPr>
            <p:ph sz="quarter" idx="13"/>
          </p:nvPr>
        </p:nvSpPr>
        <p:spPr>
          <a:xfrm>
            <a:off x="719336" y="2627784"/>
            <a:ext cx="3501752" cy="2946036"/>
          </a:xfrm>
        </p:spPr>
        <p:txBody>
          <a:bodyPr>
            <a:normAutofit fontScale="62500" lnSpcReduction="20000"/>
          </a:bodyPr>
          <a:lstStyle/>
          <a:p>
            <a:pPr marL="0" indent="0">
              <a:buNone/>
            </a:pPr>
            <a:r>
              <a:rPr lang="en-GB" dirty="0" smtClean="0"/>
              <a:t>Children need to be able to tell the time using a clock with hands. This target can be broken down into several steps.</a:t>
            </a:r>
          </a:p>
          <a:p>
            <a:r>
              <a:rPr lang="en-GB" dirty="0" smtClean="0"/>
              <a:t>I can tell the time to the nearest hour.</a:t>
            </a:r>
          </a:p>
          <a:p>
            <a:r>
              <a:rPr lang="en-GB" dirty="0" smtClean="0"/>
              <a:t>I can tell the time to the nearest half hour.</a:t>
            </a:r>
          </a:p>
          <a:p>
            <a:r>
              <a:rPr lang="en-GB" dirty="0" smtClean="0"/>
              <a:t>I can tell the time to the nearest quarter hour.</a:t>
            </a:r>
          </a:p>
          <a:p>
            <a:r>
              <a:rPr lang="en-GB" dirty="0" smtClean="0"/>
              <a:t>I can tell the time to the nearest five minutes.</a:t>
            </a:r>
          </a:p>
          <a:p>
            <a:pPr marL="0" indent="0">
              <a:buNone/>
            </a:pPr>
            <a:endParaRPr lang="en-GB" dirty="0"/>
          </a:p>
          <a:p>
            <a:pPr marL="0" indent="0">
              <a:buNone/>
            </a:pPr>
            <a:endParaRPr lang="en-GB" dirty="0"/>
          </a:p>
        </p:txBody>
      </p:sp>
      <p:pic>
        <p:nvPicPr>
          <p:cNvPr id="1032" name="Picture 8" descr="https://encrypted-tbn0.gstatic.com/images?q=tbn:ANd9GcSn91hrzNaLYVGYvQ9pyk4berjLjtssCB66D-jCZEH_zlHkDpudq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09120" y="4637716"/>
            <a:ext cx="723294" cy="72008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s://encrypted-tbn1.gstatic.com/images?q=tbn:ANd9GcTPb1IcXAnBJd6eRktfkm9UAhPaX7oMnKFEdJOrqj9xsezxaVdc0C8eWw">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73216" y="4637716"/>
            <a:ext cx="720080" cy="72008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6633" y="17864"/>
            <a:ext cx="1512142" cy="1601386"/>
          </a:xfrm>
          <a:prstGeom prst="rect">
            <a:avLst/>
          </a:prstGeom>
        </p:spPr>
      </p:pic>
    </p:spTree>
    <p:extLst>
      <p:ext uri="{BB962C8B-B14F-4D97-AF65-F5344CB8AC3E}">
        <p14:creationId xmlns:p14="http://schemas.microsoft.com/office/powerpoint/2010/main" val="42463316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2375</TotalTime>
  <Words>11602</Words>
  <Application>Microsoft Office PowerPoint</Application>
  <PresentationFormat>On-screen Show (4:3)</PresentationFormat>
  <Paragraphs>1426</Paragraphs>
  <Slides>35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35</vt:i4>
      </vt:variant>
    </vt:vector>
  </HeadingPairs>
  <TitlesOfParts>
    <vt:vector size="44" baseType="lpstr">
      <vt:lpstr>Arial</vt:lpstr>
      <vt:lpstr>Bookman Old Style</vt:lpstr>
      <vt:lpstr>Calibri</vt:lpstr>
      <vt:lpstr>Cambria Math</vt:lpstr>
      <vt:lpstr>Gill Sans MT</vt:lpstr>
      <vt:lpstr>Times New Roman</vt:lpstr>
      <vt:lpstr>Wingdings</vt:lpstr>
      <vt:lpstr>Wingdings 3</vt:lpstr>
      <vt:lpstr>Origin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Joanna Harbour</dc:creator>
  <cp:lastModifiedBy>Katie Trotter</cp:lastModifiedBy>
  <cp:revision>156</cp:revision>
  <cp:lastPrinted>2018-08-28T07:26:58Z</cp:lastPrinted>
  <dcterms:created xsi:type="dcterms:W3CDTF">2014-08-28T09:37:14Z</dcterms:created>
  <dcterms:modified xsi:type="dcterms:W3CDTF">2020-01-21T14:17:36Z</dcterms:modified>
</cp:coreProperties>
</file>