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8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7" r:id="rId15"/>
    <p:sldId id="279" r:id="rId16"/>
  </p:sldIdLst>
  <p:sldSz cx="9144000" cy="6858000" type="screen4x3"/>
  <p:notesSz cx="6858000" cy="9144000"/>
  <p:embeddedFontLst>
    <p:embeddedFont>
      <p:font typeface="Twinkl SemiBold" charset="0"/>
      <p:bold r:id="rId19"/>
    </p:embeddedFont>
    <p:embeddedFont>
      <p:font typeface="Sassoon Infant Rg" panose="02000503030000020003" charset="0"/>
      <p:regular r:id="rId20"/>
      <p:bold r:id="rId21"/>
    </p:embeddedFont>
    <p:embeddedFont>
      <p:font typeface="Twinkl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1A2"/>
    <a:srgbClr val="C5BCB7"/>
    <a:srgbClr val="93A6AF"/>
    <a:srgbClr val="B1AC99"/>
    <a:srgbClr val="2C1B2B"/>
    <a:srgbClr val="85A9C3"/>
    <a:srgbClr val="CBCBCB"/>
    <a:srgbClr val="818181"/>
    <a:srgbClr val="FEFEFE"/>
    <a:srgbClr val="A0B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6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653" y="-619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87812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te.org.uk/kids/explore/who-is/who-claude-mo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/>
              <a:t>The Garden In Flower</a:t>
            </a: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93" y="1422867"/>
            <a:ext cx="4706923" cy="46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Bridge In Argenteuil</a:t>
            </a:r>
            <a:endParaRPr lang="en-GB" sz="3600" b="0" dirty="0"/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57" y="1275125"/>
            <a:ext cx="6440355" cy="4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Self Portrait With Beret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1167" y="5795980"/>
            <a:ext cx="4392136" cy="422405"/>
          </a:xfrm>
          <a:prstGeom prst="rect">
            <a:avLst/>
          </a:prstGeom>
          <a:solidFill>
            <a:srgbClr val="2C1B2B"/>
          </a:solidFill>
        </p:spPr>
        <p:txBody>
          <a:bodyPr wrap="square" lIns="180000" tIns="72000" rIns="180000" bIns="72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Monet painted this self portrait in 1886.</a:t>
            </a: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61" y="1330655"/>
            <a:ext cx="3432348" cy="43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On The Bridge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858366" y="1364866"/>
            <a:ext cx="3558642" cy="2084399"/>
          </a:xfrm>
          <a:prstGeom prst="rect">
            <a:avLst/>
          </a:prstGeom>
          <a:solidFill>
            <a:srgbClr val="C2C1A2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latin typeface="Twinkl" pitchFamily="50" charset="0"/>
              </a:rPr>
              <a:t>Claude Monet developed problems with his sight. This affected the colours used in his paintings, and following a cataract operation in 1923, he repainted some of his works of art, to add more blue.</a:t>
            </a: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8366" y="3538899"/>
            <a:ext cx="3558642" cy="1253402"/>
          </a:xfrm>
          <a:prstGeom prst="rect">
            <a:avLst/>
          </a:prstGeom>
          <a:solidFill>
            <a:srgbClr val="93A6AF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latin typeface="Twinkl" pitchFamily="50" charset="0"/>
              </a:rPr>
              <a:t>Monet developed lung cancer at the age of 86, and died on 5</a:t>
            </a:r>
            <a:r>
              <a:rPr lang="en-GB" baseline="30000" dirty="0">
                <a:latin typeface="Twinkl" pitchFamily="50" charset="0"/>
              </a:rPr>
              <a:t>th</a:t>
            </a:r>
            <a:r>
              <a:rPr lang="en-GB" dirty="0">
                <a:latin typeface="Twinkl" pitchFamily="50" charset="0"/>
              </a:rPr>
              <a:t> December, 1926. He is buried in </a:t>
            </a:r>
            <a:r>
              <a:rPr lang="en-GB" dirty="0" err="1">
                <a:latin typeface="Twinkl" pitchFamily="50" charset="0"/>
              </a:rPr>
              <a:t>Giverny</a:t>
            </a:r>
            <a:r>
              <a:rPr lang="en-GB" dirty="0">
                <a:latin typeface="Twinkl" pitchFamily="50" charset="0"/>
              </a:rPr>
              <a:t> cemetery.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8366" y="4881935"/>
            <a:ext cx="3558642" cy="1253402"/>
          </a:xfrm>
          <a:prstGeom prst="rect">
            <a:avLst/>
          </a:prstGeom>
          <a:solidFill>
            <a:srgbClr val="C5BCB7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latin typeface="Twinkl" pitchFamily="50" charset="0"/>
              </a:rPr>
              <a:t>Monet had an enormous impact on the art world, creating many of the world’s most iconic oil paintings.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84" y="1364865"/>
            <a:ext cx="3582618" cy="47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7329" r="1820" b="2538"/>
          <a:stretch/>
        </p:blipFill>
        <p:spPr>
          <a:xfrm>
            <a:off x="0" y="71192"/>
            <a:ext cx="4911634" cy="3560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4191"/>
          <a:stretch/>
        </p:blipFill>
        <p:spPr>
          <a:xfrm>
            <a:off x="4502331" y="3175777"/>
            <a:ext cx="4839107" cy="36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www.tate.org.uk/kids/explore/who-is/who-claude-monet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2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Impressionism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481" y="1557091"/>
            <a:ext cx="2537672" cy="2361398"/>
          </a:xfrm>
          <a:prstGeom prst="rect">
            <a:avLst/>
          </a:prstGeom>
          <a:solidFill>
            <a:srgbClr val="D16B53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Monet is known as one of the founders of the </a:t>
            </a: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Impressionist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 movement, along with the other artists experimenting with painting styles at that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41" y="1557091"/>
            <a:ext cx="4630363" cy="35916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1481" y="4115455"/>
            <a:ext cx="2537671" cy="1807400"/>
          </a:xfrm>
          <a:prstGeom prst="rect">
            <a:avLst/>
          </a:prstGeom>
          <a:solidFill>
            <a:srgbClr val="5F7C84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In fact, the name, </a:t>
            </a:r>
            <a:r>
              <a:rPr lang="en-GB" b="1" dirty="0">
                <a:solidFill>
                  <a:schemeClr val="bg1"/>
                </a:solidFill>
                <a:latin typeface="Twinkl" pitchFamily="50" charset="0"/>
              </a:rPr>
              <a:t>Impressionist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, comes from a painting Monet exhibited called Impression</a:t>
            </a:r>
            <a:r>
              <a:rPr lang="en-GB">
                <a:solidFill>
                  <a:schemeClr val="bg1"/>
                </a:solidFill>
                <a:latin typeface="Twinkl" pitchFamily="50" charset="0"/>
              </a:rPr>
              <a:t>, </a:t>
            </a:r>
            <a:r>
              <a:rPr lang="en-GB" smtClean="0">
                <a:solidFill>
                  <a:schemeClr val="bg1"/>
                </a:solidFill>
                <a:latin typeface="Twinkl" pitchFamily="50" charset="0"/>
              </a:rPr>
              <a:t>Sunrise.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Changing Light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698" y="1325395"/>
            <a:ext cx="2825564" cy="1253402"/>
          </a:xfrm>
          <a:prstGeom prst="rect">
            <a:avLst/>
          </a:prstGeom>
          <a:solidFill>
            <a:srgbClr val="FAE8C1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latin typeface="Twinkl" pitchFamily="50" charset="0"/>
              </a:rPr>
              <a:t>Monet often painted the same scene many times, to capture the changing light and seasons. 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7232" y="1325395"/>
            <a:ext cx="2354256" cy="1253402"/>
          </a:xfrm>
          <a:prstGeom prst="rect">
            <a:avLst/>
          </a:prstGeom>
          <a:solidFill>
            <a:srgbClr val="CCD4E0"/>
          </a:solidFill>
        </p:spPr>
        <p:txBody>
          <a:bodyPr wrap="square" lIns="180000" tIns="72000" rIns="180000" bIns="72000">
            <a:noAutofit/>
          </a:bodyPr>
          <a:lstStyle/>
          <a:p>
            <a:r>
              <a:rPr lang="en-GB" dirty="0">
                <a:latin typeface="Twinkl" pitchFamily="50" charset="0"/>
              </a:rPr>
              <a:t>Look at the pictures of the haystack paintings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2040" y="1325395"/>
            <a:ext cx="2002753" cy="1253402"/>
          </a:xfrm>
          <a:prstGeom prst="rect">
            <a:avLst/>
          </a:prstGeom>
          <a:solidFill>
            <a:srgbClr val="D7DAA2"/>
          </a:solidFill>
        </p:spPr>
        <p:txBody>
          <a:bodyPr wrap="square" lIns="180000" tIns="72000" rIns="180000" bIns="72000">
            <a:noAutofit/>
          </a:bodyPr>
          <a:lstStyle/>
          <a:p>
            <a:r>
              <a:rPr lang="en-GB" dirty="0">
                <a:latin typeface="Twinkl" pitchFamily="50" charset="0"/>
              </a:rPr>
              <a:t>How does the changing light affect the feel of the paintings?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10" y="2742233"/>
            <a:ext cx="2609381" cy="1713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0" y="2740813"/>
            <a:ext cx="2651928" cy="1714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0" y="4525350"/>
            <a:ext cx="2651928" cy="17134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4" y="4525350"/>
            <a:ext cx="2611977" cy="17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Houses of Parliament</a:t>
            </a: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2" y="3828829"/>
            <a:ext cx="26670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48" y="3788564"/>
            <a:ext cx="2677030" cy="2404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8" y="1389311"/>
            <a:ext cx="2659634" cy="2324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48" y="1389312"/>
            <a:ext cx="2677029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Weeping Willow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10393" y="5506623"/>
            <a:ext cx="3909706" cy="738249"/>
          </a:xfrm>
          <a:prstGeom prst="rect">
            <a:avLst/>
          </a:prstGeom>
          <a:solidFill>
            <a:srgbClr val="D9B02D"/>
          </a:solidFill>
        </p:spPr>
        <p:txBody>
          <a:bodyPr wrap="square" lIns="180000" tIns="72000" rIns="180000" bIns="72000">
            <a:noAutofit/>
          </a:bodyPr>
          <a:lstStyle/>
          <a:p>
            <a:r>
              <a:rPr lang="en-GB" dirty="0">
                <a:latin typeface="Twinkl" pitchFamily="50" charset="0"/>
              </a:rPr>
              <a:t>Monet painted this in honour of all the fallen soldiers in World War I.</a:t>
            </a: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74" y="1320422"/>
            <a:ext cx="4868244" cy="40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Water Lilies and Japanese Bridge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469" y="2109802"/>
            <a:ext cx="3238463" cy="2638396"/>
          </a:xfrm>
          <a:prstGeom prst="rect">
            <a:avLst/>
          </a:prstGeom>
          <a:solidFill>
            <a:srgbClr val="A0BF70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latin typeface="Twinkl" pitchFamily="50" charset="0"/>
              </a:rPr>
              <a:t>Monet moved to </a:t>
            </a:r>
            <a:r>
              <a:rPr lang="en-GB" dirty="0" err="1">
                <a:latin typeface="Twinkl" pitchFamily="50" charset="0"/>
              </a:rPr>
              <a:t>Giverny</a:t>
            </a:r>
            <a:r>
              <a:rPr lang="en-GB" dirty="0">
                <a:latin typeface="Twinkl" pitchFamily="50" charset="0"/>
              </a:rPr>
              <a:t> in France, and he spent many hours painting the water lilies and the bridge in a series of huge paintings. Paintings of the water lilies are displayed in a purpose built, curved room at </a:t>
            </a:r>
            <a:r>
              <a:rPr lang="en-GB" dirty="0" err="1">
                <a:latin typeface="Twinkl" pitchFamily="50" charset="0"/>
              </a:rPr>
              <a:t>Musée</a:t>
            </a:r>
            <a:r>
              <a:rPr lang="en-GB" dirty="0">
                <a:latin typeface="Twinkl" pitchFamily="50" charset="0"/>
              </a:rPr>
              <a:t> de </a:t>
            </a:r>
            <a:r>
              <a:rPr lang="en-GB" dirty="0" err="1">
                <a:latin typeface="Twinkl" pitchFamily="50" charset="0"/>
              </a:rPr>
              <a:t>l’Orangerie</a:t>
            </a:r>
            <a:r>
              <a:rPr lang="en-GB" dirty="0">
                <a:latin typeface="Twinkl" pitchFamily="50" charset="0"/>
              </a:rPr>
              <a:t>, Paris.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9" y="1637123"/>
            <a:ext cx="3921438" cy="3807332"/>
          </a:xfrm>
          <a:prstGeom prst="rect">
            <a:avLst/>
          </a:prstGeom>
        </p:spPr>
      </p:pic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On The Bridge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909706" y="3329617"/>
            <a:ext cx="3238463" cy="976403"/>
          </a:xfrm>
          <a:prstGeom prst="rect">
            <a:avLst/>
          </a:prstGeom>
          <a:solidFill>
            <a:srgbClr val="CBCBCB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dirty="0">
                <a:latin typeface="Twinkl" pitchFamily="50" charset="0"/>
              </a:rPr>
              <a:t>Claude Monet on the bridge at </a:t>
            </a:r>
            <a:r>
              <a:rPr lang="en-GB" dirty="0" err="1">
                <a:latin typeface="Twinkl" pitchFamily="50" charset="0"/>
              </a:rPr>
              <a:t>Giverny</a:t>
            </a:r>
            <a:r>
              <a:rPr lang="en-GB" dirty="0">
                <a:latin typeface="Twinkl" pitchFamily="50" charset="0"/>
              </a:rPr>
              <a:t>, with an unnamed visitor, in 1922.</a:t>
            </a: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07" y="1364866"/>
            <a:ext cx="3575178" cy="49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/>
              <a:t>Woman With An Umbrella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7142" y="2308743"/>
            <a:ext cx="3305577" cy="2915395"/>
          </a:xfrm>
          <a:prstGeom prst="rect">
            <a:avLst/>
          </a:prstGeom>
          <a:solidFill>
            <a:srgbClr val="85A9C3"/>
          </a:solidFill>
        </p:spPr>
        <p:txBody>
          <a:bodyPr wrap="square" lIns="180000" tIns="72000" rIns="180000" bIns="72000">
            <a:spAutoFit/>
          </a:bodyPr>
          <a:lstStyle/>
          <a:p>
            <a:r>
              <a:rPr lang="en-GB" i="1" dirty="0"/>
              <a:t>“I'm working like never and at new attempts, figures in the open air as I understand them, made like landscapes. It is an old dream that still worries me and that I want to fulfil once and for all; but it is hard !”</a:t>
            </a:r>
          </a:p>
          <a:p>
            <a:endParaRPr lang="en-GB" i="1" dirty="0"/>
          </a:p>
          <a:p>
            <a:r>
              <a:rPr lang="en-GB" dirty="0"/>
              <a:t>Claude Monet</a:t>
            </a:r>
          </a:p>
        </p:txBody>
      </p:sp>
      <p:pic>
        <p:nvPicPr>
          <p:cNvPr id="9" name="LEF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00"/>
          <a:stretch/>
        </p:blipFill>
        <p:spPr>
          <a:xfrm>
            <a:off x="0" y="0"/>
            <a:ext cx="457198" cy="6858000"/>
          </a:xfrm>
          <a:prstGeom prst="rect">
            <a:avLst/>
          </a:prstGeom>
        </p:spPr>
      </p:pic>
      <p:pic>
        <p:nvPicPr>
          <p:cNvPr id="11" name="RIGHTFR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7" r="-75"/>
          <a:stretch/>
        </p:blipFill>
        <p:spPr>
          <a:xfrm>
            <a:off x="8673294" y="0"/>
            <a:ext cx="4707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3" y="1473201"/>
            <a:ext cx="3725417" cy="4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308</TotalTime>
  <Words>341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Twinkl SemiBold</vt:lpstr>
      <vt:lpstr>Sassoon Infant Rg</vt:lpstr>
      <vt:lpstr>Twinkl</vt:lpstr>
      <vt:lpstr>Calibri</vt:lpstr>
      <vt:lpstr>Arial</vt:lpstr>
      <vt:lpstr>Office Theme</vt:lpstr>
      <vt:lpstr>PowerPoint Presentation</vt:lpstr>
      <vt:lpstr>PowerPoint Presentation</vt:lpstr>
      <vt:lpstr>Impressionism</vt:lpstr>
      <vt:lpstr>Changing Light</vt:lpstr>
      <vt:lpstr>The Houses of Parliament</vt:lpstr>
      <vt:lpstr>Weeping Willow</vt:lpstr>
      <vt:lpstr>Water Lilies and Japanese Bridge</vt:lpstr>
      <vt:lpstr>On The Bridge</vt:lpstr>
      <vt:lpstr>Woman With An Umbrella</vt:lpstr>
      <vt:lpstr>The Garden In Flower</vt:lpstr>
      <vt:lpstr>Bridge In Argenteuil</vt:lpstr>
      <vt:lpstr>Self Portrait With Beret</vt:lpstr>
      <vt:lpstr>On The Bridge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Baggaley</dc:creator>
  <cp:lastModifiedBy>Stacey White</cp:lastModifiedBy>
  <cp:revision>13</cp:revision>
  <dcterms:created xsi:type="dcterms:W3CDTF">2017-05-02T14:35:44Z</dcterms:created>
  <dcterms:modified xsi:type="dcterms:W3CDTF">2022-01-11T15:23:11Z</dcterms:modified>
</cp:coreProperties>
</file>