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Lst>
  <p:sldSz cx="6858000" cy="9144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p:scale>
          <a:sx n="93" d="100"/>
          <a:sy n="93" d="100"/>
        </p:scale>
        <p:origin x="1829" y="53"/>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GB"/>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CC49EF9-D897-49D4-9344-84546793B213}" type="datetimeFigureOut">
              <a:rPr lang="en-GB" smtClean="0"/>
              <a:t>09/01/2025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DEB8508-7090-49DF-A471-8281630725C6}" type="slidenum">
              <a:rPr lang="en-GB" smtClean="0"/>
              <a:t>‹#›</a:t>
            </a:fld>
            <a:endParaRPr lang="en-GB"/>
          </a:p>
        </p:txBody>
      </p:sp>
    </p:spTree>
    <p:extLst>
      <p:ext uri="{BB962C8B-B14F-4D97-AF65-F5344CB8AC3E}">
        <p14:creationId xmlns:p14="http://schemas.microsoft.com/office/powerpoint/2010/main" val="6453649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CC49EF9-D897-49D4-9344-84546793B213}" type="datetimeFigureOut">
              <a:rPr lang="en-GB" smtClean="0"/>
              <a:t>09/01/2025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DEB8508-7090-49DF-A471-8281630725C6}" type="slidenum">
              <a:rPr lang="en-GB" smtClean="0"/>
              <a:t>‹#›</a:t>
            </a:fld>
            <a:endParaRPr lang="en-GB"/>
          </a:p>
        </p:txBody>
      </p:sp>
    </p:spTree>
    <p:extLst>
      <p:ext uri="{BB962C8B-B14F-4D97-AF65-F5344CB8AC3E}">
        <p14:creationId xmlns:p14="http://schemas.microsoft.com/office/powerpoint/2010/main" val="40637973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CC49EF9-D897-49D4-9344-84546793B213}" type="datetimeFigureOut">
              <a:rPr lang="en-GB" smtClean="0"/>
              <a:t>09/01/2025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DEB8508-7090-49DF-A471-8281630725C6}" type="slidenum">
              <a:rPr lang="en-GB" smtClean="0"/>
              <a:t>‹#›</a:t>
            </a:fld>
            <a:endParaRPr lang="en-GB"/>
          </a:p>
        </p:txBody>
      </p:sp>
    </p:spTree>
    <p:extLst>
      <p:ext uri="{BB962C8B-B14F-4D97-AF65-F5344CB8AC3E}">
        <p14:creationId xmlns:p14="http://schemas.microsoft.com/office/powerpoint/2010/main" val="38061106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2_Title Slide">
    <p:spTree>
      <p:nvGrpSpPr>
        <p:cNvPr id="1" name=""/>
        <p:cNvGrpSpPr/>
        <p:nvPr/>
      </p:nvGrpSpPr>
      <p:grpSpPr>
        <a:xfrm>
          <a:off x="0" y="0"/>
          <a:ext cx="0" cy="0"/>
          <a:chOff x="0" y="0"/>
          <a:chExt cx="0" cy="0"/>
        </a:xfrm>
      </p:grpSpPr>
      <p:sp>
        <p:nvSpPr>
          <p:cNvPr id="21" name="Rectangle 20"/>
          <p:cNvSpPr/>
          <p:nvPr/>
        </p:nvSpPr>
        <p:spPr>
          <a:xfrm>
            <a:off x="1628801" y="196735"/>
            <a:ext cx="4896544" cy="126218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3" name="Rectangle 32"/>
          <p:cNvSpPr/>
          <p:nvPr/>
        </p:nvSpPr>
        <p:spPr>
          <a:xfrm>
            <a:off x="685800" y="1619672"/>
            <a:ext cx="5839544" cy="7128792"/>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2" name="Rectangle 31"/>
          <p:cNvSpPr/>
          <p:nvPr/>
        </p:nvSpPr>
        <p:spPr>
          <a:xfrm>
            <a:off x="188640" y="1619672"/>
            <a:ext cx="171450" cy="7128792"/>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Title 7"/>
          <p:cNvSpPr txBox="1">
            <a:spLocks/>
          </p:cNvSpPr>
          <p:nvPr userDrawn="1"/>
        </p:nvSpPr>
        <p:spPr>
          <a:xfrm>
            <a:off x="1628801" y="269688"/>
            <a:ext cx="4896544" cy="542203"/>
          </a:xfrm>
          <a:prstGeom prst="rect">
            <a:avLst/>
          </a:prstGeom>
        </p:spPr>
        <p:txBody>
          <a:bodyPr vert="horz" anchor="t" anchorCtr="0">
            <a:normAutofit fontScale="92500" lnSpcReduction="10000"/>
          </a:bodyPr>
          <a:lstStyle>
            <a:lvl1pPr algn="r" rtl="0" eaLnBrk="1" latinLnBrk="0" hangingPunct="1">
              <a:spcBef>
                <a:spcPct val="0"/>
              </a:spcBef>
              <a:buNone/>
              <a:defRPr kumimoji="0" sz="3200" kern="1200">
                <a:solidFill>
                  <a:schemeClr val="tx1"/>
                </a:solidFill>
                <a:latin typeface="+mj-lt"/>
                <a:ea typeface="+mj-ea"/>
                <a:cs typeface="+mj-cs"/>
              </a:defRPr>
            </a:lvl1pPr>
          </a:lstStyle>
          <a:p>
            <a:pPr algn="ctr"/>
            <a:r>
              <a:rPr lang="en-US" dirty="0" smtClean="0"/>
              <a:t>Key</a:t>
            </a:r>
            <a:r>
              <a:rPr lang="en-US" baseline="0" dirty="0" smtClean="0"/>
              <a:t> Instant Recall Facts</a:t>
            </a:r>
            <a:endParaRPr lang="en-US" dirty="0"/>
          </a:p>
        </p:txBody>
      </p:sp>
      <p:sp>
        <p:nvSpPr>
          <p:cNvPr id="5" name="Text Placeholder 4"/>
          <p:cNvSpPr>
            <a:spLocks noGrp="1"/>
          </p:cNvSpPr>
          <p:nvPr>
            <p:ph type="body" sz="quarter" idx="10"/>
          </p:nvPr>
        </p:nvSpPr>
        <p:spPr>
          <a:xfrm>
            <a:off x="1628775" y="827089"/>
            <a:ext cx="4895850" cy="631825"/>
          </a:xfrm>
        </p:spPr>
        <p:txBody>
          <a:bodyPr/>
          <a:lstStyle>
            <a:lvl1pPr marL="0" indent="0" algn="ctr">
              <a:buNone/>
              <a:defRPr>
                <a:latin typeface="Calibri" panose="020F0502020204030204" pitchFamily="34" charset="0"/>
              </a:defRPr>
            </a:lvl1pPr>
            <a:lvl2pPr>
              <a:defRPr>
                <a:latin typeface="Calibri" panose="020F0502020204030204" pitchFamily="34" charset="0"/>
              </a:defRPr>
            </a:lvl2pPr>
            <a:lvl3pPr>
              <a:defRPr>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lstStyle>
          <a:p>
            <a:pPr lvl="0"/>
            <a:r>
              <a:rPr lang="en-US" dirty="0" smtClean="0"/>
              <a:t>Click to edit Master text styles</a:t>
            </a:r>
          </a:p>
        </p:txBody>
      </p:sp>
      <p:sp>
        <p:nvSpPr>
          <p:cNvPr id="7" name="Text Placeholder 6"/>
          <p:cNvSpPr>
            <a:spLocks noGrp="1"/>
          </p:cNvSpPr>
          <p:nvPr>
            <p:ph type="body" sz="quarter" idx="11"/>
          </p:nvPr>
        </p:nvSpPr>
        <p:spPr>
          <a:xfrm>
            <a:off x="685801" y="1619251"/>
            <a:ext cx="5838825" cy="504479"/>
          </a:xfrm>
        </p:spPr>
        <p:txBody>
          <a:bodyPr>
            <a:normAutofit/>
          </a:bodyPr>
          <a:lstStyle>
            <a:lvl1pPr marL="0" indent="0" algn="ctr">
              <a:buNone/>
              <a:defRPr sz="1600" b="1">
                <a:latin typeface="Calibri" panose="020F0502020204030204" pitchFamily="34" charset="0"/>
              </a:defRPr>
            </a:lvl1pPr>
          </a:lstStyle>
          <a:p>
            <a:pPr lvl="0"/>
            <a:r>
              <a:rPr lang="en-US" dirty="0" smtClean="0"/>
              <a:t>Click to edit Master text styles</a:t>
            </a:r>
          </a:p>
        </p:txBody>
      </p:sp>
      <p:sp>
        <p:nvSpPr>
          <p:cNvPr id="11" name="Text Placeholder 10"/>
          <p:cNvSpPr>
            <a:spLocks noGrp="1"/>
          </p:cNvSpPr>
          <p:nvPr>
            <p:ph type="body" sz="quarter" idx="12"/>
          </p:nvPr>
        </p:nvSpPr>
        <p:spPr>
          <a:xfrm>
            <a:off x="686519" y="5724128"/>
            <a:ext cx="5838825" cy="3024336"/>
          </a:xfrm>
        </p:spPr>
        <p:txBody>
          <a:bodyPr/>
          <a:lstStyle>
            <a:lvl1pPr marL="0" indent="0">
              <a:buNone/>
              <a:defRPr sz="1200">
                <a:latin typeface="Calibri" panose="020F0502020204030204" pitchFamily="34" charset="0"/>
              </a:defRPr>
            </a:lvl1pPr>
            <a:lvl2pPr marL="274320" indent="0">
              <a:buNone/>
              <a:defRPr sz="1050">
                <a:latin typeface="Calibri" panose="020F0502020204030204" pitchFamily="34" charset="0"/>
              </a:defRPr>
            </a:lvl2pPr>
            <a:lvl3pPr>
              <a:defRPr sz="1050">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p:txBody>
      </p:sp>
      <p:sp>
        <p:nvSpPr>
          <p:cNvPr id="12" name="TextBox 11"/>
          <p:cNvSpPr txBox="1"/>
          <p:nvPr userDrawn="1"/>
        </p:nvSpPr>
        <p:spPr>
          <a:xfrm>
            <a:off x="694929" y="2054424"/>
            <a:ext cx="5839544" cy="73866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altLang="en-US" sz="12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By the end of this half term, children should know the following facts. The aim is for them to recall these facts </a:t>
            </a:r>
            <a:r>
              <a:rPr kumimoji="0" lang="en-GB" altLang="en-US" sz="12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instantly</a:t>
            </a:r>
            <a:r>
              <a:rPr kumimoji="0" lang="en-GB" altLang="en-US" sz="12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endParaRPr kumimoji="0" lang="en-GB" altLang="en-US" sz="1200" b="0" i="0" u="none" strike="noStrike" cap="none" normalizeH="0" baseline="0" dirty="0" smtClean="0">
              <a:ln>
                <a:noFill/>
              </a:ln>
              <a:solidFill>
                <a:schemeClr val="tx1"/>
              </a:solidFill>
              <a:effectLst/>
              <a:latin typeface="Calibri" panose="020F0502020204030204" pitchFamily="34" charset="0"/>
              <a:cs typeface="Arial" pitchFamily="34" charset="0"/>
            </a:endParaRPr>
          </a:p>
          <a:p>
            <a:endParaRPr lang="en-GB" dirty="0"/>
          </a:p>
        </p:txBody>
      </p:sp>
      <p:sp>
        <p:nvSpPr>
          <p:cNvPr id="15" name="Content Placeholder 14"/>
          <p:cNvSpPr>
            <a:spLocks noGrp="1"/>
          </p:cNvSpPr>
          <p:nvPr>
            <p:ph sz="quarter" idx="13"/>
          </p:nvPr>
        </p:nvSpPr>
        <p:spPr>
          <a:xfrm>
            <a:off x="719336" y="2555776"/>
            <a:ext cx="3390900" cy="2224088"/>
          </a:xfrm>
        </p:spPr>
        <p:txBody>
          <a:bodyPr/>
          <a:lstStyle>
            <a:lvl1pPr>
              <a:defRPr>
                <a:latin typeface="Calibri" panose="020F0502020204030204" pitchFamily="34" charset="0"/>
              </a:defRPr>
            </a:lvl1pPr>
            <a:lvl2pPr>
              <a:defRPr>
                <a:latin typeface="Calibri" panose="020F0502020204030204" pitchFamily="34" charset="0"/>
              </a:defRPr>
            </a:lvl2pPr>
            <a:lvl3pPr>
              <a:defRPr>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23" name="Text Placeholder 22"/>
          <p:cNvSpPr>
            <a:spLocks noGrp="1"/>
          </p:cNvSpPr>
          <p:nvPr>
            <p:ph type="body" sz="quarter" idx="14"/>
          </p:nvPr>
        </p:nvSpPr>
        <p:spPr>
          <a:xfrm>
            <a:off x="4288334" y="2987824"/>
            <a:ext cx="2020987" cy="1368152"/>
          </a:xfrm>
          <a:solidFill>
            <a:schemeClr val="bg1">
              <a:lumMod val="85000"/>
            </a:schemeClr>
          </a:solidFill>
          <a:ln cap="rnd"/>
        </p:spPr>
        <p:style>
          <a:lnRef idx="2">
            <a:schemeClr val="accent1"/>
          </a:lnRef>
          <a:fillRef idx="1">
            <a:schemeClr val="lt1"/>
          </a:fillRef>
          <a:effectRef idx="0">
            <a:schemeClr val="accent1"/>
          </a:effectRef>
          <a:fontRef idx="none"/>
        </p:style>
        <p:txBody>
          <a:bodyPr/>
          <a:lstStyle>
            <a:lvl1pPr marL="0" indent="0" algn="ctr">
              <a:buNone/>
              <a:defRPr sz="1200" b="1" u="sng">
                <a:latin typeface="Calibri" panose="020F0502020204030204" pitchFamily="34" charset="0"/>
              </a:defRPr>
            </a:lvl1pPr>
            <a:lvl2pPr marL="274320" indent="0" algn="l">
              <a:buNone/>
              <a:defRPr sz="1200">
                <a:latin typeface="Calibri" panose="020F0502020204030204" pitchFamily="34" charset="0"/>
              </a:defRPr>
            </a:lvl2pPr>
            <a:lvl3pPr>
              <a:defRPr>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lstStyle>
          <a:p>
            <a:pPr lvl="0"/>
            <a:r>
              <a:rPr lang="en-US" dirty="0" smtClean="0"/>
              <a:t>Click to edit Master text styles</a:t>
            </a:r>
          </a:p>
          <a:p>
            <a:pPr lvl="1"/>
            <a:r>
              <a:rPr lang="en-US" dirty="0" smtClean="0"/>
              <a:t>Second level</a:t>
            </a:r>
          </a:p>
        </p:txBody>
      </p:sp>
      <p:sp>
        <p:nvSpPr>
          <p:cNvPr id="34" name="Text Placeholder 10"/>
          <p:cNvSpPr>
            <a:spLocks noGrp="1"/>
          </p:cNvSpPr>
          <p:nvPr>
            <p:ph type="body" sz="quarter" idx="15"/>
          </p:nvPr>
        </p:nvSpPr>
        <p:spPr>
          <a:xfrm>
            <a:off x="685801" y="4932041"/>
            <a:ext cx="5838825" cy="614164"/>
          </a:xfrm>
        </p:spPr>
        <p:txBody>
          <a:bodyPr/>
          <a:lstStyle>
            <a:lvl1pPr marL="0" indent="0">
              <a:buNone/>
              <a:defRPr sz="1200">
                <a:latin typeface="Calibri" panose="020F0502020204030204" pitchFamily="34" charset="0"/>
              </a:defRPr>
            </a:lvl1pPr>
            <a:lvl2pPr marL="274320" indent="0">
              <a:buNone/>
              <a:defRPr sz="1050">
                <a:latin typeface="Calibri" panose="020F0502020204030204" pitchFamily="34" charset="0"/>
              </a:defRPr>
            </a:lvl2pPr>
            <a:lvl3pPr>
              <a:defRPr sz="1050">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p:txBody>
      </p:sp>
      <p:pic>
        <p:nvPicPr>
          <p:cNvPr id="16" name="Picture 4"/>
          <p:cNvPicPr>
            <a:picLocks noChangeAspect="1" noChangeArrowheads="1"/>
          </p:cNvPicPr>
          <p:nvPr userDrawn="1"/>
        </p:nvPicPr>
        <p:blipFill>
          <a:blip r:embed="rId2" cstate="print"/>
          <a:srcRect/>
          <a:stretch>
            <a:fillRect/>
          </a:stretch>
        </p:blipFill>
        <p:spPr bwMode="auto">
          <a:xfrm>
            <a:off x="114350" y="135203"/>
            <a:ext cx="1505296" cy="1469700"/>
          </a:xfrm>
          <a:prstGeom prst="rect">
            <a:avLst/>
          </a:prstGeom>
          <a:noFill/>
          <a:ln w="9525">
            <a:noFill/>
            <a:miter lim="800000"/>
            <a:headEnd/>
            <a:tailEnd/>
          </a:ln>
        </p:spPr>
      </p:pic>
    </p:spTree>
    <p:extLst>
      <p:ext uri="{BB962C8B-B14F-4D97-AF65-F5344CB8AC3E}">
        <p14:creationId xmlns:p14="http://schemas.microsoft.com/office/powerpoint/2010/main" val="239858889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CC49EF9-D897-49D4-9344-84546793B213}" type="datetimeFigureOut">
              <a:rPr lang="en-GB" smtClean="0"/>
              <a:t>09/01/2025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DEB8508-7090-49DF-A471-8281630725C6}" type="slidenum">
              <a:rPr lang="en-GB" smtClean="0"/>
              <a:t>‹#›</a:t>
            </a:fld>
            <a:endParaRPr lang="en-GB"/>
          </a:p>
        </p:txBody>
      </p:sp>
    </p:spTree>
    <p:extLst>
      <p:ext uri="{BB962C8B-B14F-4D97-AF65-F5344CB8AC3E}">
        <p14:creationId xmlns:p14="http://schemas.microsoft.com/office/powerpoint/2010/main" val="10406056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CC49EF9-D897-49D4-9344-84546793B213}" type="datetimeFigureOut">
              <a:rPr lang="en-GB" smtClean="0"/>
              <a:t>09/01/2025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DEB8508-7090-49DF-A471-8281630725C6}" type="slidenum">
              <a:rPr lang="en-GB" smtClean="0"/>
              <a:t>‹#›</a:t>
            </a:fld>
            <a:endParaRPr lang="en-GB"/>
          </a:p>
        </p:txBody>
      </p:sp>
    </p:spTree>
    <p:extLst>
      <p:ext uri="{BB962C8B-B14F-4D97-AF65-F5344CB8AC3E}">
        <p14:creationId xmlns:p14="http://schemas.microsoft.com/office/powerpoint/2010/main" val="6465533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CC49EF9-D897-49D4-9344-84546793B213}" type="datetimeFigureOut">
              <a:rPr lang="en-GB" smtClean="0"/>
              <a:t>09/01/2025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DEB8508-7090-49DF-A471-8281630725C6}" type="slidenum">
              <a:rPr lang="en-GB" smtClean="0"/>
              <a:t>‹#›</a:t>
            </a:fld>
            <a:endParaRPr lang="en-GB"/>
          </a:p>
        </p:txBody>
      </p:sp>
    </p:spTree>
    <p:extLst>
      <p:ext uri="{BB962C8B-B14F-4D97-AF65-F5344CB8AC3E}">
        <p14:creationId xmlns:p14="http://schemas.microsoft.com/office/powerpoint/2010/main" val="34914442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CC49EF9-D897-49D4-9344-84546793B213}" type="datetimeFigureOut">
              <a:rPr lang="en-GB" smtClean="0"/>
              <a:t>09/01/2025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DEB8508-7090-49DF-A471-8281630725C6}" type="slidenum">
              <a:rPr lang="en-GB" smtClean="0"/>
              <a:t>‹#›</a:t>
            </a:fld>
            <a:endParaRPr lang="en-GB"/>
          </a:p>
        </p:txBody>
      </p:sp>
    </p:spTree>
    <p:extLst>
      <p:ext uri="{BB962C8B-B14F-4D97-AF65-F5344CB8AC3E}">
        <p14:creationId xmlns:p14="http://schemas.microsoft.com/office/powerpoint/2010/main" val="41218153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CC49EF9-D897-49D4-9344-84546793B213}" type="datetimeFigureOut">
              <a:rPr lang="en-GB" smtClean="0"/>
              <a:t>09/01/2025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DEB8508-7090-49DF-A471-8281630725C6}" type="slidenum">
              <a:rPr lang="en-GB" smtClean="0"/>
              <a:t>‹#›</a:t>
            </a:fld>
            <a:endParaRPr lang="en-GB"/>
          </a:p>
        </p:txBody>
      </p:sp>
    </p:spTree>
    <p:extLst>
      <p:ext uri="{BB962C8B-B14F-4D97-AF65-F5344CB8AC3E}">
        <p14:creationId xmlns:p14="http://schemas.microsoft.com/office/powerpoint/2010/main" val="41516261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C49EF9-D897-49D4-9344-84546793B213}" type="datetimeFigureOut">
              <a:rPr lang="en-GB" smtClean="0"/>
              <a:t>09/01/2025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DEB8508-7090-49DF-A471-8281630725C6}" type="slidenum">
              <a:rPr lang="en-GB" smtClean="0"/>
              <a:t>‹#›</a:t>
            </a:fld>
            <a:endParaRPr lang="en-GB"/>
          </a:p>
        </p:txBody>
      </p:sp>
    </p:spTree>
    <p:extLst>
      <p:ext uri="{BB962C8B-B14F-4D97-AF65-F5344CB8AC3E}">
        <p14:creationId xmlns:p14="http://schemas.microsoft.com/office/powerpoint/2010/main" val="15378229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C49EF9-D897-49D4-9344-84546793B213}" type="datetimeFigureOut">
              <a:rPr lang="en-GB" smtClean="0"/>
              <a:t>09/01/2025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DEB8508-7090-49DF-A471-8281630725C6}" type="slidenum">
              <a:rPr lang="en-GB" smtClean="0"/>
              <a:t>‹#›</a:t>
            </a:fld>
            <a:endParaRPr lang="en-GB"/>
          </a:p>
        </p:txBody>
      </p:sp>
    </p:spTree>
    <p:extLst>
      <p:ext uri="{BB962C8B-B14F-4D97-AF65-F5344CB8AC3E}">
        <p14:creationId xmlns:p14="http://schemas.microsoft.com/office/powerpoint/2010/main" val="1502203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C49EF9-D897-49D4-9344-84546793B213}" type="datetimeFigureOut">
              <a:rPr lang="en-GB" smtClean="0"/>
              <a:t>09/01/2025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DEB8508-7090-49DF-A471-8281630725C6}" type="slidenum">
              <a:rPr lang="en-GB" smtClean="0"/>
              <a:t>‹#›</a:t>
            </a:fld>
            <a:endParaRPr lang="en-GB"/>
          </a:p>
        </p:txBody>
      </p:sp>
    </p:spTree>
    <p:extLst>
      <p:ext uri="{BB962C8B-B14F-4D97-AF65-F5344CB8AC3E}">
        <p14:creationId xmlns:p14="http://schemas.microsoft.com/office/powerpoint/2010/main" val="2962321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2CC49EF9-D897-49D4-9344-84546793B213}" type="datetimeFigureOut">
              <a:rPr lang="en-GB" smtClean="0"/>
              <a:t>09/01/2025</a:t>
            </a:fld>
            <a:endParaRPr lang="en-GB"/>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3DEB8508-7090-49DF-A471-8281630725C6}" type="slidenum">
              <a:rPr lang="en-GB" smtClean="0"/>
              <a:t>‹#›</a:t>
            </a:fld>
            <a:endParaRPr lang="en-GB"/>
          </a:p>
        </p:txBody>
      </p:sp>
    </p:spTree>
    <p:extLst>
      <p:ext uri="{BB962C8B-B14F-4D97-AF65-F5344CB8AC3E}">
        <p14:creationId xmlns:p14="http://schemas.microsoft.com/office/powerpoint/2010/main" val="15298933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Foundation Stage – </a:t>
            </a:r>
            <a:r>
              <a:rPr lang="en-GB" dirty="0" smtClean="0"/>
              <a:t>Spring </a:t>
            </a:r>
            <a:endParaRPr lang="en-GB" dirty="0"/>
          </a:p>
        </p:txBody>
      </p:sp>
      <p:sp>
        <p:nvSpPr>
          <p:cNvPr id="3" name="Text Placeholder 2"/>
          <p:cNvSpPr>
            <a:spLocks noGrp="1"/>
          </p:cNvSpPr>
          <p:nvPr>
            <p:ph type="body" sz="quarter" idx="11"/>
          </p:nvPr>
        </p:nvSpPr>
        <p:spPr>
          <a:xfrm>
            <a:off x="685801" y="1619252"/>
            <a:ext cx="5838825" cy="409686"/>
          </a:xfrm>
        </p:spPr>
        <p:txBody>
          <a:bodyPr>
            <a:normAutofit/>
          </a:bodyPr>
          <a:lstStyle/>
          <a:p>
            <a:r>
              <a:rPr lang="en-GB" dirty="0" smtClean="0">
                <a:latin typeface="Arial" panose="020B0604020202020204" pitchFamily="34" charset="0"/>
                <a:cs typeface="Arial" panose="020B0604020202020204" pitchFamily="34" charset="0"/>
              </a:rPr>
              <a:t>I know number bonds for each number up to </a:t>
            </a:r>
            <a:r>
              <a:rPr lang="en-GB" dirty="0">
                <a:latin typeface="Arial" panose="020B0604020202020204" pitchFamily="34" charset="0"/>
                <a:cs typeface="Arial" panose="020B0604020202020204" pitchFamily="34" charset="0"/>
              </a:rPr>
              <a:t>5</a:t>
            </a:r>
            <a:r>
              <a:rPr lang="en-GB" dirty="0" smtClean="0">
                <a:latin typeface="Arial" panose="020B0604020202020204" pitchFamily="34" charset="0"/>
                <a:cs typeface="Arial" panose="020B0604020202020204" pitchFamily="34" charset="0"/>
              </a:rPr>
              <a:t>.</a:t>
            </a:r>
            <a:endParaRPr lang="en-GB" dirty="0">
              <a:latin typeface="Arial" panose="020B0604020202020204" pitchFamily="34" charset="0"/>
              <a:cs typeface="Arial" panose="020B0604020202020204" pitchFamily="34" charset="0"/>
            </a:endParaRPr>
          </a:p>
        </p:txBody>
      </p:sp>
      <p:sp>
        <p:nvSpPr>
          <p:cNvPr id="4" name="Text Placeholder 3"/>
          <p:cNvSpPr>
            <a:spLocks noGrp="1"/>
          </p:cNvSpPr>
          <p:nvPr>
            <p:ph type="body" sz="quarter" idx="12"/>
          </p:nvPr>
        </p:nvSpPr>
        <p:spPr>
          <a:xfrm>
            <a:off x="685799" y="5730392"/>
            <a:ext cx="5838825" cy="3150802"/>
          </a:xfrm>
        </p:spPr>
        <p:txBody>
          <a:bodyPr>
            <a:normAutofit fontScale="70000" lnSpcReduction="20000"/>
          </a:bodyPr>
          <a:lstStyle/>
          <a:p>
            <a:pPr lvl="0" algn="ctr" eaLnBrk="0" fontAlgn="base" hangingPunct="0">
              <a:spcBef>
                <a:spcPct val="0"/>
              </a:spcBef>
              <a:spcAft>
                <a:spcPct val="0"/>
              </a:spcAft>
              <a:buClrTx/>
              <a:buSzTx/>
            </a:pPr>
            <a:r>
              <a:rPr lang="en-GB" altLang="en-US" sz="1800" b="1" u="sng" dirty="0">
                <a:latin typeface="Arial" panose="020B0604020202020204" pitchFamily="34" charset="0"/>
                <a:ea typeface="Calibri" panose="020F0502020204030204" pitchFamily="34" charset="0"/>
                <a:cs typeface="Arial" panose="020B0604020202020204" pitchFamily="34" charset="0"/>
              </a:rPr>
              <a:t>Top Tips</a:t>
            </a:r>
          </a:p>
          <a:p>
            <a:pPr lvl="0" algn="ctr" eaLnBrk="0" fontAlgn="base" hangingPunct="0">
              <a:spcBef>
                <a:spcPct val="0"/>
              </a:spcBef>
              <a:spcAft>
                <a:spcPct val="0"/>
              </a:spcAft>
              <a:buClrTx/>
              <a:buSzTx/>
            </a:pPr>
            <a:endParaRPr lang="en-GB" altLang="en-US" sz="1500" dirty="0">
              <a:cs typeface="Arial" pitchFamily="34" charset="0"/>
            </a:endParaRPr>
          </a:p>
          <a:p>
            <a:pPr lvl="0" algn="just" eaLnBrk="0" fontAlgn="base" hangingPunct="0">
              <a:spcBef>
                <a:spcPct val="0"/>
              </a:spcBef>
              <a:spcAft>
                <a:spcPct val="0"/>
              </a:spcAft>
              <a:buClrTx/>
              <a:buSzTx/>
            </a:pPr>
            <a:r>
              <a:rPr lang="en-GB" altLang="en-US" sz="1500" dirty="0" smtClean="0">
                <a:latin typeface="Arial" panose="020B0604020202020204" pitchFamily="34" charset="0"/>
                <a:ea typeface="Calibri" pitchFamily="34" charset="0"/>
                <a:cs typeface="Arial" panose="020B0604020202020204" pitchFamily="34" charset="0"/>
              </a:rPr>
              <a:t>The secret to success is practising </a:t>
            </a:r>
            <a:r>
              <a:rPr lang="en-GB" altLang="en-US" sz="1500" b="1" dirty="0" smtClean="0">
                <a:latin typeface="Arial" panose="020B0604020202020204" pitchFamily="34" charset="0"/>
                <a:ea typeface="Calibri" pitchFamily="34" charset="0"/>
                <a:cs typeface="Arial" panose="020B0604020202020204" pitchFamily="34" charset="0"/>
              </a:rPr>
              <a:t>little</a:t>
            </a:r>
            <a:r>
              <a:rPr lang="en-GB" altLang="en-US" sz="1500" dirty="0" smtClean="0">
                <a:latin typeface="Arial" panose="020B0604020202020204" pitchFamily="34" charset="0"/>
                <a:ea typeface="Calibri" pitchFamily="34" charset="0"/>
                <a:cs typeface="Arial" panose="020B0604020202020204" pitchFamily="34" charset="0"/>
              </a:rPr>
              <a:t> and </a:t>
            </a:r>
            <a:r>
              <a:rPr lang="en-GB" altLang="en-US" sz="1500" b="1" dirty="0" smtClean="0">
                <a:latin typeface="Arial" panose="020B0604020202020204" pitchFamily="34" charset="0"/>
                <a:ea typeface="Calibri" pitchFamily="34" charset="0"/>
                <a:cs typeface="Arial" panose="020B0604020202020204" pitchFamily="34" charset="0"/>
              </a:rPr>
              <a:t>often</a:t>
            </a:r>
            <a:r>
              <a:rPr lang="en-GB" altLang="en-US" sz="1500" dirty="0" smtClean="0">
                <a:latin typeface="Arial" panose="020B0604020202020204" pitchFamily="34" charset="0"/>
                <a:ea typeface="Calibri" pitchFamily="34" charset="0"/>
                <a:cs typeface="Arial" panose="020B0604020202020204" pitchFamily="34" charset="0"/>
              </a:rPr>
              <a:t>. Use time wisely. Can you practise these KIRFs while walking to school or during a car journey? You don’t need to practise them all at once: perhaps you could have a fact of the day. </a:t>
            </a:r>
          </a:p>
          <a:p>
            <a:pPr lvl="0" algn="just" eaLnBrk="0" fontAlgn="base" hangingPunct="0">
              <a:spcBef>
                <a:spcPct val="0"/>
              </a:spcBef>
              <a:spcAft>
                <a:spcPct val="0"/>
              </a:spcAft>
              <a:buClrTx/>
              <a:buSzTx/>
            </a:pPr>
            <a:endParaRPr lang="en-GB" altLang="en-US" sz="1400" dirty="0">
              <a:latin typeface="Arial" panose="020B0604020202020204" pitchFamily="34" charset="0"/>
              <a:cs typeface="Arial" panose="020B0604020202020204" pitchFamily="34" charset="0"/>
            </a:endParaRPr>
          </a:p>
          <a:p>
            <a:pPr lvl="0" algn="just" eaLnBrk="0" fontAlgn="base" hangingPunct="0">
              <a:spcBef>
                <a:spcPct val="0"/>
              </a:spcBef>
              <a:spcAft>
                <a:spcPct val="0"/>
              </a:spcAft>
              <a:buClrTx/>
              <a:buSzTx/>
            </a:pPr>
            <a:r>
              <a:rPr lang="en-GB" altLang="en-US" sz="1500" u="sng" dirty="0" smtClean="0">
                <a:latin typeface="Arial" panose="020B0604020202020204" pitchFamily="34" charset="0"/>
                <a:cs typeface="Arial" panose="020B0604020202020204" pitchFamily="34" charset="0"/>
              </a:rPr>
              <a:t>Use practical resources</a:t>
            </a:r>
            <a:r>
              <a:rPr lang="en-GB" altLang="en-US" sz="1500" dirty="0" smtClean="0">
                <a:latin typeface="Arial" panose="020B0604020202020204" pitchFamily="34" charset="0"/>
                <a:cs typeface="Arial" panose="020B0604020202020204" pitchFamily="34" charset="0"/>
              </a:rPr>
              <a:t> – Your child has one potato on their plate, can they say how many more they need so they have 4? Give them three more, </a:t>
            </a:r>
            <a:r>
              <a:rPr lang="en-GB" altLang="en-US" sz="1500" dirty="0">
                <a:latin typeface="Arial" panose="020B0604020202020204" pitchFamily="34" charset="0"/>
                <a:cs typeface="Arial" panose="020B0604020202020204" pitchFamily="34" charset="0"/>
              </a:rPr>
              <a:t>c</a:t>
            </a:r>
            <a:r>
              <a:rPr lang="en-GB" altLang="en-US" sz="1500" dirty="0" smtClean="0">
                <a:latin typeface="Arial" panose="020B0604020202020204" pitchFamily="34" charset="0"/>
                <a:cs typeface="Arial" panose="020B0604020202020204" pitchFamily="34" charset="0"/>
              </a:rPr>
              <a:t>an they say how many they have now? </a:t>
            </a:r>
          </a:p>
          <a:p>
            <a:pPr lvl="0" algn="just" eaLnBrk="0" fontAlgn="base" hangingPunct="0">
              <a:spcBef>
                <a:spcPct val="0"/>
              </a:spcBef>
              <a:spcAft>
                <a:spcPct val="0"/>
              </a:spcAft>
              <a:buClrTx/>
              <a:buSzTx/>
            </a:pPr>
            <a:r>
              <a:rPr lang="en-GB" altLang="en-US" sz="1500" dirty="0" smtClean="0">
                <a:latin typeface="Arial" panose="020B0604020202020204" pitchFamily="34" charset="0"/>
                <a:cs typeface="Arial" panose="020B0604020202020204" pitchFamily="34" charset="0"/>
              </a:rPr>
              <a:t>Find all the dominoes with a total of </a:t>
            </a:r>
            <a:r>
              <a:rPr lang="en-GB" altLang="en-US" sz="1500" dirty="0" smtClean="0">
                <a:latin typeface="Arial" panose="020B0604020202020204" pitchFamily="34" charset="0"/>
                <a:cs typeface="Arial" panose="020B0604020202020204" pitchFamily="34" charset="0"/>
              </a:rPr>
              <a:t>1,2,3, 4 and 5 dots</a:t>
            </a:r>
            <a:r>
              <a:rPr lang="en-GB" altLang="en-US" sz="1500" dirty="0" smtClean="0">
                <a:latin typeface="Arial" panose="020B0604020202020204" pitchFamily="34" charset="0"/>
                <a:cs typeface="Arial" panose="020B0604020202020204" pitchFamily="34" charset="0"/>
              </a:rPr>
              <a:t>. </a:t>
            </a:r>
            <a:r>
              <a:rPr lang="en-GB" altLang="en-US" sz="1500" dirty="0" smtClean="0">
                <a:latin typeface="Arial" panose="020B0604020202020204" pitchFamily="34" charset="0"/>
                <a:cs typeface="Arial" panose="020B0604020202020204" pitchFamily="34" charset="0"/>
              </a:rPr>
              <a:t>Practise saying the </a:t>
            </a:r>
            <a:r>
              <a:rPr lang="en-GB" altLang="en-US" sz="1500" dirty="0" smtClean="0">
                <a:latin typeface="Arial" panose="020B0604020202020204" pitchFamily="34" charset="0"/>
                <a:cs typeface="Arial" panose="020B0604020202020204" pitchFamily="34" charset="0"/>
              </a:rPr>
              <a:t>addition and subtraction facts for </a:t>
            </a:r>
            <a:r>
              <a:rPr lang="en-GB" altLang="en-US" sz="1500" dirty="0" smtClean="0">
                <a:latin typeface="Arial" panose="020B0604020202020204" pitchFamily="34" charset="0"/>
                <a:cs typeface="Arial" panose="020B0604020202020204" pitchFamily="34" charset="0"/>
              </a:rPr>
              <a:t>each number to 5.</a:t>
            </a:r>
          </a:p>
          <a:p>
            <a:pPr lvl="0" algn="just" eaLnBrk="0" fontAlgn="base" hangingPunct="0">
              <a:spcBef>
                <a:spcPct val="0"/>
              </a:spcBef>
              <a:spcAft>
                <a:spcPct val="0"/>
              </a:spcAft>
              <a:buClrTx/>
              <a:buSzTx/>
            </a:pPr>
            <a:r>
              <a:rPr lang="en-GB" altLang="en-US" sz="1500" dirty="0" smtClean="0">
                <a:latin typeface="Arial" panose="020B0604020202020204" pitchFamily="34" charset="0"/>
                <a:cs typeface="Arial" panose="020B0604020202020204" pitchFamily="34" charset="0"/>
              </a:rPr>
              <a:t>Roll a dice how many more do you need to make 2, 3, 4 and 5?</a:t>
            </a:r>
            <a:endParaRPr lang="en-GB" altLang="en-US" sz="1500" dirty="0" smtClean="0">
              <a:latin typeface="Arial" panose="020B0604020202020204" pitchFamily="34" charset="0"/>
              <a:cs typeface="Arial" panose="020B0604020202020204" pitchFamily="34" charset="0"/>
            </a:endParaRPr>
          </a:p>
          <a:p>
            <a:pPr lvl="0" algn="just" eaLnBrk="0" fontAlgn="base" hangingPunct="0">
              <a:spcBef>
                <a:spcPct val="0"/>
              </a:spcBef>
              <a:spcAft>
                <a:spcPct val="0"/>
              </a:spcAft>
              <a:buClrTx/>
              <a:buSzTx/>
            </a:pPr>
            <a:endParaRPr lang="en-GB" altLang="en-US" sz="1500" dirty="0">
              <a:latin typeface="Arial" panose="020B0604020202020204" pitchFamily="34" charset="0"/>
              <a:cs typeface="Arial" panose="020B0604020202020204" pitchFamily="34" charset="0"/>
            </a:endParaRPr>
          </a:p>
          <a:p>
            <a:pPr lvl="0" algn="just" eaLnBrk="0" fontAlgn="base" hangingPunct="0">
              <a:spcBef>
                <a:spcPct val="0"/>
              </a:spcBef>
              <a:spcAft>
                <a:spcPct val="0"/>
              </a:spcAft>
              <a:buClrTx/>
              <a:buSzTx/>
            </a:pPr>
            <a:r>
              <a:rPr lang="en-GB" altLang="en-US" sz="1500" u="sng" dirty="0" smtClean="0">
                <a:latin typeface="Arial" panose="020B0604020202020204" pitchFamily="34" charset="0"/>
                <a:cs typeface="Arial" panose="020B0604020202020204" pitchFamily="34" charset="0"/>
              </a:rPr>
              <a:t>Make a poster</a:t>
            </a:r>
            <a:r>
              <a:rPr lang="en-GB" altLang="en-US" sz="1500" dirty="0" smtClean="0">
                <a:latin typeface="Arial" panose="020B0604020202020204" pitchFamily="34" charset="0"/>
                <a:cs typeface="Arial" panose="020B0604020202020204" pitchFamily="34" charset="0"/>
              </a:rPr>
              <a:t> – We use </a:t>
            </a:r>
            <a:r>
              <a:rPr lang="en-GB" altLang="en-US" sz="1500" dirty="0" err="1" smtClean="0">
                <a:latin typeface="Arial" panose="020B0604020202020204" pitchFamily="34" charset="0"/>
                <a:cs typeface="Arial" panose="020B0604020202020204" pitchFamily="34" charset="0"/>
              </a:rPr>
              <a:t>Numicon</a:t>
            </a:r>
            <a:r>
              <a:rPr lang="en-GB" altLang="en-US" sz="1500" dirty="0" smtClean="0">
                <a:latin typeface="Arial" panose="020B0604020202020204" pitchFamily="34" charset="0"/>
                <a:cs typeface="Arial" panose="020B0604020202020204" pitchFamily="34" charset="0"/>
              </a:rPr>
              <a:t> at school. You can find pictures of the Numicon</a:t>
            </a:r>
            <a:r>
              <a:rPr lang="en-GB" altLang="en-US" sz="1500" dirty="0">
                <a:latin typeface="Arial" panose="020B0604020202020204" pitchFamily="34" charset="0"/>
                <a:cs typeface="Arial" panose="020B0604020202020204" pitchFamily="34" charset="0"/>
              </a:rPr>
              <a:t> shapes </a:t>
            </a:r>
            <a:r>
              <a:rPr lang="en-GB" altLang="en-US" sz="1500" dirty="0" smtClean="0">
                <a:latin typeface="Arial" panose="020B0604020202020204" pitchFamily="34" charset="0"/>
                <a:cs typeface="Arial" panose="020B0604020202020204" pitchFamily="34" charset="0"/>
              </a:rPr>
              <a:t>on the web – your child could make a poster showing the different ways of making </a:t>
            </a:r>
            <a:r>
              <a:rPr lang="en-GB" altLang="en-US" sz="1500" dirty="0" smtClean="0">
                <a:latin typeface="Arial" panose="020B0604020202020204" pitchFamily="34" charset="0"/>
                <a:cs typeface="Arial" panose="020B0604020202020204" pitchFamily="34" charset="0"/>
              </a:rPr>
              <a:t>2,3, 4 or 5.</a:t>
            </a:r>
            <a:endParaRPr lang="en-GB" altLang="en-US" sz="1500" dirty="0" smtClean="0">
              <a:latin typeface="Arial" panose="020B0604020202020204" pitchFamily="34" charset="0"/>
              <a:cs typeface="Arial" panose="020B0604020202020204" pitchFamily="34" charset="0"/>
            </a:endParaRPr>
          </a:p>
          <a:p>
            <a:pPr lvl="0" algn="just" eaLnBrk="0" fontAlgn="base" hangingPunct="0">
              <a:spcBef>
                <a:spcPct val="0"/>
              </a:spcBef>
              <a:spcAft>
                <a:spcPct val="0"/>
              </a:spcAft>
              <a:buClrTx/>
              <a:buSzTx/>
            </a:pPr>
            <a:endParaRPr lang="en-GB" altLang="en-US" sz="1400" dirty="0">
              <a:latin typeface="Arial" panose="020B0604020202020204" pitchFamily="34" charset="0"/>
              <a:cs typeface="Arial" panose="020B0604020202020204" pitchFamily="34" charset="0"/>
            </a:endParaRPr>
          </a:p>
          <a:p>
            <a:pPr lvl="0" algn="just" eaLnBrk="0" fontAlgn="base" hangingPunct="0">
              <a:spcBef>
                <a:spcPct val="0"/>
              </a:spcBef>
              <a:spcAft>
                <a:spcPct val="0"/>
              </a:spcAft>
              <a:buClrTx/>
              <a:buSzTx/>
            </a:pPr>
            <a:r>
              <a:rPr lang="en-GB" altLang="en-US" sz="1500" u="sng" dirty="0" smtClean="0">
                <a:latin typeface="Arial" panose="020B0604020202020204" pitchFamily="34" charset="0"/>
                <a:cs typeface="Arial" panose="020B0604020202020204" pitchFamily="34" charset="0"/>
              </a:rPr>
              <a:t>Play games</a:t>
            </a:r>
            <a:r>
              <a:rPr lang="en-GB" altLang="en-US" sz="1500" dirty="0" smtClean="0">
                <a:latin typeface="Arial" panose="020B0604020202020204" pitchFamily="34" charset="0"/>
                <a:cs typeface="Arial" panose="020B0604020202020204" pitchFamily="34" charset="0"/>
              </a:rPr>
              <a:t> – You can play number bond matching pairs or snap. You could even place the facts around the house or the garden. When your child can recall these facts well, why not try and see how many questions they can answer in just one minute. </a:t>
            </a:r>
          </a:p>
          <a:p>
            <a:pPr lvl="0" algn="just" eaLnBrk="0" fontAlgn="base" hangingPunct="0">
              <a:spcBef>
                <a:spcPct val="0"/>
              </a:spcBef>
              <a:spcAft>
                <a:spcPct val="0"/>
              </a:spcAft>
              <a:buClrTx/>
              <a:buSzTx/>
            </a:pPr>
            <a:endParaRPr lang="en-GB" altLang="en-US" sz="1500" dirty="0" smtClean="0">
              <a:latin typeface="Arial" panose="020B0604020202020204" pitchFamily="34" charset="0"/>
              <a:cs typeface="Arial" panose="020B0604020202020204" pitchFamily="34" charset="0"/>
            </a:endParaRPr>
          </a:p>
          <a:p>
            <a:pPr lvl="0" eaLnBrk="0" fontAlgn="base" hangingPunct="0">
              <a:spcBef>
                <a:spcPct val="0"/>
              </a:spcBef>
              <a:spcAft>
                <a:spcPct val="0"/>
              </a:spcAft>
              <a:buClrTx/>
              <a:buSzTx/>
            </a:pPr>
            <a:endParaRPr lang="en-GB" altLang="en-US" dirty="0">
              <a:cs typeface="Arial" pitchFamily="34" charset="0"/>
            </a:endParaRPr>
          </a:p>
          <a:p>
            <a:pPr lvl="0"/>
            <a:endParaRPr lang="en-GB" altLang="en-US" dirty="0"/>
          </a:p>
        </p:txBody>
      </p:sp>
      <p:sp>
        <p:nvSpPr>
          <p:cNvPr id="6" name="Text Placeholder 5"/>
          <p:cNvSpPr>
            <a:spLocks noGrp="1"/>
          </p:cNvSpPr>
          <p:nvPr>
            <p:ph type="body" sz="quarter" idx="14"/>
          </p:nvPr>
        </p:nvSpPr>
        <p:spPr>
          <a:xfrm>
            <a:off x="5013176" y="2483768"/>
            <a:ext cx="1368152" cy="2160240"/>
          </a:xfrm>
        </p:spPr>
        <p:txBody>
          <a:bodyPr>
            <a:normAutofit lnSpcReduction="10000"/>
          </a:bodyPr>
          <a:lstStyle/>
          <a:p>
            <a:r>
              <a:rPr lang="en-GB" sz="1100" dirty="0" smtClean="0">
                <a:latin typeface="Arial" panose="020B0604020202020204" pitchFamily="34" charset="0"/>
                <a:cs typeface="Arial" panose="020B0604020202020204" pitchFamily="34" charset="0"/>
              </a:rPr>
              <a:t>Key Vocabulary</a:t>
            </a:r>
          </a:p>
          <a:p>
            <a:endParaRPr lang="en-GB" sz="1100" dirty="0" smtClean="0">
              <a:latin typeface="Arial" panose="020B0604020202020204" pitchFamily="34" charset="0"/>
              <a:cs typeface="Arial" panose="020B0604020202020204" pitchFamily="34" charset="0"/>
            </a:endParaRPr>
          </a:p>
          <a:p>
            <a:pPr algn="l"/>
            <a:r>
              <a:rPr lang="en-GB" sz="1100" b="0" u="none" dirty="0" smtClean="0">
                <a:latin typeface="Arial" panose="020B0604020202020204" pitchFamily="34" charset="0"/>
                <a:cs typeface="Arial" panose="020B0604020202020204" pitchFamily="34" charset="0"/>
              </a:rPr>
              <a:t>What is 3 </a:t>
            </a:r>
            <a:r>
              <a:rPr lang="en-GB" sz="1100" u="none" dirty="0" smtClean="0">
                <a:latin typeface="Arial" panose="020B0604020202020204" pitchFamily="34" charset="0"/>
                <a:cs typeface="Arial" panose="020B0604020202020204" pitchFamily="34" charset="0"/>
              </a:rPr>
              <a:t>add/plus</a:t>
            </a:r>
            <a:r>
              <a:rPr lang="en-GB" sz="1100" b="0" u="none" dirty="0" smtClean="0">
                <a:latin typeface="Arial" panose="020B0604020202020204" pitchFamily="34" charset="0"/>
                <a:cs typeface="Arial" panose="020B0604020202020204" pitchFamily="34" charset="0"/>
              </a:rPr>
              <a:t> </a:t>
            </a:r>
            <a:r>
              <a:rPr lang="en-GB" sz="1100" b="0" u="none" dirty="0" smtClean="0">
                <a:latin typeface="Arial" panose="020B0604020202020204" pitchFamily="34" charset="0"/>
                <a:cs typeface="Arial" panose="020B0604020202020204" pitchFamily="34" charset="0"/>
              </a:rPr>
              <a:t>2?</a:t>
            </a:r>
          </a:p>
          <a:p>
            <a:pPr algn="l"/>
            <a:r>
              <a:rPr lang="en-GB" sz="1100" b="0" u="none" dirty="0" smtClean="0">
                <a:latin typeface="Arial" panose="020B0604020202020204" pitchFamily="34" charset="0"/>
                <a:cs typeface="Arial" panose="020B0604020202020204" pitchFamily="34" charset="0"/>
              </a:rPr>
              <a:t>What is </a:t>
            </a:r>
            <a:r>
              <a:rPr lang="en-GB" sz="1100" u="none" dirty="0" smtClean="0">
                <a:latin typeface="Arial" panose="020B0604020202020204" pitchFamily="34" charset="0"/>
                <a:cs typeface="Arial" panose="020B0604020202020204" pitchFamily="34" charset="0"/>
              </a:rPr>
              <a:t>double</a:t>
            </a:r>
            <a:r>
              <a:rPr lang="en-GB" sz="1100" b="0" u="none" dirty="0" smtClean="0">
                <a:latin typeface="Arial" panose="020B0604020202020204" pitchFamily="34" charset="0"/>
                <a:cs typeface="Arial" panose="020B0604020202020204" pitchFamily="34" charset="0"/>
              </a:rPr>
              <a:t> 2?</a:t>
            </a:r>
          </a:p>
          <a:p>
            <a:pPr algn="l"/>
            <a:r>
              <a:rPr lang="en-GB" sz="1100" b="0" u="none" dirty="0" smtClean="0">
                <a:latin typeface="Arial" panose="020B0604020202020204" pitchFamily="34" charset="0"/>
                <a:cs typeface="Arial" panose="020B0604020202020204" pitchFamily="34" charset="0"/>
              </a:rPr>
              <a:t>What </a:t>
            </a:r>
            <a:r>
              <a:rPr lang="en-GB" sz="1100" b="0" u="none" dirty="0">
                <a:latin typeface="Arial" panose="020B0604020202020204" pitchFamily="34" charset="0"/>
                <a:cs typeface="Arial" panose="020B0604020202020204" pitchFamily="34" charset="0"/>
              </a:rPr>
              <a:t>is 1 </a:t>
            </a:r>
            <a:r>
              <a:rPr lang="en-GB" sz="1100" u="none" dirty="0" smtClean="0">
                <a:latin typeface="Arial" panose="020B0604020202020204" pitchFamily="34" charset="0"/>
                <a:cs typeface="Arial" panose="020B0604020202020204" pitchFamily="34" charset="0"/>
              </a:rPr>
              <a:t>more/less </a:t>
            </a:r>
            <a:r>
              <a:rPr lang="en-GB" sz="1100" u="none" dirty="0">
                <a:latin typeface="Arial" panose="020B0604020202020204" pitchFamily="34" charset="0"/>
                <a:cs typeface="Arial" panose="020B0604020202020204" pitchFamily="34" charset="0"/>
              </a:rPr>
              <a:t>than </a:t>
            </a:r>
            <a:r>
              <a:rPr lang="en-GB" sz="1100" b="0" u="none" dirty="0" smtClean="0">
                <a:latin typeface="Arial" panose="020B0604020202020204" pitchFamily="34" charset="0"/>
                <a:cs typeface="Arial" panose="020B0604020202020204" pitchFamily="34" charset="0"/>
              </a:rPr>
              <a:t>…</a:t>
            </a:r>
            <a:r>
              <a:rPr lang="en-GB" sz="1100" b="0" u="none" dirty="0" smtClean="0">
                <a:latin typeface="Arial" panose="020B0604020202020204" pitchFamily="34" charset="0"/>
                <a:cs typeface="Arial" panose="020B0604020202020204" pitchFamily="34" charset="0"/>
              </a:rPr>
              <a:t>?</a:t>
            </a:r>
            <a:endParaRPr lang="en-GB" sz="1100" b="0" u="none" dirty="0" smtClean="0">
              <a:latin typeface="Arial" panose="020B0604020202020204" pitchFamily="34" charset="0"/>
              <a:cs typeface="Arial" panose="020B0604020202020204" pitchFamily="34" charset="0"/>
            </a:endParaRPr>
          </a:p>
          <a:p>
            <a:pPr algn="l"/>
            <a:r>
              <a:rPr lang="en-GB" sz="1100" b="0" u="none" dirty="0" smtClean="0">
                <a:latin typeface="Arial" panose="020B0604020202020204" pitchFamily="34" charset="0"/>
                <a:cs typeface="Arial" panose="020B0604020202020204" pitchFamily="34" charset="0"/>
              </a:rPr>
              <a:t>What </a:t>
            </a:r>
            <a:r>
              <a:rPr lang="en-GB" sz="1100" b="0" u="none" dirty="0">
                <a:latin typeface="Arial" panose="020B0604020202020204" pitchFamily="34" charset="0"/>
                <a:cs typeface="Arial" panose="020B0604020202020204" pitchFamily="34" charset="0"/>
              </a:rPr>
              <a:t>is </a:t>
            </a:r>
            <a:r>
              <a:rPr lang="en-GB" sz="1100" b="0" u="none" dirty="0" smtClean="0">
                <a:latin typeface="Arial" panose="020B0604020202020204" pitchFamily="34" charset="0"/>
                <a:cs typeface="Arial" panose="020B0604020202020204" pitchFamily="34" charset="0"/>
              </a:rPr>
              <a:t>2 </a:t>
            </a:r>
            <a:r>
              <a:rPr lang="en-GB" sz="1100" u="none" dirty="0" smtClean="0">
                <a:latin typeface="Arial" panose="020B0604020202020204" pitchFamily="34" charset="0"/>
                <a:cs typeface="Arial" panose="020B0604020202020204" pitchFamily="34" charset="0"/>
              </a:rPr>
              <a:t>subtract 1</a:t>
            </a:r>
            <a:r>
              <a:rPr lang="en-GB" sz="1100" b="0" u="none" dirty="0" smtClean="0">
                <a:latin typeface="Arial" panose="020B0604020202020204" pitchFamily="34" charset="0"/>
                <a:cs typeface="Arial" panose="020B0604020202020204" pitchFamily="34" charset="0"/>
              </a:rPr>
              <a:t>?</a:t>
            </a:r>
          </a:p>
          <a:p>
            <a:pPr algn="l"/>
            <a:r>
              <a:rPr lang="en-GB" sz="1100" b="0" u="none" dirty="0">
                <a:latin typeface="Arial" panose="020B0604020202020204" pitchFamily="34" charset="0"/>
                <a:cs typeface="Arial" panose="020B0604020202020204" pitchFamily="34" charset="0"/>
              </a:rPr>
              <a:t>What is </a:t>
            </a:r>
            <a:r>
              <a:rPr lang="en-GB" sz="1100" b="0" u="none" dirty="0" smtClean="0">
                <a:latin typeface="Arial" panose="020B0604020202020204" pitchFamily="34" charset="0"/>
                <a:cs typeface="Arial" panose="020B0604020202020204" pitchFamily="34" charset="0"/>
              </a:rPr>
              <a:t>4 </a:t>
            </a:r>
            <a:r>
              <a:rPr lang="en-GB" sz="1100" u="none" dirty="0" smtClean="0">
                <a:latin typeface="Arial" panose="020B0604020202020204" pitchFamily="34" charset="0"/>
                <a:cs typeface="Arial" panose="020B0604020202020204" pitchFamily="34" charset="0"/>
              </a:rPr>
              <a:t>minus </a:t>
            </a:r>
            <a:r>
              <a:rPr lang="en-GB" sz="1100" b="0" u="none" dirty="0" smtClean="0">
                <a:latin typeface="Arial" panose="020B0604020202020204" pitchFamily="34" charset="0"/>
                <a:cs typeface="Arial" panose="020B0604020202020204" pitchFamily="34" charset="0"/>
              </a:rPr>
              <a:t>2?</a:t>
            </a:r>
            <a:endParaRPr lang="en-GB" sz="1100" b="0" u="none" dirty="0">
              <a:latin typeface="Arial" panose="020B0604020202020204" pitchFamily="34" charset="0"/>
              <a:cs typeface="Arial" panose="020B0604020202020204" pitchFamily="34" charset="0"/>
            </a:endParaRPr>
          </a:p>
          <a:p>
            <a:pPr algn="l"/>
            <a:endParaRPr lang="en-GB" b="0" u="none" dirty="0"/>
          </a:p>
          <a:p>
            <a:pPr algn="l"/>
            <a:endParaRPr lang="en-GB" b="0" u="none" dirty="0" smtClean="0"/>
          </a:p>
        </p:txBody>
      </p:sp>
      <p:sp>
        <p:nvSpPr>
          <p:cNvPr id="13" name="Text Placeholder 12"/>
          <p:cNvSpPr>
            <a:spLocks noGrp="1"/>
          </p:cNvSpPr>
          <p:nvPr>
            <p:ph type="body" sz="quarter" idx="15"/>
          </p:nvPr>
        </p:nvSpPr>
        <p:spPr>
          <a:xfrm>
            <a:off x="685798" y="5082481"/>
            <a:ext cx="5838825" cy="614164"/>
          </a:xfrm>
        </p:spPr>
        <p:txBody>
          <a:bodyPr/>
          <a:lstStyle/>
          <a:p>
            <a:r>
              <a:rPr lang="en-GB" dirty="0">
                <a:ea typeface="Calibri" pitchFamily="34" charset="0"/>
                <a:cs typeface="Times New Roman" pitchFamily="18" charset="0"/>
              </a:rPr>
              <a:t>They should be able to answer these questions in any order, including missing number </a:t>
            </a:r>
            <a:r>
              <a:rPr lang="en-GB" altLang="en-US" dirty="0">
                <a:ea typeface="Calibri" pitchFamily="34" charset="0"/>
                <a:cs typeface="Times New Roman" pitchFamily="18" charset="0"/>
              </a:rPr>
              <a:t>questions e.g.  3</a:t>
            </a:r>
            <a:r>
              <a:rPr lang="en-GB" altLang="en-US" dirty="0" smtClean="0">
                <a:ea typeface="Calibri" pitchFamily="34" charset="0"/>
                <a:cs typeface="Times New Roman" pitchFamily="18" charset="0"/>
              </a:rPr>
              <a:t> </a:t>
            </a:r>
            <a:r>
              <a:rPr lang="en-GB" altLang="en-US" dirty="0">
                <a:ea typeface="Calibri" pitchFamily="34" charset="0"/>
                <a:cs typeface="Times New Roman" pitchFamily="18" charset="0"/>
              </a:rPr>
              <a:t>+</a:t>
            </a:r>
            <a:r>
              <a:rPr lang="en-GB" altLang="en-US" dirty="0" smtClean="0">
                <a:ea typeface="Calibri" pitchFamily="34" charset="0"/>
                <a:cs typeface="Times New Roman" pitchFamily="18" charset="0"/>
              </a:rPr>
              <a:t> </a:t>
            </a:r>
            <a:r>
              <a:rPr lang="en-GB" altLang="en-US" dirty="0">
                <a:ea typeface="Calibri" pitchFamily="34" charset="0"/>
                <a:cs typeface="Times New Roman" pitchFamily="18" charset="0"/>
              </a:rPr>
              <a:t>⃝ = 4, </a:t>
            </a:r>
            <a:r>
              <a:rPr lang="en-GB" altLang="en-US" dirty="0" smtClean="0">
                <a:ea typeface="Calibri" pitchFamily="34" charset="0"/>
                <a:cs typeface="Times New Roman" pitchFamily="18" charset="0"/>
              </a:rPr>
              <a:t>⃝ + 1 </a:t>
            </a:r>
            <a:r>
              <a:rPr lang="en-GB" altLang="en-US" dirty="0">
                <a:ea typeface="Calibri" pitchFamily="34" charset="0"/>
                <a:cs typeface="Times New Roman" pitchFamily="18" charset="0"/>
              </a:rPr>
              <a:t>= </a:t>
            </a:r>
            <a:r>
              <a:rPr lang="en-GB" altLang="en-US" dirty="0" smtClean="0">
                <a:ea typeface="Calibri" pitchFamily="34" charset="0"/>
                <a:cs typeface="Times New Roman" pitchFamily="18" charset="0"/>
              </a:rPr>
              <a:t>4, 2 - </a:t>
            </a:r>
            <a:r>
              <a:rPr lang="en-GB" altLang="en-US" dirty="0">
                <a:ea typeface="Calibri" pitchFamily="34" charset="0"/>
                <a:cs typeface="Times New Roman" pitchFamily="18" charset="0"/>
              </a:rPr>
              <a:t>⃝ = </a:t>
            </a:r>
            <a:r>
              <a:rPr lang="en-GB" altLang="en-US" dirty="0" smtClean="0">
                <a:ea typeface="Calibri" pitchFamily="34" charset="0"/>
                <a:cs typeface="Times New Roman" pitchFamily="18" charset="0"/>
              </a:rPr>
              <a:t>1, </a:t>
            </a:r>
            <a:r>
              <a:rPr lang="en-GB" altLang="en-US" dirty="0">
                <a:ea typeface="Calibri" pitchFamily="34" charset="0"/>
                <a:cs typeface="Times New Roman" pitchFamily="18" charset="0"/>
              </a:rPr>
              <a:t>⃝ </a:t>
            </a:r>
            <a:r>
              <a:rPr lang="en-GB" altLang="en-US" dirty="0" smtClean="0">
                <a:ea typeface="Calibri" pitchFamily="34" charset="0"/>
                <a:cs typeface="Times New Roman" pitchFamily="18" charset="0"/>
              </a:rPr>
              <a:t>- </a:t>
            </a:r>
            <a:r>
              <a:rPr lang="en-GB" altLang="en-US" dirty="0">
                <a:ea typeface="Calibri" pitchFamily="34" charset="0"/>
                <a:cs typeface="Times New Roman" pitchFamily="18" charset="0"/>
              </a:rPr>
              <a:t>1 = </a:t>
            </a:r>
            <a:r>
              <a:rPr lang="en-GB" altLang="en-US" dirty="0" smtClean="0">
                <a:ea typeface="Calibri" pitchFamily="34" charset="0"/>
                <a:cs typeface="Times New Roman" pitchFamily="18" charset="0"/>
              </a:rPr>
              <a:t>3 </a:t>
            </a:r>
            <a:endParaRPr lang="en-GB" dirty="0"/>
          </a:p>
          <a:p>
            <a:endParaRPr lang="en-GB"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6633" y="17864"/>
            <a:ext cx="1512142" cy="1601386"/>
          </a:xfrm>
          <a:prstGeom prst="rect">
            <a:avLst/>
          </a:prstGeom>
        </p:spPr>
      </p:pic>
      <p:pic>
        <p:nvPicPr>
          <p:cNvPr id="5" name="Picture 4"/>
          <p:cNvPicPr>
            <a:picLocks noChangeAspect="1"/>
          </p:cNvPicPr>
          <p:nvPr/>
        </p:nvPicPr>
        <p:blipFill>
          <a:blip r:embed="rId3"/>
          <a:stretch>
            <a:fillRect/>
          </a:stretch>
        </p:blipFill>
        <p:spPr>
          <a:xfrm>
            <a:off x="1754558" y="2507932"/>
            <a:ext cx="810346" cy="1886381"/>
          </a:xfrm>
          <a:prstGeom prst="rect">
            <a:avLst/>
          </a:prstGeom>
        </p:spPr>
      </p:pic>
      <p:pic>
        <p:nvPicPr>
          <p:cNvPr id="10" name="Picture 9"/>
          <p:cNvPicPr>
            <a:picLocks noChangeAspect="1"/>
          </p:cNvPicPr>
          <p:nvPr/>
        </p:nvPicPr>
        <p:blipFill>
          <a:blip r:embed="rId4"/>
          <a:stretch>
            <a:fillRect/>
          </a:stretch>
        </p:blipFill>
        <p:spPr>
          <a:xfrm>
            <a:off x="908720" y="2465677"/>
            <a:ext cx="745376" cy="2344328"/>
          </a:xfrm>
          <a:prstGeom prst="rect">
            <a:avLst/>
          </a:prstGeom>
        </p:spPr>
      </p:pic>
      <p:pic>
        <p:nvPicPr>
          <p:cNvPr id="11" name="Picture 10"/>
          <p:cNvPicPr>
            <a:picLocks noChangeAspect="1"/>
          </p:cNvPicPr>
          <p:nvPr/>
        </p:nvPicPr>
        <p:blipFill>
          <a:blip r:embed="rId5"/>
          <a:stretch>
            <a:fillRect/>
          </a:stretch>
        </p:blipFill>
        <p:spPr>
          <a:xfrm>
            <a:off x="2852936" y="2497304"/>
            <a:ext cx="809389" cy="2229140"/>
          </a:xfrm>
          <a:prstGeom prst="rect">
            <a:avLst/>
          </a:prstGeom>
        </p:spPr>
      </p:pic>
      <p:pic>
        <p:nvPicPr>
          <p:cNvPr id="14" name="Picture 13"/>
          <p:cNvPicPr>
            <a:picLocks noChangeAspect="1"/>
          </p:cNvPicPr>
          <p:nvPr/>
        </p:nvPicPr>
        <p:blipFill>
          <a:blip r:embed="rId6"/>
          <a:stretch>
            <a:fillRect/>
          </a:stretch>
        </p:blipFill>
        <p:spPr>
          <a:xfrm>
            <a:off x="3818349" y="2428953"/>
            <a:ext cx="690771" cy="2298796"/>
          </a:xfrm>
          <a:prstGeom prst="rect">
            <a:avLst/>
          </a:prstGeom>
        </p:spPr>
      </p:pic>
    </p:spTree>
    <p:extLst>
      <p:ext uri="{BB962C8B-B14F-4D97-AF65-F5344CB8AC3E}">
        <p14:creationId xmlns:p14="http://schemas.microsoft.com/office/powerpoint/2010/main" val="109012277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206</TotalTime>
  <Words>316</Words>
  <Application>Microsoft Office PowerPoint</Application>
  <PresentationFormat>On-screen Show (4:3)</PresentationFormat>
  <Paragraphs>22</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Office Theme</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natalie willmore</dc:creator>
  <cp:lastModifiedBy>Natalie Willmore</cp:lastModifiedBy>
  <cp:revision>11</cp:revision>
  <cp:lastPrinted>2022-12-15T06:53:36Z</cp:lastPrinted>
  <dcterms:created xsi:type="dcterms:W3CDTF">2019-01-22T19:15:48Z</dcterms:created>
  <dcterms:modified xsi:type="dcterms:W3CDTF">2025-01-09T10:42:30Z</dcterms:modified>
</cp:coreProperties>
</file>