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5" r:id="rId5"/>
    <p:sldId id="257" r:id="rId6"/>
    <p:sldId id="259" r:id="rId7"/>
    <p:sldId id="276" r:id="rId8"/>
    <p:sldId id="277" r:id="rId9"/>
    <p:sldId id="278" r:id="rId10"/>
    <p:sldId id="266" r:id="rId11"/>
    <p:sldId id="279" r:id="rId12"/>
    <p:sldId id="260" r:id="rId13"/>
    <p:sldId id="281" r:id="rId14"/>
    <p:sldId id="262" r:id="rId15"/>
    <p:sldId id="273" r:id="rId16"/>
    <p:sldId id="258" r:id="rId17"/>
    <p:sldId id="271" r:id="rId18"/>
    <p:sldId id="272" r:id="rId19"/>
    <p:sldId id="267" r:id="rId20"/>
    <p:sldId id="274" r:id="rId21"/>
    <p:sldId id="268" r:id="rId2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236AC-AA8F-A363-4310-F085D4375AAD}" v="85" dt="2025-01-15T17:07:01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Edwards" userId="S::oedwards@pendragon.cambs.sch.uk::78a47c4d-2b7c-4d24-afc4-87f95b625130" providerId="AD" clId="Web-{7D3236AC-AA8F-A363-4310-F085D4375AAD}"/>
    <pc:docChg chg="modSld">
      <pc:chgData name="Owen Edwards" userId="S::oedwards@pendragon.cambs.sch.uk::78a47c4d-2b7c-4d24-afc4-87f95b625130" providerId="AD" clId="Web-{7D3236AC-AA8F-A363-4310-F085D4375AAD}" dt="2025-01-15T17:02:41.536" v="81" actId="20577"/>
      <pc:docMkLst>
        <pc:docMk/>
      </pc:docMkLst>
      <pc:sldChg chg="modSp">
        <pc:chgData name="Owen Edwards" userId="S::oedwards@pendragon.cambs.sch.uk::78a47c4d-2b7c-4d24-afc4-87f95b625130" providerId="AD" clId="Web-{7D3236AC-AA8F-A363-4310-F085D4375AAD}" dt="2025-01-15T17:02:41.536" v="81" actId="20577"/>
        <pc:sldMkLst>
          <pc:docMk/>
          <pc:sldMk cId="0" sldId="267"/>
        </pc:sldMkLst>
        <pc:spChg chg="mod">
          <ac:chgData name="Owen Edwards" userId="S::oedwards@pendragon.cambs.sch.uk::78a47c4d-2b7c-4d24-afc4-87f95b625130" providerId="AD" clId="Web-{7D3236AC-AA8F-A363-4310-F085D4375AAD}" dt="2025-01-15T17:02:41.536" v="81" actId="20577"/>
          <ac:spMkLst>
            <pc:docMk/>
            <pc:sldMk cId="0" sldId="267"/>
            <ac:spMk id="14339" creationId="{E9B6C10C-1B96-0813-0179-D50BB58046CF}"/>
          </ac:spMkLst>
        </pc:spChg>
      </pc:sldChg>
      <pc:sldChg chg="modSp">
        <pc:chgData name="Owen Edwards" userId="S::oedwards@pendragon.cambs.sch.uk::78a47c4d-2b7c-4d24-afc4-87f95b625130" providerId="AD" clId="Web-{7D3236AC-AA8F-A363-4310-F085D4375AAD}" dt="2025-01-14T21:21:54.777" v="8" actId="20577"/>
        <pc:sldMkLst>
          <pc:docMk/>
          <pc:sldMk cId="0" sldId="272"/>
        </pc:sldMkLst>
        <pc:spChg chg="mod">
          <ac:chgData name="Owen Edwards" userId="S::oedwards@pendragon.cambs.sch.uk::78a47c4d-2b7c-4d24-afc4-87f95b625130" providerId="AD" clId="Web-{7D3236AC-AA8F-A363-4310-F085D4375AAD}" dt="2025-01-14T21:21:54.777" v="8" actId="20577"/>
          <ac:spMkLst>
            <pc:docMk/>
            <pc:sldMk cId="0" sldId="272"/>
            <ac:spMk id="21507" creationId="{99C5FED0-B56E-AC38-0AA6-DD6EE709B2A7}"/>
          </ac:spMkLst>
        </pc:spChg>
      </pc:sldChg>
      <pc:sldChg chg="modSp">
        <pc:chgData name="Owen Edwards" userId="S::oedwards@pendragon.cambs.sch.uk::78a47c4d-2b7c-4d24-afc4-87f95b625130" providerId="AD" clId="Web-{7D3236AC-AA8F-A363-4310-F085D4375AAD}" dt="2025-01-14T21:20:30.556" v="5" actId="20577"/>
        <pc:sldMkLst>
          <pc:docMk/>
          <pc:sldMk cId="0" sldId="273"/>
        </pc:sldMkLst>
        <pc:spChg chg="mod">
          <ac:chgData name="Owen Edwards" userId="S::oedwards@pendragon.cambs.sch.uk::78a47c4d-2b7c-4d24-afc4-87f95b625130" providerId="AD" clId="Web-{7D3236AC-AA8F-A363-4310-F085D4375AAD}" dt="2025-01-14T21:20:30.556" v="5" actId="20577"/>
          <ac:spMkLst>
            <pc:docMk/>
            <pc:sldMk cId="0" sldId="273"/>
            <ac:spMk id="17411" creationId="{04ADAFA4-0967-694A-C7B2-AFFF4F6620C6}"/>
          </ac:spMkLst>
        </pc:spChg>
      </pc:sldChg>
      <pc:sldChg chg="modSp">
        <pc:chgData name="Owen Edwards" userId="S::oedwards@pendragon.cambs.sch.uk::78a47c4d-2b7c-4d24-afc4-87f95b625130" providerId="AD" clId="Web-{7D3236AC-AA8F-A363-4310-F085D4375AAD}" dt="2025-01-14T21:16:36.534" v="3" actId="20577"/>
        <pc:sldMkLst>
          <pc:docMk/>
          <pc:sldMk cId="0" sldId="276"/>
        </pc:sldMkLst>
        <pc:spChg chg="mod">
          <ac:chgData name="Owen Edwards" userId="S::oedwards@pendragon.cambs.sch.uk::78a47c4d-2b7c-4d24-afc4-87f95b625130" providerId="AD" clId="Web-{7D3236AC-AA8F-A363-4310-F085D4375AAD}" dt="2025-01-14T21:16:36.534" v="3" actId="20577"/>
          <ac:spMkLst>
            <pc:docMk/>
            <pc:sldMk cId="0" sldId="276"/>
            <ac:spMk id="8194" creationId="{54B82706-88B0-C97D-F9D9-C636B02297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9B63D-5DCC-2811-EB6A-B4F3919C7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9EF7-A8E6-AEB0-82FA-BD9EFC8A69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BEEF03-FA94-47F4-A43D-CA52BB37012A}" type="datetimeFigureOut">
              <a:rPr lang="en-GB"/>
              <a:pPr>
                <a:defRPr/>
              </a:pPr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29BF2-63BC-1E7C-1811-6E1A7EB75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B8C37-3194-D5AA-4EE5-C44AD79C9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C1CBF-6627-4905-82DF-B2B9BB205C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DC520D-164F-1E94-F301-583DB07403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CD991-83F4-D50C-7C03-990B29DEC7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4DD6F3-54DC-4500-897B-AAA5F3DFDB4E}" type="datetimeFigureOut">
              <a:rPr lang="en-GB"/>
              <a:pPr>
                <a:defRPr/>
              </a:pPr>
              <a:t>15/01/2025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04EF5D-E924-6554-ADDF-61579E7237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EBAB28-C083-0936-5AAD-D6BAE5579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C870-EF31-4B79-8701-7CB2FED7D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00EA9-F184-F007-31DA-E5B366614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02BA3-426B-420B-BACC-B10A9278ABC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34D90C8-47B4-3BA7-B201-F1C5D015B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E3D7E3E-49EE-A2E3-AA13-86A9FC583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0540006-5A88-2E7F-76F8-3E5BFDB60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71DC1D8-74F2-3120-DD67-6D49ABB93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15A4CC5-5BF6-2E13-859A-4D1C2A247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178E2-938A-4B26-B322-F74494B691D1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50D2DDC-118A-0BB5-7417-A8EBCC8764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1EFAA2A-99BD-20DA-1089-1CE5F984E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F37AF34-E282-B7AE-0466-7CF854CE0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7A9E4F-959A-4F7D-AA4A-41073FB66318}" type="slidenum">
              <a:rPr lang="en-GB" altLang="en-US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EB148-CEDF-A2B5-AC77-D73825F7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E065-2788-865C-3DC5-992E1EEE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23F4-60BE-82C8-0349-94B9A13A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FCFD-E410-4EA6-B947-ACFC06F1F0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413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4BCD-E35D-03A3-7D87-A0671075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7C6B-0DE5-9909-04B6-269D28E6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C212-4615-6800-9979-C04E1C99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32F7-9726-4403-AD54-2D776575D3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0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2FCA-D1D1-0774-D4CC-3D1FAD1E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E93A-FDD0-A30B-8355-7A6196A2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C6BD-D6E8-CC99-4D08-5715F3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B607-C503-49CE-9C8A-AE82387264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06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9E2E-785F-8CC5-E006-B1F6EADA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B21B-9B26-BFA2-0956-33997CEF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3288-AD8C-6B1F-A6AB-18730594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2AC7-C70B-421A-93DD-F83D711119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86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B55AE-07E7-E0A0-AD1A-29DE3909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3704-FCC7-12DD-921A-16203B00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7A21-BE5B-2006-CCD9-1D7444A2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A845B-45CA-468C-B704-E6E77D3A08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9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D4C85-87EC-0177-F3FB-142FF4EE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C4BBE7-794A-1F94-18AE-43E64010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9B6B8E-6F7C-48B0-64D2-ABFABBDC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BB37-C8AE-4D48-A60A-820B3C2C4C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68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F2CF3C-5016-9F18-1EA9-EA9F5C2E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532D5B-6025-6E6C-0571-213F6902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4BE5F1-E56D-612A-0108-89F3160A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69F9-C272-4301-9D15-A17FD97D41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0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ED3CBF-8FBC-81FE-33B8-AB60273B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18EDEF-3419-EBE2-5A98-3A5EF628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5AB3CC-3A1C-1E48-0DA0-E246CB8F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FAA9-9BCD-498B-AC42-9FCC6D6555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7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D9B6B3-5DE1-D6B7-136D-E1D159F0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21E625-194A-B1C5-E6C5-027F102E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568049-EF58-FE3D-7762-0876685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4CCD9-2540-4F09-9AC0-E60051D436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0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93D2C6-FC18-BDF4-3CB3-35FB0A12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B2B3B4-81E2-D834-09FD-F608454D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94ED0-A8F5-24E1-4370-7D0E4080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C3F3F-4AC9-40D3-BA5C-DD36B5CC7F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680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928033-B918-8F7F-C2B9-88D32A21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06A7E5-06E2-A485-26AA-1A2E1581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D80E92-51F5-88C5-21AC-66D53E8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A91C-178F-439F-B176-FE669B6CCE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48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E03EA5-40A5-99BD-D8C6-21FE791459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12ED08-17F7-2DA3-BAA6-FE509FD20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7EB3-AC60-7395-0069-CF55D709F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14C18-BBB8-CE47-5EED-78C04F274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89499-B5E3-4C1F-71B6-FF969E002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34CE2FC-2829-498A-921F-C01D341AEF6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wellhous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981460-3814-022B-E768-84891DE09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3713" y="620713"/>
            <a:ext cx="5976937" cy="1008062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>
                <a:latin typeface="XCCW Joined 11a" panose="03050602040000000000" pitchFamily="66" charset="0"/>
              </a:rPr>
              <a:t>Burwell House</a:t>
            </a:r>
            <a:br>
              <a:rPr lang="en-GB" altLang="en-US" sz="4000" dirty="0">
                <a:latin typeface="XCCW Joined 11a" panose="03050602040000000000" pitchFamily="66" charset="0"/>
              </a:rPr>
            </a:br>
            <a:endParaRPr lang="en-GB" altLang="en-US" sz="4000" dirty="0">
              <a:latin typeface="XCCW Joined 11a" panose="03050602040000000000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C0FAAB0-6E29-23FA-2899-187CB8E1E7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724400"/>
            <a:ext cx="8208963" cy="2303463"/>
          </a:xfrm>
        </p:spPr>
        <p:txBody>
          <a:bodyPr/>
          <a:lstStyle/>
          <a:p>
            <a:pPr eaLnBrk="1" hangingPunct="1"/>
            <a:r>
              <a:rPr lang="en-GB" altLang="en-US" sz="2800" b="1">
                <a:latin typeface="XCCW Joined 11a" pitchFamily="66" charset="0"/>
              </a:rPr>
              <a:t>Year 4 Residential</a:t>
            </a:r>
          </a:p>
          <a:p>
            <a:pPr eaLnBrk="1" hangingPunct="1"/>
            <a:r>
              <a:rPr lang="en-GB" altLang="en-US" sz="2800" b="1">
                <a:latin typeface="XCCW Joined 11a" pitchFamily="66" charset="0"/>
              </a:rPr>
              <a:t>January 26</a:t>
            </a:r>
            <a:r>
              <a:rPr lang="en-GB" altLang="en-US" sz="2800" b="1" baseline="30000">
                <a:latin typeface="XCCW Joined 11a" pitchFamily="66" charset="0"/>
              </a:rPr>
              <a:t>th</a:t>
            </a:r>
            <a:r>
              <a:rPr lang="en-GB" altLang="en-US" sz="2800" b="1">
                <a:latin typeface="XCCW Joined 11a" pitchFamily="66" charset="0"/>
              </a:rPr>
              <a:t>–28</a:t>
            </a:r>
            <a:r>
              <a:rPr lang="en-GB" altLang="en-US" sz="2800" b="1" baseline="30000">
                <a:latin typeface="XCCW Joined 11a" pitchFamily="66" charset="0"/>
              </a:rPr>
              <a:t>th</a:t>
            </a:r>
            <a:r>
              <a:rPr lang="en-GB" altLang="en-US" sz="2800" b="1">
                <a:latin typeface="XCCW Joined 11a" pitchFamily="66" charset="0"/>
              </a:rPr>
              <a:t> 2026</a:t>
            </a:r>
          </a:p>
        </p:txBody>
      </p:sp>
      <p:pic>
        <p:nvPicPr>
          <p:cNvPr id="4100" name="Picture 6" descr="Panthers autumn term 036">
            <a:extLst>
              <a:ext uri="{FF2B5EF4-FFF2-40B4-BE49-F238E27FC236}">
                <a16:creationId xmlns:a16="http://schemas.microsoft.com/office/drawing/2014/main" id="{BB8D9DE0-DA33-84C0-A0AB-EE09A454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06550"/>
            <a:ext cx="33131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5525623-CB28-0D8C-8F8C-743123DB1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Arrival day and day 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78A1E6-06E3-2B76-B7EA-DE8E7D329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17638"/>
            <a:ext cx="8642350" cy="51800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Greeting and introduction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Orientation activity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XCCW Joined 11a" panose="03050602040000000000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Lunch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Activity 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Refreshments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Activity 2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XCCW Joined 11a" panose="03050602040000000000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Children will be assigned to their dormitories and shown their facilities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Time to unpack and make the bed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5.30 Fire drill practice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Dinner 6.00pm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7.00pm – evening activity run by </a:t>
            </a:r>
            <a:r>
              <a:rPr lang="en-GB" altLang="en-US" sz="2000" dirty="0" err="1">
                <a:latin typeface="XCCW Joined 11a" panose="03050602040000000000" pitchFamily="66" charset="0"/>
              </a:rPr>
              <a:t>Pendragon</a:t>
            </a:r>
            <a:r>
              <a:rPr lang="en-GB" altLang="en-US" sz="2000" dirty="0">
                <a:latin typeface="XCCW Joined 11a" panose="03050602040000000000" pitchFamily="66" charset="0"/>
              </a:rPr>
              <a:t> staff. </a:t>
            </a:r>
            <a:endParaRPr lang="en-GB" altLang="en-US" sz="2800" dirty="0">
              <a:latin typeface="XCCW Joined 11a" panose="03050602040000000000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4709CF6-2FB1-5B93-3307-046A6B47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920038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Day 2</a:t>
            </a:r>
          </a:p>
          <a:p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8.30:    Breakfast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9.30am  Activity 1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11.00am  Refreshments and freetime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11.30am  Activity 2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1.00pm   Lunch and freetime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2.30pm  Activity 3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4.00pm  Refreshments and freetime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4.30pm  Activity 4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GB" altLang="en-US" sz="10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6.00:    Dinner </a:t>
            </a:r>
          </a:p>
          <a:p>
            <a:r>
              <a:rPr lang="en-GB" altLang="en-US" sz="2400">
                <a:latin typeface="XCCW Joined 11a" panose="03050602040000000000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7.00:    Evening activities</a:t>
            </a:r>
            <a:endParaRPr lang="en-GB" altLang="en-US" sz="3600">
              <a:latin typeface="XCCW Joined 11a" panose="03050602040000000000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CCAE429-0E7A-5858-A1C3-04E248AC3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Day 3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EBF9CFF-D1B4-01DC-041E-71FD71A6C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Breakfast at 8.30am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latin typeface="XCCW Joined 11a" panose="03050602040000000000" pitchFamily="66" charset="0"/>
            </a:endParaRP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Bags packed and ready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latin typeface="XCCW Joined 11a" panose="03050602040000000000" pitchFamily="66" charset="0"/>
            </a:endParaRP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Activity 3</a:t>
            </a:r>
          </a:p>
          <a:p>
            <a:pPr eaLnBrk="1" hangingPunct="1"/>
            <a:endParaRPr lang="en-GB" altLang="en-US">
              <a:latin typeface="XCCW Joined 11a" panose="03050602040000000000" pitchFamily="66" charset="0"/>
            </a:endParaRP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Burwell Fox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latin typeface="XCCW Joined 11a" panose="03050602040000000000" pitchFamily="66" charset="0"/>
            </a:endParaRP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Lunch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latin typeface="XCCW Joined 1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latin typeface="XCCW Joined 11a" panose="03050602040000000000" pitchFamily="66" charset="0"/>
              </a:rPr>
              <a:t>Depart Burwell House </a:t>
            </a:r>
            <a:endParaRPr lang="en-GB" altLang="en-US" sz="800">
              <a:latin typeface="Arial" panose="020B0604020202020204" pitchFamily="34" charset="0"/>
            </a:endParaRPr>
          </a:p>
          <a:p>
            <a:pPr eaLnBrk="1" hangingPunct="1"/>
            <a:endParaRPr lang="en-GB" altLang="en-US">
              <a:latin typeface="XCCW Joined 11a" panose="03050602040000000000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8FA38F-438E-4EEA-266F-E8E92ADC4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Activities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4ADAFA4-0967-694A-C7B2-AFFF4F6620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>
                <a:latin typeface="XCCW Joined 11a"/>
              </a:rPr>
              <a:t>Burwell Fox</a:t>
            </a:r>
          </a:p>
          <a:p>
            <a:pPr eaLnBrk="1" hangingPunct="1"/>
            <a:r>
              <a:rPr lang="en-GB" altLang="en-US" sz="2800" dirty="0">
                <a:latin typeface="XCCW Joined 11a"/>
              </a:rPr>
              <a:t>Orienteering</a:t>
            </a:r>
          </a:p>
          <a:p>
            <a:pPr eaLnBrk="1" hangingPunct="1"/>
            <a:r>
              <a:rPr lang="en-GB" altLang="en-US" sz="2800" dirty="0">
                <a:latin typeface="XCCW Joined 11a"/>
              </a:rPr>
              <a:t>Team work</a:t>
            </a:r>
          </a:p>
          <a:p>
            <a:pPr eaLnBrk="1" hangingPunct="1"/>
            <a:r>
              <a:rPr lang="en-GB" altLang="en-US" sz="2800" dirty="0">
                <a:latin typeface="XCCW Joined 11a"/>
              </a:rPr>
              <a:t>Batik</a:t>
            </a:r>
            <a:endParaRPr lang="en-GB" altLang="en-US" sz="2800" dirty="0">
              <a:latin typeface="XCCW Joined 11a" panose="03050602040000000000" pitchFamily="66" charset="0"/>
            </a:endParaRPr>
          </a:p>
        </p:txBody>
      </p:sp>
      <p:pic>
        <p:nvPicPr>
          <p:cNvPr id="17412" name="Picture 5" descr="Walk the Plank">
            <a:extLst>
              <a:ext uri="{FF2B5EF4-FFF2-40B4-BE49-F238E27FC236}">
                <a16:creationId xmlns:a16="http://schemas.microsoft.com/office/drawing/2014/main" id="{092A955C-C83C-F01C-E577-9AA7B33B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84675"/>
            <a:ext cx="30575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A Group in the Pond Area">
            <a:extLst>
              <a:ext uri="{FF2B5EF4-FFF2-40B4-BE49-F238E27FC236}">
                <a16:creationId xmlns:a16="http://schemas.microsoft.com/office/drawing/2014/main" id="{2B768718-5AA3-A20A-B4F2-6C524959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5669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C1F6AF9-2B28-AE45-CA79-A81E121A3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Code of practice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D931082-AAA1-3A49-35E1-B73103A413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All activities are governed by Cambridgeshire County Council.</a:t>
            </a: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All staff are DBS checked.</a:t>
            </a: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Risk assessments are carried out for all centre run activities and shared with school staff.</a:t>
            </a:r>
          </a:p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Staff are fully trained in the activities they lead.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9285B8-3545-7C5B-D52F-88B610824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Expectations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B09A7B8-8B18-6CDD-2E88-CCC4D7E7A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listen and follow instructions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respect others working at and using the centre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help keep themselves and others safe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treat the centre’s buildings, furnishings and grounds with care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have respect for the wildlife around the house and garden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To not go to out of bounds areas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4702E6-A111-DEAB-F279-8DDCC3B07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First Aid/Medication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9C5FED0-B56E-AC38-0AA6-DD6EE709B2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12875"/>
            <a:ext cx="7886700" cy="4351338"/>
          </a:xfrm>
        </p:spPr>
        <p:txBody>
          <a:bodyPr/>
          <a:lstStyle/>
          <a:p>
            <a:pPr eaLnBrk="1" hangingPunct="1"/>
            <a:r>
              <a:rPr lang="en-GB" altLang="en-US" sz="2500" dirty="0">
                <a:latin typeface="XCCW Joined 11a"/>
              </a:rPr>
              <a:t>All the leaders at the centre are first aid trained and they have a comprehensive first aid kit</a:t>
            </a:r>
          </a:p>
          <a:p>
            <a:pPr eaLnBrk="1" hangingPunct="1"/>
            <a:r>
              <a:rPr lang="en-GB" altLang="en-US" sz="2500" dirty="0">
                <a:latin typeface="XCCW Joined 11a"/>
              </a:rPr>
              <a:t>Children will be asked to go to a member of Pendragon staff for first aid treatment, which will be logged.</a:t>
            </a:r>
          </a:p>
          <a:p>
            <a:pPr eaLnBrk="1" hangingPunct="1"/>
            <a:r>
              <a:rPr lang="en-GB" altLang="en-US" sz="2500" dirty="0">
                <a:latin typeface="XCCW Joined 11a"/>
              </a:rPr>
              <a:t>Any medication will also be logged and administered by a member of Pendragon staff. It needs to be handed in on the first morning with a consent form and be fully labelled with your child’s name.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0BDA176-A9B8-0812-6E84-B35225E8C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Contacts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9B6C10C-1B96-0813-0179-D50BB5804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39361"/>
            <a:ext cx="7886700" cy="463888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XCCW Joined 11a" panose="03050602040000000000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XCCW Joined 11a"/>
              </a:rPr>
              <a:t>Pendragon staff will be in daily contact with school.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XCCW Joined 11a"/>
              </a:rPr>
              <a:t>If there is a problem you will be contacted by either the office or one of the Pendragon staff at the centre.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latin typeface="XCCW Joined 11a"/>
              </a:rPr>
              <a:t>Please ensure that you have signed the permission slips with emergency contact details and details of medication.</a:t>
            </a:r>
            <a:endParaRPr lang="en-GB" altLang="en-US" sz="2400" dirty="0">
              <a:solidFill>
                <a:srgbClr val="FF0000"/>
              </a:solidFill>
              <a:latin typeface="XCCW Joined 11a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en-US" sz="2400" dirty="0">
                <a:solidFill>
                  <a:srgbClr val="000000"/>
                </a:solidFill>
                <a:latin typeface="XCCW Joined 11a"/>
              </a:rPr>
              <a:t>We will take lots of photos during the stay, please ensure photo permissions are up to date as these will be shared.</a:t>
            </a:r>
            <a:endParaRPr lang="en-GB" altLang="en-US" sz="2400" dirty="0">
              <a:solidFill>
                <a:srgbClr val="000000"/>
              </a:solidFill>
              <a:latin typeface="XCCW Joined 11a" panose="03050602040000000000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800" dirty="0"/>
          </a:p>
        </p:txBody>
      </p:sp>
      <p:pic>
        <p:nvPicPr>
          <p:cNvPr id="22532" name="Picture 5" descr="phone_cartoon">
            <a:extLst>
              <a:ext uri="{FF2B5EF4-FFF2-40B4-BE49-F238E27FC236}">
                <a16:creationId xmlns:a16="http://schemas.microsoft.com/office/drawing/2014/main" id="{C8B3F7D0-6D6B-7750-1A71-5E86E47A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153511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879F626-4393-7AC1-A627-FDB3E06E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Cost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FE9EBEE-8C4B-AA14-A6D3-85BF1037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The cost of the trip is approximately £175.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800" dirty="0">
              <a:latin typeface="XCCW Joined 11a" panose="03050602040000000000" pitchFamily="66" charset="0"/>
            </a:endParaRPr>
          </a:p>
          <a:p>
            <a:pPr eaLnBrk="1" hangingPunct="1">
              <a:defRPr/>
            </a:pPr>
            <a:r>
              <a:rPr lang="en-GB" altLang="en-US" sz="2800" dirty="0">
                <a:latin typeface="XCCW Joined 11a" panose="03050602040000000000" pitchFamily="66" charset="0"/>
              </a:rPr>
              <a:t>Money for the shop (up to £10) to be placed in a named purse or envelope and handed into the staff on the first morning.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4F1EC56-F678-292E-F556-1FB688881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anose="03050602040000000000" pitchFamily="66" charset="0"/>
              </a:rPr>
              <a:t>Finding out more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550BD0C-380A-97B7-14A7-E5506DA7C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825625"/>
            <a:ext cx="8497888" cy="4351338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XCCW Joined 11a" panose="03050602040000000000" pitchFamily="66" charset="0"/>
              </a:rPr>
              <a:t> </a:t>
            </a:r>
            <a:r>
              <a:rPr lang="en-GB" altLang="en-US" sz="2800">
                <a:hlinkClick r:id="rId3"/>
              </a:rPr>
              <a:t>https://www.burwellhouse.com/</a:t>
            </a:r>
            <a:endParaRPr lang="en-GB" altLang="en-US" sz="2800"/>
          </a:p>
          <a:p>
            <a:pPr eaLnBrk="1" hangingPunct="1"/>
            <a:endParaRPr lang="en-GB" altLang="en-US" sz="2800">
              <a:latin typeface="XCCW Joined 11a" panose="03050602040000000000" pitchFamily="66" charset="0"/>
            </a:endParaRPr>
          </a:p>
          <a:p>
            <a:pPr eaLnBrk="1" hangingPunct="1"/>
            <a:r>
              <a:rPr lang="en-GB" altLang="en-US" sz="2800">
                <a:latin typeface="XCCW Joined 11a" panose="03050602040000000000" pitchFamily="66" charset="0"/>
              </a:rPr>
              <a:t>Check out the Burwell House diary on the website, it explores children’s worries and feelings and expectations – some of this will be done in school.</a:t>
            </a:r>
          </a:p>
          <a:p>
            <a:pPr eaLnBrk="1" hangingPunct="1"/>
            <a:r>
              <a:rPr lang="en-GB" altLang="en-US" sz="2800">
                <a:latin typeface="XCCW Joined 11a" panose="03050602040000000000" pitchFamily="66" charset="0"/>
              </a:rPr>
              <a:t>The website also has a great section for children to explore the house and find out more.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F6C96A4-3FA7-5916-B265-D879D629796F}"/>
              </a:ext>
            </a:extLst>
          </p:cNvPr>
          <p:cNvGrpSpPr>
            <a:grpSpLocks/>
          </p:cNvGrpSpPr>
          <p:nvPr/>
        </p:nvGrpSpPr>
        <p:grpSpPr bwMode="auto">
          <a:xfrm>
            <a:off x="0" y="357188"/>
            <a:ext cx="9144000" cy="5976937"/>
            <a:chOff x="0" y="225"/>
            <a:chExt cx="5760" cy="3765"/>
          </a:xfrm>
        </p:grpSpPr>
        <p:pic>
          <p:nvPicPr>
            <p:cNvPr id="2" name="Picture 1" descr="bmap.gif">
              <a:extLst>
                <a:ext uri="{FF2B5EF4-FFF2-40B4-BE49-F238E27FC236}">
                  <a16:creationId xmlns:a16="http://schemas.microsoft.com/office/drawing/2014/main" id="{07D822A3-1692-7698-2D4C-54336D9B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" y="1125"/>
              <a:ext cx="4891" cy="2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4F745F3-CC93-2F10-3B98-57FB89680688}"/>
                </a:ext>
              </a:extLst>
            </p:cNvPr>
            <p:cNvCxnSpPr/>
            <p:nvPr/>
          </p:nvCxnSpPr>
          <p:spPr>
            <a:xfrm rot="16200000" flipH="1">
              <a:off x="1969" y="821"/>
              <a:ext cx="945" cy="71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25" name="TextBox 5">
              <a:extLst>
                <a:ext uri="{FF2B5EF4-FFF2-40B4-BE49-F238E27FC236}">
                  <a16:creationId xmlns:a16="http://schemas.microsoft.com/office/drawing/2014/main" id="{2B5C1C43-F080-9C3F-C874-A125E6145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"/>
              <a:ext cx="576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>
                  <a:solidFill>
                    <a:srgbClr val="1C721C"/>
                  </a:solidFill>
                  <a:latin typeface="XCCW Joined 11a" pitchFamily="66" charset="0"/>
                </a:rPr>
                <a:t>Where?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3F7835-5AAE-F992-A1EC-BF61A7570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itchFamily="66" charset="0"/>
              </a:rPr>
              <a:t>Where is Burwell?</a:t>
            </a:r>
          </a:p>
        </p:txBody>
      </p:sp>
      <p:pic>
        <p:nvPicPr>
          <p:cNvPr id="6147" name="Picture 4" descr="Panthers autumn term 034">
            <a:extLst>
              <a:ext uri="{FF2B5EF4-FFF2-40B4-BE49-F238E27FC236}">
                <a16:creationId xmlns:a16="http://schemas.microsoft.com/office/drawing/2014/main" id="{09826BA6-A4BE-BCD3-6A5A-18BF31928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3394075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9FEDF4DB-93D4-689E-0456-B5812A6E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00213"/>
            <a:ext cx="4176712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XCCW Joined 11a" pitchFamily="66" charset="0"/>
              </a:rPr>
              <a:t>Burwell is a village on the A1102  about 10 miles North of Cambridge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XCCW Joined 11a" pitchFamily="66" charset="0"/>
              </a:rPr>
              <a:t>It is a relatively small village and is home to Burwell House which is a residential and day activity centre.</a:t>
            </a:r>
          </a:p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AE87A7-A173-E2F0-B638-5CA187BE3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XCCW Joined 11a" pitchFamily="66" charset="0"/>
              </a:rPr>
              <a:t>The purpose of our visit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810394-05AA-988C-D4F1-8C151C83C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4752975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To promote independence and taking responsibility for themselves and others.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XCCW Joined 11a" panose="03050602040000000000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To encourage teamwork through a range of activities – both indoors and outdoors.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dirty="0">
              <a:latin typeface="XCCW Joined 11a" panose="03050602040000000000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>
                <a:latin typeface="XCCW Joined 11a" panose="03050602040000000000" pitchFamily="66" charset="0"/>
              </a:rPr>
              <a:t>For children to experience a couple of nights away from home in preparation for those who later attend Hilltop for a week in Year 6.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</p:txBody>
      </p:sp>
      <p:pic>
        <p:nvPicPr>
          <p:cNvPr id="7172" name="Picture 4" descr="Panthers autumn term 035">
            <a:extLst>
              <a:ext uri="{FF2B5EF4-FFF2-40B4-BE49-F238E27FC236}">
                <a16:creationId xmlns:a16="http://schemas.microsoft.com/office/drawing/2014/main" id="{458CC44E-EB5D-1405-3FAD-ED4662FD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9592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54B82706-88B0-C97D-F9D9-C636B022973F}"/>
              </a:ext>
            </a:extLst>
          </p:cNvPr>
          <p:cNvSpPr txBox="1">
            <a:spLocks/>
          </p:cNvSpPr>
          <p:nvPr/>
        </p:nvSpPr>
        <p:spPr bwMode="auto">
          <a:xfrm>
            <a:off x="5286375" y="1285875"/>
            <a:ext cx="33575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GB" altLang="en-US" sz="1800" dirty="0">
                <a:latin typeface="XCCW Joined 11a"/>
              </a:rPr>
              <a:t>Built in 1787    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GB" altLang="en-US" sz="1800" dirty="0">
                <a:latin typeface="XCCW Joined 11a"/>
              </a:rPr>
              <a:t>            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GB" altLang="en-US" sz="1800" dirty="0">
                <a:latin typeface="XCCW Joined 11a"/>
              </a:rPr>
              <a:t>Originally a family home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endParaRPr lang="en-GB" altLang="en-US" sz="1800">
              <a:latin typeface="XCCW Joined 11a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GB" altLang="en-US" sz="1800" dirty="0">
                <a:latin typeface="XCCW Joined 11a"/>
              </a:rPr>
              <a:t>Now owned by Cambridgeshire County Council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endParaRPr lang="en-GB" altLang="en-US" sz="1800">
              <a:latin typeface="XCCW Joined 11a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GB" altLang="en-US" sz="1800" dirty="0">
                <a:latin typeface="XCCW Joined 11a"/>
              </a:rPr>
              <a:t>Residential programmes have been running here for 60 years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3753D06E-04CA-9F31-EA2A-416CC64B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1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1C721C"/>
                </a:solidFill>
                <a:latin typeface="XCCW Joined 11a" pitchFamily="66" charset="0"/>
              </a:rPr>
              <a:t>Come in…</a:t>
            </a:r>
          </a:p>
        </p:txBody>
      </p:sp>
      <p:pic>
        <p:nvPicPr>
          <p:cNvPr id="8196" name="Picture 7" descr="front_of_house">
            <a:extLst>
              <a:ext uri="{FF2B5EF4-FFF2-40B4-BE49-F238E27FC236}">
                <a16:creationId xmlns:a16="http://schemas.microsoft.com/office/drawing/2014/main" id="{C4814AE7-82C9-F667-E6DD-FD6356F2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4075112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p1000805">
            <a:extLst>
              <a:ext uri="{FF2B5EF4-FFF2-40B4-BE49-F238E27FC236}">
                <a16:creationId xmlns:a16="http://schemas.microsoft.com/office/drawing/2014/main" id="{DD559224-7E1A-A15F-7317-0737C590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E2EAA27C-4448-3EB8-FC49-4AAD74036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508500"/>
            <a:ext cx="31845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98F7F522-84FF-80FE-1EE9-946619B6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31527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9">
            <a:extLst>
              <a:ext uri="{FF2B5EF4-FFF2-40B4-BE49-F238E27FC236}">
                <a16:creationId xmlns:a16="http://schemas.microsoft.com/office/drawing/2014/main" id="{BD9141A0-A718-23EE-C619-96D1A7AD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4166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22" name="Text Box 10">
            <a:extLst>
              <a:ext uri="{FF2B5EF4-FFF2-40B4-BE49-F238E27FC236}">
                <a16:creationId xmlns:a16="http://schemas.microsoft.com/office/drawing/2014/main" id="{754760DF-06C2-72F6-F19B-E293445C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92150"/>
            <a:ext cx="23050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On the ground floor we have: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a large lounge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a smaller break away space (Mandeville Room)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separate toilets for boys, girls and accompanying adults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Cloakroom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Dining room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 Conservatory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b="1">
              <a:latin typeface="XCCW Joined 11a" pitchFamily="66" charset="0"/>
              <a:cs typeface="Arial" panose="020B0604020202020204" pitchFamily="34" charset="0"/>
            </a:endParaRPr>
          </a:p>
        </p:txBody>
      </p:sp>
      <p:pic>
        <p:nvPicPr>
          <p:cNvPr id="9223" name="Picture 1">
            <a:extLst>
              <a:ext uri="{FF2B5EF4-FFF2-40B4-BE49-F238E27FC236}">
                <a16:creationId xmlns:a16="http://schemas.microsoft.com/office/drawing/2014/main" id="{D3254702-3EE3-77FB-FB91-D78B18E9B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6700"/>
            <a:ext cx="63611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>
            <a:extLst>
              <a:ext uri="{FF2B5EF4-FFF2-40B4-BE49-F238E27FC236}">
                <a16:creationId xmlns:a16="http://schemas.microsoft.com/office/drawing/2014/main" id="{27928362-B7AF-05B5-5D50-A62384752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0088"/>
            <a:ext cx="41735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GB" altLang="en-US" sz="1800" b="1" dirty="0">
                <a:latin typeface="XCCW Joined 11a" panose="03050602040000000000" pitchFamily="66" charset="0"/>
              </a:rPr>
              <a:t>Family style dining     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GB" altLang="en-US" sz="1800" b="1" dirty="0">
                <a:latin typeface="XCCW Joined 11a" panose="03050602040000000000" pitchFamily="66" charset="0"/>
              </a:rPr>
              <a:t>Home cooked meals       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XCCW Joined 11a" panose="03050602040000000000" pitchFamily="66" charset="0"/>
              </a:rPr>
              <a:t>- 2 hot meals a day</a:t>
            </a:r>
            <a:endParaRPr lang="en-US" altLang="en-US" sz="1800" b="1" dirty="0">
              <a:latin typeface="XCCW Joined 11a" panose="03050602040000000000" pitchFamily="66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702F6993-A411-0F57-C728-EE86BDE1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3249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latin typeface="XCCW Joined 11a" pitchFamily="66" charset="0"/>
                <a:cs typeface="Arial" panose="020B0604020202020204" pitchFamily="34" charset="0"/>
              </a:rPr>
              <a:t>“The quality of the food and the general catering arrangements are excellent in every respect.”</a:t>
            </a:r>
            <a:r>
              <a:rPr lang="en-US" altLang="en-US">
                <a:latin typeface="XCCW Joined 11a" pitchFamily="66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1C721C"/>
                </a:solidFill>
                <a:latin typeface="XCCW Joined 11a" pitchFamily="66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33439812-9CDA-AF6E-332F-9253C1373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00175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69A21C5F-8A0F-A2FE-533D-7AB693F56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38877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9624579-8C46-A6AF-2A81-AD0B7291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XCCW Joined 11a" pitchFamily="66" charset="0"/>
              </a:rPr>
              <a:t>Evening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D145DAA-364C-6527-A871-DB651A64D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7033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400" dirty="0">
                <a:latin typeface="XCCW Joined 11a" panose="03050602040000000000" pitchFamily="66" charset="0"/>
              </a:rPr>
              <a:t>Children will spend the evening in the grounds and together downstairs in the lounges.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XCCW Joined 11a" panose="03050602040000000000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400" dirty="0">
                <a:latin typeface="XCCW Joined 11a" panose="03050602040000000000" pitchFamily="66" charset="0"/>
              </a:rPr>
              <a:t>Activities will be organised by </a:t>
            </a:r>
            <a:r>
              <a:rPr lang="en-GB" altLang="en-US" sz="2400" dirty="0" err="1">
                <a:latin typeface="XCCW Joined 11a" panose="03050602040000000000" pitchFamily="66" charset="0"/>
              </a:rPr>
              <a:t>Pendragon</a:t>
            </a:r>
            <a:r>
              <a:rPr lang="en-GB" altLang="en-US" sz="2400" dirty="0">
                <a:latin typeface="XCCW Joined 11a" panose="03050602040000000000" pitchFamily="66" charset="0"/>
              </a:rPr>
              <a:t> staff.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latin typeface="XCCW Joined 11a" panose="03050602040000000000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400" dirty="0">
                <a:latin typeface="XCCW Joined 11a" panose="03050602040000000000" pitchFamily="66" charset="0"/>
              </a:rPr>
              <a:t>A ‘Souvenir shop’ will be available for these times.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2400" dirty="0">
                <a:latin typeface="XCCW Joined 11a" panose="03050602040000000000" pitchFamily="66" charset="0"/>
              </a:rPr>
              <a:t>£5-10 limit</a:t>
            </a:r>
          </a:p>
        </p:txBody>
      </p:sp>
      <p:pic>
        <p:nvPicPr>
          <p:cNvPr id="12292" name="Picture 7" descr="The Lounge">
            <a:extLst>
              <a:ext uri="{FF2B5EF4-FFF2-40B4-BE49-F238E27FC236}">
                <a16:creationId xmlns:a16="http://schemas.microsoft.com/office/drawing/2014/main" id="{EBE0D491-F70C-61C5-3633-BCEDAB24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10368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p1000807">
            <a:extLst>
              <a:ext uri="{FF2B5EF4-FFF2-40B4-BE49-F238E27FC236}">
                <a16:creationId xmlns:a16="http://schemas.microsoft.com/office/drawing/2014/main" id="{331191D3-D572-9E09-923A-8A13CF33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8" name="Group 24">
            <a:extLst>
              <a:ext uri="{FF2B5EF4-FFF2-40B4-BE49-F238E27FC236}">
                <a16:creationId xmlns:a16="http://schemas.microsoft.com/office/drawing/2014/main" id="{7A7DD82C-205D-D383-DC7A-665EC3F08B24}"/>
              </a:ext>
            </a:extLst>
          </p:cNvPr>
          <p:cNvGraphicFramePr>
            <a:graphicFrameLocks noGrp="1"/>
          </p:cNvGraphicFramePr>
          <p:nvPr/>
        </p:nvGraphicFramePr>
        <p:xfrm>
          <a:off x="-396875" y="-100013"/>
          <a:ext cx="4392613" cy="1081088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1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XCCW Joined 11a" panose="03050602040000000000" pitchFamily="66" charset="0"/>
                          <a:cs typeface="Arial" charset="0"/>
                        </a:rPr>
                        <a:t>Bedrooms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XCCW Joined 11a" panose="03050602040000000000" pitchFamily="66" charset="0"/>
                        <a:cs typeface="Arial" charset="0"/>
                      </a:endParaRPr>
                    </a:p>
                  </a:txBody>
                  <a:tcPr marL="91459" marR="91459" marT="45621" marB="45621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0FE96DE28E643B21212935D6E8FED" ma:contentTypeVersion="12" ma:contentTypeDescription="Create a new document." ma:contentTypeScope="" ma:versionID="6698a40ea0abf37c2cb4460658478037">
  <xsd:schema xmlns:xsd="http://www.w3.org/2001/XMLSchema" xmlns:xs="http://www.w3.org/2001/XMLSchema" xmlns:p="http://schemas.microsoft.com/office/2006/metadata/properties" xmlns:ns2="d8a0342d-72f5-4f54-8127-c90ec1b197ff" xmlns:ns3="c320b4ad-a512-47a0-9a82-fed256372327" targetNamespace="http://schemas.microsoft.com/office/2006/metadata/properties" ma:root="true" ma:fieldsID="4dde46f0c884931332e4fdd68ec6cd6e" ns2:_="" ns3:_="">
    <xsd:import namespace="d8a0342d-72f5-4f54-8127-c90ec1b197ff"/>
    <xsd:import namespace="c320b4ad-a512-47a0-9a82-fed2563723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0342d-72f5-4f54-8127-c90ec1b19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5cfcf5-1dc1-4789-a537-25410077d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0b4ad-a512-47a0-9a82-fed25637232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505ab69-40e9-45df-9c7a-9aa8dfa8e216}" ma:internalName="TaxCatchAll" ma:showField="CatchAllData" ma:web="c320b4ad-a512-47a0-9a82-fed2563723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CEF628-44DE-45AA-B9FB-3D82551FD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FCB37-D627-45FB-A1A2-8B1736955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0342d-72f5-4f54-8127-c90ec1b197ff"/>
    <ds:schemaRef ds:uri="c320b4ad-a512-47a0-9a82-fed2563723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3882</TotalTime>
  <Words>677</Words>
  <Application>Microsoft Office PowerPoint</Application>
  <PresentationFormat>On-screen Show (4:3)</PresentationFormat>
  <Paragraphs>118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Burwell House </vt:lpstr>
      <vt:lpstr>PowerPoint Presentation</vt:lpstr>
      <vt:lpstr>Where is Burwell?</vt:lpstr>
      <vt:lpstr>The purpose of our visit</vt:lpstr>
      <vt:lpstr>PowerPoint Presentation</vt:lpstr>
      <vt:lpstr>PowerPoint Presentation</vt:lpstr>
      <vt:lpstr>PowerPoint Presentation</vt:lpstr>
      <vt:lpstr>Evening</vt:lpstr>
      <vt:lpstr>PowerPoint Presentation</vt:lpstr>
      <vt:lpstr>Arrival day and day 2</vt:lpstr>
      <vt:lpstr>PowerPoint Presentation</vt:lpstr>
      <vt:lpstr>Day 3</vt:lpstr>
      <vt:lpstr>Activities</vt:lpstr>
      <vt:lpstr>Code of practice</vt:lpstr>
      <vt:lpstr>Expectations</vt:lpstr>
      <vt:lpstr>First Aid/Medication</vt:lpstr>
      <vt:lpstr>Contacts</vt:lpstr>
      <vt:lpstr>Cost</vt:lpstr>
      <vt:lpstr>Finding out more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Burwell House</dc:title>
  <dc:creator>jfields</dc:creator>
  <cp:lastModifiedBy>Georgie Groves</cp:lastModifiedBy>
  <cp:revision>65</cp:revision>
  <cp:lastPrinted>2017-05-02T15:27:47Z</cp:lastPrinted>
  <dcterms:created xsi:type="dcterms:W3CDTF">2008-09-16T19:37:42Z</dcterms:created>
  <dcterms:modified xsi:type="dcterms:W3CDTF">2025-01-15T17:07:11Z</dcterms:modified>
</cp:coreProperties>
</file>