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2" d="100"/>
          <a:sy n="62" d="100"/>
        </p:scale>
        <p:origin x="2496" y="77"/>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CC49EF9-D897-49D4-9344-84546793B213}" type="datetimeFigureOut">
              <a:rPr lang="en-GB" smtClean="0"/>
              <a:t>24/02/2023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645364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C49EF9-D897-49D4-9344-84546793B213}" type="datetimeFigureOut">
              <a:rPr lang="en-GB" smtClean="0"/>
              <a:t>24/02/2023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4063797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C49EF9-D897-49D4-9344-84546793B213}" type="datetimeFigureOut">
              <a:rPr lang="en-GB" smtClean="0"/>
              <a:t>24/02/2023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38061106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sp>
        <p:nvSpPr>
          <p:cNvPr id="21" name="Rectangle 20"/>
          <p:cNvSpPr/>
          <p:nvPr/>
        </p:nvSpPr>
        <p:spPr>
          <a:xfrm>
            <a:off x="1628801" y="196735"/>
            <a:ext cx="4896544" cy="12621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685800" y="1619672"/>
            <a:ext cx="5839544" cy="7128792"/>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188640" y="1619672"/>
            <a:ext cx="171450" cy="7128792"/>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Title 7"/>
          <p:cNvSpPr txBox="1">
            <a:spLocks/>
          </p:cNvSpPr>
          <p:nvPr userDrawn="1"/>
        </p:nvSpPr>
        <p:spPr>
          <a:xfrm>
            <a:off x="1628801" y="269688"/>
            <a:ext cx="4896544" cy="542203"/>
          </a:xfrm>
          <a:prstGeom prst="rect">
            <a:avLst/>
          </a:prstGeom>
        </p:spPr>
        <p:txBody>
          <a:bodyPr vert="horz" anchor="t" anchorCtr="0">
            <a:normAutofit fontScale="92500" lnSpcReduction="10000"/>
          </a:bodyPr>
          <a:lstStyle>
            <a:lvl1pPr algn="r" rtl="0" eaLnBrk="1" latinLnBrk="0" hangingPunct="1">
              <a:spcBef>
                <a:spcPct val="0"/>
              </a:spcBef>
              <a:buNone/>
              <a:defRPr kumimoji="0" sz="3200" kern="1200">
                <a:solidFill>
                  <a:schemeClr val="tx1"/>
                </a:solidFill>
                <a:latin typeface="+mj-lt"/>
                <a:ea typeface="+mj-ea"/>
                <a:cs typeface="+mj-cs"/>
              </a:defRPr>
            </a:lvl1pPr>
          </a:lstStyle>
          <a:p>
            <a:pPr algn="ctr"/>
            <a:r>
              <a:rPr lang="en-US" dirty="0" smtClean="0"/>
              <a:t>Key</a:t>
            </a:r>
            <a:r>
              <a:rPr lang="en-US" baseline="0" dirty="0" smtClean="0"/>
              <a:t> Instant Recall Facts</a:t>
            </a:r>
            <a:endParaRPr lang="en-US" dirty="0"/>
          </a:p>
        </p:txBody>
      </p:sp>
      <p:sp>
        <p:nvSpPr>
          <p:cNvPr id="5" name="Text Placeholder 4"/>
          <p:cNvSpPr>
            <a:spLocks noGrp="1"/>
          </p:cNvSpPr>
          <p:nvPr>
            <p:ph type="body" sz="quarter" idx="10"/>
          </p:nvPr>
        </p:nvSpPr>
        <p:spPr>
          <a:xfrm>
            <a:off x="1628775" y="827089"/>
            <a:ext cx="4895850" cy="631825"/>
          </a:xfrm>
        </p:spPr>
        <p:txBody>
          <a:bodyPr/>
          <a:lstStyle>
            <a:lvl1pPr marL="0" indent="0" algn="ctr">
              <a:buNone/>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p:txBody>
      </p:sp>
      <p:sp>
        <p:nvSpPr>
          <p:cNvPr id="7" name="Text Placeholder 6"/>
          <p:cNvSpPr>
            <a:spLocks noGrp="1"/>
          </p:cNvSpPr>
          <p:nvPr>
            <p:ph type="body" sz="quarter" idx="11"/>
          </p:nvPr>
        </p:nvSpPr>
        <p:spPr>
          <a:xfrm>
            <a:off x="685801" y="1619251"/>
            <a:ext cx="5838825" cy="504479"/>
          </a:xfrm>
        </p:spPr>
        <p:txBody>
          <a:bodyPr>
            <a:normAutofit/>
          </a:bodyPr>
          <a:lstStyle>
            <a:lvl1pPr marL="0" indent="0" algn="ctr">
              <a:buNone/>
              <a:defRPr sz="1600" b="1">
                <a:latin typeface="Calibri" panose="020F0502020204030204" pitchFamily="34" charset="0"/>
              </a:defRPr>
            </a:lvl1pPr>
          </a:lstStyle>
          <a:p>
            <a:pPr lvl="0"/>
            <a:r>
              <a:rPr lang="en-US" dirty="0" smtClean="0"/>
              <a:t>Click to edit Master text styles</a:t>
            </a:r>
          </a:p>
        </p:txBody>
      </p:sp>
      <p:sp>
        <p:nvSpPr>
          <p:cNvPr id="11" name="Text Placeholder 10"/>
          <p:cNvSpPr>
            <a:spLocks noGrp="1"/>
          </p:cNvSpPr>
          <p:nvPr>
            <p:ph type="body" sz="quarter" idx="12"/>
          </p:nvPr>
        </p:nvSpPr>
        <p:spPr>
          <a:xfrm>
            <a:off x="686519" y="5724128"/>
            <a:ext cx="5838825" cy="3024336"/>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2" name="TextBox 11"/>
          <p:cNvSpPr txBox="1"/>
          <p:nvPr userDrawn="1"/>
        </p:nvSpPr>
        <p:spPr>
          <a:xfrm>
            <a:off x="694929" y="2054424"/>
            <a:ext cx="5839544"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By the end of this half term, children should know the following facts. The aim is for them to recall these facts </a:t>
            </a:r>
            <a:r>
              <a:rPr kumimoji="0" lang="en-GB" alt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instantly</a:t>
            </a:r>
            <a:r>
              <a:rPr kumimoji="0" lang="en-GB"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GB" altLang="en-US" sz="1200" b="0" i="0" u="none" strike="noStrike" cap="none" normalizeH="0" baseline="0" dirty="0" smtClean="0">
              <a:ln>
                <a:noFill/>
              </a:ln>
              <a:solidFill>
                <a:schemeClr val="tx1"/>
              </a:solidFill>
              <a:effectLst/>
              <a:latin typeface="Calibri" panose="020F0502020204030204" pitchFamily="34" charset="0"/>
              <a:cs typeface="Arial" pitchFamily="34" charset="0"/>
            </a:endParaRPr>
          </a:p>
          <a:p>
            <a:endParaRPr lang="en-GB" dirty="0"/>
          </a:p>
        </p:txBody>
      </p:sp>
      <p:sp>
        <p:nvSpPr>
          <p:cNvPr id="15" name="Content Placeholder 14"/>
          <p:cNvSpPr>
            <a:spLocks noGrp="1"/>
          </p:cNvSpPr>
          <p:nvPr>
            <p:ph sz="quarter" idx="13"/>
          </p:nvPr>
        </p:nvSpPr>
        <p:spPr>
          <a:xfrm>
            <a:off x="719336" y="2555776"/>
            <a:ext cx="3390900" cy="2224088"/>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3" name="Text Placeholder 22"/>
          <p:cNvSpPr>
            <a:spLocks noGrp="1"/>
          </p:cNvSpPr>
          <p:nvPr>
            <p:ph type="body" sz="quarter" idx="14"/>
          </p:nvPr>
        </p:nvSpPr>
        <p:spPr>
          <a:xfrm>
            <a:off x="4288334" y="2987824"/>
            <a:ext cx="2020987" cy="1368152"/>
          </a:xfrm>
          <a:solidFill>
            <a:schemeClr val="bg1">
              <a:lumMod val="85000"/>
            </a:schemeClr>
          </a:solidFill>
          <a:ln cap="rnd"/>
        </p:spPr>
        <p:style>
          <a:lnRef idx="2">
            <a:schemeClr val="accent1"/>
          </a:lnRef>
          <a:fillRef idx="1">
            <a:schemeClr val="lt1"/>
          </a:fillRef>
          <a:effectRef idx="0">
            <a:schemeClr val="accent1"/>
          </a:effectRef>
          <a:fontRef idx="none"/>
        </p:style>
        <p:txBody>
          <a:bodyPr/>
          <a:lstStyle>
            <a:lvl1pPr marL="0" indent="0" algn="ctr">
              <a:buNone/>
              <a:defRPr sz="1200" b="1" u="sng">
                <a:latin typeface="Calibri" panose="020F0502020204030204" pitchFamily="34" charset="0"/>
              </a:defRPr>
            </a:lvl1pPr>
            <a:lvl2pPr marL="274320" indent="0" algn="l">
              <a:buNone/>
              <a:defRPr sz="1200">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p:txBody>
      </p:sp>
      <p:sp>
        <p:nvSpPr>
          <p:cNvPr id="34" name="Text Placeholder 10"/>
          <p:cNvSpPr>
            <a:spLocks noGrp="1"/>
          </p:cNvSpPr>
          <p:nvPr>
            <p:ph type="body" sz="quarter" idx="15"/>
          </p:nvPr>
        </p:nvSpPr>
        <p:spPr>
          <a:xfrm>
            <a:off x="685801" y="4932041"/>
            <a:ext cx="5838825" cy="614164"/>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pic>
        <p:nvPicPr>
          <p:cNvPr id="16" name="Picture 4"/>
          <p:cNvPicPr>
            <a:picLocks noChangeAspect="1" noChangeArrowheads="1"/>
          </p:cNvPicPr>
          <p:nvPr userDrawn="1"/>
        </p:nvPicPr>
        <p:blipFill>
          <a:blip r:embed="rId2" cstate="print"/>
          <a:srcRect/>
          <a:stretch>
            <a:fillRect/>
          </a:stretch>
        </p:blipFill>
        <p:spPr bwMode="auto">
          <a:xfrm>
            <a:off x="114350" y="135203"/>
            <a:ext cx="1505296" cy="1469700"/>
          </a:xfrm>
          <a:prstGeom prst="rect">
            <a:avLst/>
          </a:prstGeom>
          <a:noFill/>
          <a:ln w="9525">
            <a:noFill/>
            <a:miter lim="800000"/>
            <a:headEnd/>
            <a:tailEnd/>
          </a:ln>
        </p:spPr>
      </p:pic>
    </p:spTree>
    <p:extLst>
      <p:ext uri="{BB962C8B-B14F-4D97-AF65-F5344CB8AC3E}">
        <p14:creationId xmlns:p14="http://schemas.microsoft.com/office/powerpoint/2010/main" val="239858889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C49EF9-D897-49D4-9344-84546793B213}" type="datetimeFigureOut">
              <a:rPr lang="en-GB" smtClean="0"/>
              <a:t>24/02/2023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1040605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C49EF9-D897-49D4-9344-84546793B213}" type="datetimeFigureOut">
              <a:rPr lang="en-GB" smtClean="0"/>
              <a:t>24/02/2023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646553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CC49EF9-D897-49D4-9344-84546793B213}" type="datetimeFigureOut">
              <a:rPr lang="en-GB" smtClean="0"/>
              <a:t>24/02/2023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3491444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CC49EF9-D897-49D4-9344-84546793B213}" type="datetimeFigureOut">
              <a:rPr lang="en-GB" smtClean="0"/>
              <a:t>24/02/2023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412181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CC49EF9-D897-49D4-9344-84546793B213}" type="datetimeFigureOut">
              <a:rPr lang="en-GB" smtClean="0"/>
              <a:t>24/02/2023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4151626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C49EF9-D897-49D4-9344-84546793B213}" type="datetimeFigureOut">
              <a:rPr lang="en-GB" smtClean="0"/>
              <a:t>24/02/2023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1537822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C49EF9-D897-49D4-9344-84546793B213}" type="datetimeFigureOut">
              <a:rPr lang="en-GB" smtClean="0"/>
              <a:t>24/02/2023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1502203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C49EF9-D897-49D4-9344-84546793B213}" type="datetimeFigureOut">
              <a:rPr lang="en-GB" smtClean="0"/>
              <a:t>24/02/2023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2962321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CC49EF9-D897-49D4-9344-84546793B213}" type="datetimeFigureOut">
              <a:rPr lang="en-GB" smtClean="0"/>
              <a:t>24/02/2023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DEB8508-7090-49DF-A471-8281630725C6}" type="slidenum">
              <a:rPr lang="en-GB" smtClean="0"/>
              <a:t>‹#›</a:t>
            </a:fld>
            <a:endParaRPr lang="en-GB"/>
          </a:p>
        </p:txBody>
      </p:sp>
    </p:spTree>
    <p:extLst>
      <p:ext uri="{BB962C8B-B14F-4D97-AF65-F5344CB8AC3E}">
        <p14:creationId xmlns:p14="http://schemas.microsoft.com/office/powerpoint/2010/main" val="1529893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Foundation Stage – </a:t>
            </a:r>
            <a:r>
              <a:rPr lang="en-GB" smtClean="0"/>
              <a:t>Spring 2</a:t>
            </a:r>
            <a:endParaRPr lang="en-GB" dirty="0"/>
          </a:p>
        </p:txBody>
      </p:sp>
      <p:sp>
        <p:nvSpPr>
          <p:cNvPr id="3" name="Text Placeholder 2"/>
          <p:cNvSpPr>
            <a:spLocks noGrp="1"/>
          </p:cNvSpPr>
          <p:nvPr>
            <p:ph type="body" sz="quarter" idx="11"/>
          </p:nvPr>
        </p:nvSpPr>
        <p:spPr/>
        <p:txBody>
          <a:bodyPr/>
          <a:lstStyle/>
          <a:p>
            <a:r>
              <a:rPr lang="en-GB" dirty="0" smtClean="0"/>
              <a:t>I know number bonds for each number to 6.</a:t>
            </a:r>
            <a:endParaRPr lang="en-GB" dirty="0"/>
          </a:p>
        </p:txBody>
      </p:sp>
      <p:sp>
        <p:nvSpPr>
          <p:cNvPr id="4" name="Text Placeholder 3"/>
          <p:cNvSpPr>
            <a:spLocks noGrp="1"/>
          </p:cNvSpPr>
          <p:nvPr>
            <p:ph type="body" sz="quarter" idx="12"/>
          </p:nvPr>
        </p:nvSpPr>
        <p:spPr/>
        <p:txBody>
          <a:bodyPr>
            <a:normAutofit fontScale="925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practical resources</a:t>
            </a:r>
            <a:r>
              <a:rPr lang="en-GB" altLang="en-US" dirty="0" smtClean="0">
                <a:cs typeface="Times New Roman" pitchFamily="18" charset="0"/>
              </a:rPr>
              <a:t> – Your child has one potato on their plate, can they say how many more they need so they have 4? Give them three more, </a:t>
            </a:r>
            <a:r>
              <a:rPr lang="en-GB" altLang="en-US" dirty="0">
                <a:cs typeface="Times New Roman" pitchFamily="18" charset="0"/>
              </a:rPr>
              <a:t>c</a:t>
            </a:r>
            <a:r>
              <a:rPr lang="en-GB" altLang="en-US" dirty="0" smtClean="0">
                <a:cs typeface="Times New Roman" pitchFamily="18" charset="0"/>
              </a:rPr>
              <a:t>an they say how many they have now?</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Make a poster</a:t>
            </a:r>
            <a:r>
              <a:rPr lang="en-GB" altLang="en-US" dirty="0" smtClean="0">
                <a:cs typeface="Times New Roman" pitchFamily="18" charset="0"/>
              </a:rPr>
              <a:t> – We use </a:t>
            </a:r>
            <a:r>
              <a:rPr lang="en-GB" altLang="en-US" dirty="0" err="1" smtClean="0">
                <a:cs typeface="Times New Roman" pitchFamily="18" charset="0"/>
              </a:rPr>
              <a:t>Numicon</a:t>
            </a:r>
            <a:r>
              <a:rPr lang="en-GB" altLang="en-US" dirty="0" smtClean="0">
                <a:cs typeface="Times New Roman" pitchFamily="18" charset="0"/>
              </a:rPr>
              <a:t> at school. You can find pictures of the Numicon</a:t>
            </a:r>
            <a:r>
              <a:rPr lang="en-GB" altLang="en-US" dirty="0">
                <a:cs typeface="Times New Roman" pitchFamily="18" charset="0"/>
              </a:rPr>
              <a:t> shapes </a:t>
            </a:r>
            <a:r>
              <a:rPr lang="en-GB" altLang="en-US" dirty="0" smtClean="0">
                <a:cs typeface="Times New Roman" pitchFamily="18" charset="0"/>
              </a:rPr>
              <a:t>on the web – your child could make a poster showing the different ways of making numbers up to 6.</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Play games</a:t>
            </a:r>
            <a:r>
              <a:rPr lang="en-GB" altLang="en-US" dirty="0" smtClean="0">
                <a:cs typeface="Times New Roman" pitchFamily="18" charset="0"/>
              </a:rPr>
              <a:t> – You can play number bond matching pairs or snap. You could even place the facts around the house or the garden. When your child can recall these facts well, why not try and see how many questions they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875872025"/>
              </p:ext>
            </p:extLst>
          </p:nvPr>
        </p:nvGraphicFramePr>
        <p:xfrm>
          <a:off x="681729" y="2339752"/>
          <a:ext cx="2781870" cy="2687701"/>
        </p:xfrm>
        <a:graphic>
          <a:graphicData uri="http://schemas.openxmlformats.org/drawingml/2006/table">
            <a:tbl>
              <a:tblPr firstRow="1" bandRow="1">
                <a:tableStyleId>{2D5ABB26-0587-4C30-8999-92F81FD0307C}</a:tableStyleId>
              </a:tblPr>
              <a:tblGrid>
                <a:gridCol w="927290">
                  <a:extLst>
                    <a:ext uri="{9D8B030D-6E8A-4147-A177-3AD203B41FA5}">
                      <a16:colId xmlns:a16="http://schemas.microsoft.com/office/drawing/2014/main" val="20000"/>
                    </a:ext>
                  </a:extLst>
                </a:gridCol>
                <a:gridCol w="927290">
                  <a:extLst>
                    <a:ext uri="{9D8B030D-6E8A-4147-A177-3AD203B41FA5}">
                      <a16:colId xmlns:a16="http://schemas.microsoft.com/office/drawing/2014/main" val="20001"/>
                    </a:ext>
                  </a:extLst>
                </a:gridCol>
                <a:gridCol w="927290">
                  <a:extLst>
                    <a:ext uri="{9D8B030D-6E8A-4147-A177-3AD203B41FA5}">
                      <a16:colId xmlns:a16="http://schemas.microsoft.com/office/drawing/2014/main" val="20002"/>
                    </a:ext>
                  </a:extLst>
                </a:gridCol>
              </a:tblGrid>
              <a:tr h="2253460">
                <a:tc>
                  <a:txBody>
                    <a:bodyPr/>
                    <a:lstStyle/>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mn-lt"/>
                          <a:ea typeface="Calibri"/>
                          <a:cs typeface="Times New Roman"/>
                        </a:rPr>
                        <a:t>0 + 3 = 3</a:t>
                      </a:r>
                    </a:p>
                    <a:p>
                      <a:pPr algn="ctr">
                        <a:lnSpc>
                          <a:spcPct val="115000"/>
                        </a:lnSpc>
                        <a:spcAft>
                          <a:spcPts val="0"/>
                        </a:spcAft>
                      </a:pPr>
                      <a:r>
                        <a:rPr lang="en-GB" sz="1100" baseline="0" dirty="0" smtClean="0">
                          <a:effectLst/>
                          <a:latin typeface="+mn-lt"/>
                          <a:ea typeface="Calibri"/>
                          <a:cs typeface="Times New Roman"/>
                        </a:rPr>
                        <a:t>1 + 2  = 3</a:t>
                      </a:r>
                    </a:p>
                    <a:p>
                      <a:pPr algn="ctr">
                        <a:lnSpc>
                          <a:spcPct val="115000"/>
                        </a:lnSpc>
                        <a:spcAft>
                          <a:spcPts val="0"/>
                        </a:spcAft>
                      </a:pPr>
                      <a:r>
                        <a:rPr lang="en-GB" sz="1100" baseline="0" dirty="0" smtClean="0">
                          <a:effectLst/>
                          <a:latin typeface="+mn-lt"/>
                          <a:ea typeface="Calibri"/>
                          <a:cs typeface="Times New Roman"/>
                        </a:rPr>
                        <a:t>2 + 1 = 3</a:t>
                      </a:r>
                    </a:p>
                    <a:p>
                      <a:pPr algn="ctr">
                        <a:lnSpc>
                          <a:spcPct val="115000"/>
                        </a:lnSpc>
                        <a:spcAft>
                          <a:spcPts val="0"/>
                        </a:spcAft>
                      </a:pPr>
                      <a:r>
                        <a:rPr lang="en-GB" sz="1100" baseline="0" dirty="0" smtClean="0">
                          <a:effectLst/>
                          <a:latin typeface="+mn-lt"/>
                          <a:ea typeface="Calibri"/>
                          <a:cs typeface="Times New Roman"/>
                        </a:rPr>
                        <a:t>3 + 0 = 3</a:t>
                      </a:r>
                      <a:endParaRPr lang="en-GB" sz="1100" dirty="0" smtClean="0">
                        <a:effectLst/>
                        <a:latin typeface="+mn-lt"/>
                        <a:ea typeface="Calibri"/>
                        <a:cs typeface="Times New Roman"/>
                      </a:endParaRP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dirty="0" smtClean="0">
                          <a:effectLst/>
                          <a:latin typeface="+mn-lt"/>
                          <a:ea typeface="Calibri"/>
                          <a:cs typeface="Times New Roman"/>
                        </a:rPr>
                        <a:t>0 + 4 = 4</a:t>
                      </a:r>
                    </a:p>
                    <a:p>
                      <a:pPr algn="ctr">
                        <a:lnSpc>
                          <a:spcPct val="115000"/>
                        </a:lnSpc>
                        <a:spcAft>
                          <a:spcPts val="0"/>
                        </a:spcAft>
                      </a:pPr>
                      <a:r>
                        <a:rPr lang="en-GB" sz="1100" dirty="0" smtClean="0">
                          <a:effectLst/>
                          <a:latin typeface="+mn-lt"/>
                          <a:ea typeface="Calibri"/>
                          <a:cs typeface="Times New Roman"/>
                        </a:rPr>
                        <a:t>1</a:t>
                      </a:r>
                      <a:r>
                        <a:rPr lang="en-GB" sz="1100" baseline="0" dirty="0" smtClean="0">
                          <a:effectLst/>
                          <a:latin typeface="+mn-lt"/>
                          <a:ea typeface="Calibri"/>
                          <a:cs typeface="Times New Roman"/>
                        </a:rPr>
                        <a:t> + 3 = 4</a:t>
                      </a:r>
                    </a:p>
                    <a:p>
                      <a:pPr algn="ctr">
                        <a:lnSpc>
                          <a:spcPct val="115000"/>
                        </a:lnSpc>
                        <a:spcAft>
                          <a:spcPts val="0"/>
                        </a:spcAft>
                      </a:pPr>
                      <a:r>
                        <a:rPr lang="en-GB" sz="1100" baseline="0" dirty="0" smtClean="0">
                          <a:effectLst/>
                          <a:latin typeface="+mn-lt"/>
                          <a:ea typeface="Calibri"/>
                          <a:cs typeface="Times New Roman"/>
                        </a:rPr>
                        <a:t>2 + 2 = 4</a:t>
                      </a:r>
                    </a:p>
                    <a:p>
                      <a:pPr algn="ctr">
                        <a:lnSpc>
                          <a:spcPct val="115000"/>
                        </a:lnSpc>
                        <a:spcAft>
                          <a:spcPts val="0"/>
                        </a:spcAft>
                      </a:pPr>
                      <a:r>
                        <a:rPr lang="en-GB" sz="1100" baseline="0" dirty="0" smtClean="0">
                          <a:effectLst/>
                          <a:latin typeface="+mn-lt"/>
                          <a:ea typeface="Calibri"/>
                          <a:cs typeface="Times New Roman"/>
                        </a:rPr>
                        <a:t>3 + 1 = 4</a:t>
                      </a:r>
                    </a:p>
                    <a:p>
                      <a:pPr algn="ctr">
                        <a:lnSpc>
                          <a:spcPct val="115000"/>
                        </a:lnSpc>
                        <a:spcAft>
                          <a:spcPts val="0"/>
                        </a:spcAft>
                      </a:pPr>
                      <a:r>
                        <a:rPr lang="en-GB" sz="1100" baseline="0" dirty="0" smtClean="0">
                          <a:effectLst/>
                          <a:latin typeface="+mn-lt"/>
                          <a:ea typeface="Calibri"/>
                          <a:cs typeface="Times New Roman"/>
                        </a:rPr>
                        <a:t>4 + 0 = 4</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endParaRPr lang="en-GB" sz="1100" baseline="0" dirty="0" smtClean="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r>
                        <a:rPr lang="en-GB" sz="1100" dirty="0" smtClean="0">
                          <a:effectLst/>
                          <a:latin typeface="+mn-lt"/>
                          <a:ea typeface="Calibri"/>
                          <a:cs typeface="Times New Roman"/>
                        </a:rPr>
                        <a:t>0 + 5 = 5</a:t>
                      </a:r>
                    </a:p>
                    <a:p>
                      <a:pPr algn="ctr">
                        <a:lnSpc>
                          <a:spcPct val="115000"/>
                        </a:lnSpc>
                        <a:spcAft>
                          <a:spcPts val="0"/>
                        </a:spcAft>
                      </a:pPr>
                      <a:r>
                        <a:rPr lang="en-GB" sz="1100" dirty="0" smtClean="0">
                          <a:effectLst/>
                          <a:latin typeface="+mn-lt"/>
                          <a:ea typeface="Calibri"/>
                          <a:cs typeface="Times New Roman"/>
                        </a:rPr>
                        <a:t>1</a:t>
                      </a:r>
                      <a:r>
                        <a:rPr lang="en-GB" sz="1100" baseline="0" dirty="0" smtClean="0">
                          <a:effectLst/>
                          <a:latin typeface="+mn-lt"/>
                          <a:ea typeface="Calibri"/>
                          <a:cs typeface="Times New Roman"/>
                        </a:rPr>
                        <a:t> + 4 = 5</a:t>
                      </a:r>
                    </a:p>
                    <a:p>
                      <a:pPr algn="ctr">
                        <a:lnSpc>
                          <a:spcPct val="115000"/>
                        </a:lnSpc>
                        <a:spcAft>
                          <a:spcPts val="0"/>
                        </a:spcAft>
                      </a:pPr>
                      <a:r>
                        <a:rPr lang="en-GB" sz="1100" baseline="0" dirty="0" smtClean="0">
                          <a:effectLst/>
                          <a:latin typeface="+mn-lt"/>
                          <a:ea typeface="Calibri"/>
                          <a:cs typeface="Times New Roman"/>
                        </a:rPr>
                        <a:t>2 + 3 = 5</a:t>
                      </a:r>
                    </a:p>
                    <a:p>
                      <a:pPr algn="ctr">
                        <a:lnSpc>
                          <a:spcPct val="115000"/>
                        </a:lnSpc>
                        <a:spcAft>
                          <a:spcPts val="0"/>
                        </a:spcAft>
                      </a:pPr>
                      <a:r>
                        <a:rPr lang="en-GB" sz="1100" baseline="0" dirty="0" smtClean="0">
                          <a:effectLst/>
                          <a:latin typeface="+mn-lt"/>
                          <a:ea typeface="Calibri"/>
                          <a:cs typeface="Times New Roman"/>
                        </a:rPr>
                        <a:t>3 + 2 = 5</a:t>
                      </a:r>
                    </a:p>
                    <a:p>
                      <a:pPr algn="ctr">
                        <a:lnSpc>
                          <a:spcPct val="115000"/>
                        </a:lnSpc>
                        <a:spcAft>
                          <a:spcPts val="0"/>
                        </a:spcAft>
                      </a:pPr>
                      <a:r>
                        <a:rPr lang="en-GB" sz="1100" baseline="0" dirty="0" smtClean="0">
                          <a:effectLst/>
                          <a:latin typeface="+mn-lt"/>
                          <a:ea typeface="Calibri"/>
                          <a:cs typeface="Times New Roman"/>
                        </a:rPr>
                        <a:t>4 + 1 = 5</a:t>
                      </a:r>
                    </a:p>
                    <a:p>
                      <a:pPr algn="ctr">
                        <a:lnSpc>
                          <a:spcPct val="115000"/>
                        </a:lnSpc>
                        <a:spcAft>
                          <a:spcPts val="0"/>
                        </a:spcAft>
                      </a:pPr>
                      <a:r>
                        <a:rPr lang="en-GB" sz="1100" dirty="0" smtClean="0">
                          <a:effectLst/>
                          <a:latin typeface="+mn-lt"/>
                          <a:ea typeface="Calibri"/>
                          <a:cs typeface="Times New Roman"/>
                        </a:rPr>
                        <a:t>5+ 0 = 5</a:t>
                      </a:r>
                      <a:endParaRPr lang="en-GB" sz="1100" baseline="0" dirty="0" smtClean="0">
                        <a:effectLst/>
                        <a:latin typeface="+mn-lt"/>
                        <a:ea typeface="Calibri"/>
                        <a:cs typeface="Times New Roman"/>
                      </a:endParaRPr>
                    </a:p>
                    <a:p>
                      <a:pPr algn="ctr">
                        <a:lnSpc>
                          <a:spcPct val="115000"/>
                        </a:lnSpc>
                        <a:spcAft>
                          <a:spcPts val="0"/>
                        </a:spcAft>
                      </a:pPr>
                      <a:endParaRPr lang="en-GB" sz="1100" baseline="0" dirty="0" smtClean="0">
                        <a:effectLst/>
                        <a:latin typeface="+mn-lt"/>
                        <a:ea typeface="Calibri"/>
                        <a:cs typeface="Times New Roman"/>
                      </a:endParaRPr>
                    </a:p>
                    <a:p>
                      <a:pPr algn="ctr">
                        <a:lnSpc>
                          <a:spcPct val="115000"/>
                        </a:lnSpc>
                        <a:spcAft>
                          <a:spcPts val="0"/>
                        </a:spcAft>
                      </a:pPr>
                      <a:endParaRPr lang="en-GB" sz="1100" baseline="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mn-lt"/>
                          <a:ea typeface="Calibri"/>
                          <a:cs typeface="Times New Roman"/>
                        </a:rPr>
                        <a:t>0 + 6  = 6</a:t>
                      </a:r>
                    </a:p>
                    <a:p>
                      <a:pPr algn="ctr">
                        <a:lnSpc>
                          <a:spcPct val="115000"/>
                        </a:lnSpc>
                        <a:spcAft>
                          <a:spcPts val="0"/>
                        </a:spcAft>
                      </a:pPr>
                      <a:r>
                        <a:rPr lang="en-GB" sz="1100" baseline="0" dirty="0" smtClean="0">
                          <a:effectLst/>
                          <a:latin typeface="+mn-lt"/>
                          <a:ea typeface="Calibri"/>
                          <a:cs typeface="Times New Roman"/>
                        </a:rPr>
                        <a:t>1 + 5 = 6</a:t>
                      </a:r>
                    </a:p>
                    <a:p>
                      <a:pPr algn="ctr">
                        <a:lnSpc>
                          <a:spcPct val="115000"/>
                        </a:lnSpc>
                        <a:spcAft>
                          <a:spcPts val="0"/>
                        </a:spcAft>
                      </a:pPr>
                      <a:r>
                        <a:rPr lang="en-GB" sz="1100" baseline="0" dirty="0" smtClean="0">
                          <a:effectLst/>
                          <a:latin typeface="+mn-lt"/>
                          <a:ea typeface="Calibri"/>
                          <a:cs typeface="Times New Roman"/>
                        </a:rPr>
                        <a:t>2 + 4 = 6</a:t>
                      </a:r>
                      <a:endParaRPr lang="en-GB" sz="1100" dirty="0" smtClean="0">
                        <a:effectLst/>
                        <a:latin typeface="+mn-lt"/>
                        <a:ea typeface="Calibri"/>
                        <a:cs typeface="Times New Roman"/>
                      </a:endParaRPr>
                    </a:p>
                    <a:p>
                      <a:pPr algn="ctr">
                        <a:lnSpc>
                          <a:spcPct val="115000"/>
                        </a:lnSpc>
                        <a:spcAft>
                          <a:spcPts val="0"/>
                        </a:spcAft>
                      </a:pPr>
                      <a:r>
                        <a:rPr lang="en-GB" sz="1100" dirty="0" smtClean="0">
                          <a:effectLst/>
                          <a:latin typeface="+mn-lt"/>
                          <a:ea typeface="Calibri"/>
                          <a:cs typeface="Times New Roman"/>
                        </a:rPr>
                        <a:t>3 + 3 = 6</a:t>
                      </a:r>
                    </a:p>
                    <a:p>
                      <a:pPr algn="ctr">
                        <a:lnSpc>
                          <a:spcPct val="115000"/>
                        </a:lnSpc>
                        <a:spcAft>
                          <a:spcPts val="0"/>
                        </a:spcAft>
                      </a:pPr>
                      <a:r>
                        <a:rPr lang="en-GB" sz="1100" baseline="0" dirty="0" smtClean="0">
                          <a:effectLst/>
                          <a:latin typeface="+mn-lt"/>
                          <a:ea typeface="Calibri"/>
                          <a:cs typeface="Times New Roman"/>
                        </a:rPr>
                        <a:t>4 + 2 = 6</a:t>
                      </a:r>
                    </a:p>
                    <a:p>
                      <a:pPr algn="ctr">
                        <a:lnSpc>
                          <a:spcPct val="115000"/>
                        </a:lnSpc>
                        <a:spcAft>
                          <a:spcPts val="0"/>
                        </a:spcAft>
                      </a:pPr>
                      <a:r>
                        <a:rPr lang="en-GB" sz="1100" baseline="0" dirty="0" smtClean="0">
                          <a:effectLst/>
                          <a:latin typeface="+mn-lt"/>
                          <a:ea typeface="Calibri"/>
                          <a:cs typeface="Times New Roman"/>
                        </a:rPr>
                        <a:t>5 + 1 = 6</a:t>
                      </a:r>
                    </a:p>
                    <a:p>
                      <a:pPr algn="ctr">
                        <a:lnSpc>
                          <a:spcPct val="115000"/>
                        </a:lnSpc>
                        <a:spcAft>
                          <a:spcPts val="0"/>
                        </a:spcAft>
                      </a:pPr>
                      <a:r>
                        <a:rPr lang="en-GB" sz="1100" baseline="0" dirty="0" smtClean="0">
                          <a:effectLst/>
                          <a:latin typeface="+mn-lt"/>
                          <a:ea typeface="Calibri"/>
                          <a:cs typeface="Times New Roman"/>
                        </a:rPr>
                        <a:t>6 + 0 = 6</a:t>
                      </a:r>
                    </a:p>
                    <a:p>
                      <a:pPr algn="ctr">
                        <a:lnSpc>
                          <a:spcPct val="115000"/>
                        </a:lnSpc>
                        <a:spcAft>
                          <a:spcPts val="0"/>
                        </a:spcAft>
                      </a:pPr>
                      <a:endParaRPr lang="en-GB" sz="1100" baseline="0" dirty="0" smtClean="0">
                        <a:effectLst/>
                        <a:latin typeface="+mn-lt"/>
                        <a:ea typeface="Calibri"/>
                        <a:cs typeface="Times New Roman"/>
                      </a:endParaRPr>
                    </a:p>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endParaRPr lang="en-GB" sz="1100" dirty="0" smtClean="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a:xfrm>
            <a:off x="3645024" y="2771800"/>
            <a:ext cx="2664297" cy="1688699"/>
          </a:xfrm>
        </p:spPr>
        <p:txBody>
          <a:bodyPr>
            <a:normAutofit/>
          </a:bodyPr>
          <a:lstStyle/>
          <a:p>
            <a:r>
              <a:rPr lang="en-GB" dirty="0" smtClean="0"/>
              <a:t>Key Vocabulary</a:t>
            </a:r>
          </a:p>
          <a:p>
            <a:pPr algn="l"/>
            <a:r>
              <a:rPr lang="en-GB" b="0" u="none" dirty="0" smtClean="0"/>
              <a:t>What is </a:t>
            </a:r>
            <a:r>
              <a:rPr lang="en-GB" b="0" u="none" dirty="0"/>
              <a:t>3</a:t>
            </a:r>
            <a:r>
              <a:rPr lang="en-GB" b="0" u="none" dirty="0" smtClean="0"/>
              <a:t> </a:t>
            </a:r>
            <a:r>
              <a:rPr lang="en-GB" u="none" dirty="0" smtClean="0"/>
              <a:t>add</a:t>
            </a:r>
            <a:r>
              <a:rPr lang="en-GB" b="0" u="none" dirty="0" smtClean="0"/>
              <a:t> 2?</a:t>
            </a:r>
          </a:p>
          <a:p>
            <a:pPr algn="l"/>
            <a:r>
              <a:rPr lang="en-GB" b="0" u="none" dirty="0" smtClean="0"/>
              <a:t>What is double 3?</a:t>
            </a:r>
          </a:p>
          <a:p>
            <a:pPr algn="l"/>
            <a:r>
              <a:rPr lang="en-GB" b="0" u="none" dirty="0" smtClean="0"/>
              <a:t>What is 2 plus 4?</a:t>
            </a:r>
          </a:p>
          <a:p>
            <a:pPr algn="l"/>
            <a:r>
              <a:rPr lang="en-GB" b="0" u="none" dirty="0" smtClean="0"/>
              <a:t>What is 1 </a:t>
            </a:r>
            <a:r>
              <a:rPr lang="en-GB" u="none" dirty="0" smtClean="0"/>
              <a:t>less than </a:t>
            </a:r>
            <a:r>
              <a:rPr lang="en-GB" b="0" u="none" dirty="0"/>
              <a:t>6</a:t>
            </a:r>
            <a:r>
              <a:rPr lang="en-GB" b="0" u="none" dirty="0" smtClean="0"/>
              <a:t>?</a:t>
            </a:r>
          </a:p>
          <a:p>
            <a:pPr algn="l"/>
            <a:r>
              <a:rPr lang="en-GB" b="0" u="none" dirty="0" smtClean="0"/>
              <a:t>What is 1 more than 4?</a:t>
            </a:r>
          </a:p>
          <a:p>
            <a:pPr algn="l"/>
            <a:endParaRPr lang="en-GB" b="0" u="none" dirty="0" smtClean="0"/>
          </a:p>
        </p:txBody>
      </p:sp>
      <p:sp>
        <p:nvSpPr>
          <p:cNvPr id="13" name="Text Placeholder 12"/>
          <p:cNvSpPr>
            <a:spLocks noGrp="1"/>
          </p:cNvSpPr>
          <p:nvPr>
            <p:ph type="body" sz="quarter" idx="15"/>
          </p:nvPr>
        </p:nvSpPr>
        <p:spPr/>
        <p:txBody>
          <a:bodyPr/>
          <a:lstStyle/>
          <a:p>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3</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6, ⃝ + 1 </a:t>
            </a:r>
            <a:r>
              <a:rPr lang="en-GB" altLang="en-US" dirty="0">
                <a:ea typeface="Calibri" pitchFamily="34" charset="0"/>
                <a:cs typeface="Times New Roman" pitchFamily="18" charset="0"/>
              </a:rPr>
              <a:t>= 5</a:t>
            </a:r>
            <a:endParaRPr lang="en-GB" dirty="0"/>
          </a:p>
          <a:p>
            <a:pPr lvl="0"/>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1090122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382</Words>
  <Application>Microsoft Office PowerPoint</Application>
  <PresentationFormat>On-screen Show (4:3)</PresentationFormat>
  <Paragraphs>48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willmore</dc:creator>
  <cp:lastModifiedBy>Natalie Willmore</cp:lastModifiedBy>
  <cp:revision>3</cp:revision>
  <dcterms:created xsi:type="dcterms:W3CDTF">2019-01-22T19:15:48Z</dcterms:created>
  <dcterms:modified xsi:type="dcterms:W3CDTF">2023-02-24T12:37:12Z</dcterms:modified>
</cp:coreProperties>
</file>